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media/image61.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4" r:id="rId2"/>
    <p:sldMasterId id="2147483716" r:id="rId3"/>
  </p:sldMasterIdLst>
  <p:notesMasterIdLst>
    <p:notesMasterId r:id="rId175"/>
  </p:notesMasterIdLst>
  <p:sldIdLst>
    <p:sldId id="256" r:id="rId4"/>
    <p:sldId id="433" r:id="rId5"/>
    <p:sldId id="439" r:id="rId6"/>
    <p:sldId id="257" r:id="rId7"/>
    <p:sldId id="435" r:id="rId8"/>
    <p:sldId id="341" r:id="rId9"/>
    <p:sldId id="438" r:id="rId10"/>
    <p:sldId id="342" r:id="rId11"/>
    <p:sldId id="258" r:id="rId12"/>
    <p:sldId id="260" r:id="rId13"/>
    <p:sldId id="434" r:id="rId14"/>
    <p:sldId id="441" r:id="rId15"/>
    <p:sldId id="453" r:id="rId16"/>
    <p:sldId id="462" r:id="rId17"/>
    <p:sldId id="463" r:id="rId18"/>
    <p:sldId id="464" r:id="rId19"/>
    <p:sldId id="442" r:id="rId20"/>
    <p:sldId id="500" r:id="rId21"/>
    <p:sldId id="278" r:id="rId22"/>
    <p:sldId id="279" r:id="rId23"/>
    <p:sldId id="282" r:id="rId24"/>
    <p:sldId id="262" r:id="rId25"/>
    <p:sldId id="263" r:id="rId26"/>
    <p:sldId id="264" r:id="rId27"/>
    <p:sldId id="456" r:id="rId28"/>
    <p:sldId id="455" r:id="rId29"/>
    <p:sldId id="266" r:id="rId30"/>
    <p:sldId id="268" r:id="rId31"/>
    <p:sldId id="269" r:id="rId32"/>
    <p:sldId id="294" r:id="rId33"/>
    <p:sldId id="267" r:id="rId34"/>
    <p:sldId id="501" r:id="rId35"/>
    <p:sldId id="270" r:id="rId36"/>
    <p:sldId id="447" r:id="rId37"/>
    <p:sldId id="448" r:id="rId38"/>
    <p:sldId id="503" r:id="rId39"/>
    <p:sldId id="502" r:id="rId40"/>
    <p:sldId id="283" r:id="rId41"/>
    <p:sldId id="275" r:id="rId42"/>
    <p:sldId id="284" r:id="rId43"/>
    <p:sldId id="285" r:id="rId44"/>
    <p:sldId id="504" r:id="rId45"/>
    <p:sldId id="343" r:id="rId46"/>
    <p:sldId id="287" r:id="rId47"/>
    <p:sldId id="286" r:id="rId48"/>
    <p:sldId id="505" r:id="rId49"/>
    <p:sldId id="288" r:id="rId50"/>
    <p:sldId id="277" r:id="rId51"/>
    <p:sldId id="428" r:id="rId52"/>
    <p:sldId id="459" r:id="rId53"/>
    <p:sldId id="423" r:id="rId54"/>
    <p:sldId id="471" r:id="rId55"/>
    <p:sldId id="472" r:id="rId56"/>
    <p:sldId id="332" r:id="rId57"/>
    <p:sldId id="419" r:id="rId58"/>
    <p:sldId id="334" r:id="rId59"/>
    <p:sldId id="469" r:id="rId60"/>
    <p:sldId id="338" r:id="rId61"/>
    <p:sldId id="339" r:id="rId62"/>
    <p:sldId id="420" r:id="rId63"/>
    <p:sldId id="426" r:id="rId64"/>
    <p:sldId id="427" r:id="rId65"/>
    <p:sldId id="345" r:id="rId66"/>
    <p:sldId id="326" r:id="rId67"/>
    <p:sldId id="356" r:id="rId68"/>
    <p:sldId id="301" r:id="rId69"/>
    <p:sldId id="303" r:id="rId70"/>
    <p:sldId id="308" r:id="rId71"/>
    <p:sldId id="309" r:id="rId72"/>
    <p:sldId id="357" r:id="rId73"/>
    <p:sldId id="431" r:id="rId74"/>
    <p:sldId id="349" r:id="rId75"/>
    <p:sldId id="350" r:id="rId76"/>
    <p:sldId id="317" r:id="rId77"/>
    <p:sldId id="395" r:id="rId78"/>
    <p:sldId id="324" r:id="rId79"/>
    <p:sldId id="397" r:id="rId80"/>
    <p:sldId id="352" r:id="rId81"/>
    <p:sldId id="398" r:id="rId82"/>
    <p:sldId id="353" r:id="rId83"/>
    <p:sldId id="354" r:id="rId84"/>
    <p:sldId id="473" r:id="rId85"/>
    <p:sldId id="475" r:id="rId86"/>
    <p:sldId id="507" r:id="rId87"/>
    <p:sldId id="479" r:id="rId88"/>
    <p:sldId id="506" r:id="rId89"/>
    <p:sldId id="508" r:id="rId90"/>
    <p:sldId id="510" r:id="rId91"/>
    <p:sldId id="509" r:id="rId92"/>
    <p:sldId id="511" r:id="rId93"/>
    <p:sldId id="512" r:id="rId94"/>
    <p:sldId id="513" r:id="rId95"/>
    <p:sldId id="514" r:id="rId96"/>
    <p:sldId id="515" r:id="rId97"/>
    <p:sldId id="517" r:id="rId98"/>
    <p:sldId id="516" r:id="rId99"/>
    <p:sldId id="484" r:id="rId100"/>
    <p:sldId id="485" r:id="rId101"/>
    <p:sldId id="486" r:id="rId102"/>
    <p:sldId id="488" r:id="rId103"/>
    <p:sldId id="492" r:id="rId104"/>
    <p:sldId id="496" r:id="rId105"/>
    <p:sldId id="497" r:id="rId106"/>
    <p:sldId id="495" r:id="rId107"/>
    <p:sldId id="499" r:id="rId108"/>
    <p:sldId id="498" r:id="rId109"/>
    <p:sldId id="409" r:id="rId110"/>
    <p:sldId id="546" r:id="rId111"/>
    <p:sldId id="547" r:id="rId112"/>
    <p:sldId id="548" r:id="rId113"/>
    <p:sldId id="549" r:id="rId114"/>
    <p:sldId id="550" r:id="rId115"/>
    <p:sldId id="551" r:id="rId116"/>
    <p:sldId id="552" r:id="rId117"/>
    <p:sldId id="553" r:id="rId118"/>
    <p:sldId id="554" r:id="rId119"/>
    <p:sldId id="555" r:id="rId120"/>
    <p:sldId id="556" r:id="rId121"/>
    <p:sldId id="557" r:id="rId122"/>
    <p:sldId id="558" r:id="rId123"/>
    <p:sldId id="559" r:id="rId124"/>
    <p:sldId id="560" r:id="rId125"/>
    <p:sldId id="561" r:id="rId126"/>
    <p:sldId id="562" r:id="rId127"/>
    <p:sldId id="563" r:id="rId128"/>
    <p:sldId id="564" r:id="rId129"/>
    <p:sldId id="565" r:id="rId130"/>
    <p:sldId id="566" r:id="rId131"/>
    <p:sldId id="567" r:id="rId132"/>
    <p:sldId id="568" r:id="rId133"/>
    <p:sldId id="569" r:id="rId134"/>
    <p:sldId id="570" r:id="rId135"/>
    <p:sldId id="571" r:id="rId136"/>
    <p:sldId id="572" r:id="rId137"/>
    <p:sldId id="573" r:id="rId138"/>
    <p:sldId id="574" r:id="rId139"/>
    <p:sldId id="575" r:id="rId140"/>
    <p:sldId id="576" r:id="rId141"/>
    <p:sldId id="577" r:id="rId142"/>
    <p:sldId id="578" r:id="rId143"/>
    <p:sldId id="579" r:id="rId144"/>
    <p:sldId id="580" r:id="rId145"/>
    <p:sldId id="581" r:id="rId146"/>
    <p:sldId id="518" r:id="rId147"/>
    <p:sldId id="519" r:id="rId148"/>
    <p:sldId id="520" r:id="rId149"/>
    <p:sldId id="521" r:id="rId150"/>
    <p:sldId id="522" r:id="rId151"/>
    <p:sldId id="523" r:id="rId152"/>
    <p:sldId id="524" r:id="rId153"/>
    <p:sldId id="525" r:id="rId154"/>
    <p:sldId id="526" r:id="rId155"/>
    <p:sldId id="527" r:id="rId156"/>
    <p:sldId id="528" r:id="rId157"/>
    <p:sldId id="529" r:id="rId158"/>
    <p:sldId id="530" r:id="rId159"/>
    <p:sldId id="531" r:id="rId160"/>
    <p:sldId id="532" r:id="rId161"/>
    <p:sldId id="533" r:id="rId162"/>
    <p:sldId id="534" r:id="rId163"/>
    <p:sldId id="535" r:id="rId164"/>
    <p:sldId id="536" r:id="rId165"/>
    <p:sldId id="537" r:id="rId166"/>
    <p:sldId id="538" r:id="rId167"/>
    <p:sldId id="539" r:id="rId168"/>
    <p:sldId id="540" r:id="rId169"/>
    <p:sldId id="541" r:id="rId170"/>
    <p:sldId id="542" r:id="rId171"/>
    <p:sldId id="543" r:id="rId172"/>
    <p:sldId id="544" r:id="rId173"/>
    <p:sldId id="545" r:id="rId174"/>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CC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717" autoAdjust="0"/>
    <p:restoredTop sz="94660"/>
  </p:normalViewPr>
  <p:slideViewPr>
    <p:cSldViewPr>
      <p:cViewPr varScale="1">
        <p:scale>
          <a:sx n="86" d="100"/>
          <a:sy n="86" d="100"/>
        </p:scale>
        <p:origin x="528" y="72"/>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1109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viewProps" Target="viewProps.xml"/><Relationship Id="rId172" Type="http://schemas.openxmlformats.org/officeDocument/2006/relationships/slide" Target="slides/slide169.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tableStyles" Target="tableStyles.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notesMaster" Target="notesMasters/notesMaster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presProps" Target="presProps.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359DEE-F0F4-4105-9121-A938EF666A7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sr-Latn-RS"/>
        </a:p>
      </dgm:t>
    </dgm:pt>
    <dgm:pt modelId="{45918738-33A8-4C1C-967C-96ACF029AF9E}">
      <dgm:prSet phldrT="[Text]"/>
      <dgm:spPr/>
      <dgm:t>
        <a:bodyPr/>
        <a:lstStyle/>
        <a:p>
          <a:r>
            <a:rPr lang="en-US" dirty="0" smtClean="0">
              <a:solidFill>
                <a:schemeClr val="tx1"/>
              </a:solidFill>
            </a:rPr>
            <a:t>FOCAL</a:t>
          </a:r>
          <a:endParaRPr lang="sr-Latn-RS" dirty="0">
            <a:solidFill>
              <a:schemeClr val="tx1"/>
            </a:solidFill>
          </a:endParaRPr>
        </a:p>
      </dgm:t>
    </dgm:pt>
    <dgm:pt modelId="{EDEC560B-69FC-41E7-BDFD-C79D7AFA19F0}" type="parTrans" cxnId="{BE1C9580-E9FB-4A69-89DC-CB0152FB0B91}">
      <dgm:prSet/>
      <dgm:spPr/>
      <dgm:t>
        <a:bodyPr/>
        <a:lstStyle/>
        <a:p>
          <a:endParaRPr lang="sr-Latn-RS"/>
        </a:p>
      </dgm:t>
    </dgm:pt>
    <dgm:pt modelId="{03BB708D-41DB-452A-A8E8-A5EAC2AAFA8E}" type="sibTrans" cxnId="{BE1C9580-E9FB-4A69-89DC-CB0152FB0B91}">
      <dgm:prSet/>
      <dgm:spPr/>
      <dgm:t>
        <a:bodyPr/>
        <a:lstStyle/>
        <a:p>
          <a:endParaRPr lang="sr-Latn-RS"/>
        </a:p>
      </dgm:t>
    </dgm:pt>
    <dgm:pt modelId="{4851AF9A-6E63-4081-A372-38BE03521D1D}">
      <dgm:prSet phldrT="[Text]"/>
      <dgm:spPr/>
      <dgm:t>
        <a:bodyPr/>
        <a:lstStyle/>
        <a:p>
          <a:r>
            <a:rPr lang="sr-Latn-RS" dirty="0" smtClean="0">
              <a:solidFill>
                <a:schemeClr val="tx1"/>
              </a:solidFill>
            </a:rPr>
            <a:t>GENERALIZED</a:t>
          </a:r>
          <a:endParaRPr lang="sr-Latn-RS" dirty="0">
            <a:solidFill>
              <a:schemeClr val="tx1"/>
            </a:solidFill>
          </a:endParaRPr>
        </a:p>
      </dgm:t>
    </dgm:pt>
    <dgm:pt modelId="{1C204980-55EE-412A-8725-D3A328FD06D1}" type="parTrans" cxnId="{775F3B8C-A6BD-4A8D-92CB-B8C86B8D02B8}">
      <dgm:prSet/>
      <dgm:spPr/>
      <dgm:t>
        <a:bodyPr/>
        <a:lstStyle/>
        <a:p>
          <a:endParaRPr lang="sr-Latn-RS"/>
        </a:p>
      </dgm:t>
    </dgm:pt>
    <dgm:pt modelId="{6CFC7096-C49B-4CF2-9357-2B2B7AE8CC39}" type="sibTrans" cxnId="{775F3B8C-A6BD-4A8D-92CB-B8C86B8D02B8}">
      <dgm:prSet/>
      <dgm:spPr/>
      <dgm:t>
        <a:bodyPr/>
        <a:lstStyle/>
        <a:p>
          <a:endParaRPr lang="sr-Latn-RS"/>
        </a:p>
      </dgm:t>
    </dgm:pt>
    <dgm:pt modelId="{C68B1D86-C4F6-4029-8D4F-FF5C3C594C54}">
      <dgm:prSet phldrT="[Text]"/>
      <dgm:spPr/>
      <dgm:t>
        <a:bodyPr/>
        <a:lstStyle/>
        <a:p>
          <a:r>
            <a:rPr lang="sr-Latn-RS" dirty="0" smtClean="0">
              <a:solidFill>
                <a:schemeClr val="tx1"/>
              </a:solidFill>
            </a:rPr>
            <a:t>WITH UNKNOWN LOCATION</a:t>
          </a:r>
          <a:endParaRPr lang="sr-Latn-RS" dirty="0">
            <a:solidFill>
              <a:schemeClr val="tx1"/>
            </a:solidFill>
          </a:endParaRPr>
        </a:p>
      </dgm:t>
    </dgm:pt>
    <dgm:pt modelId="{03770425-F3BB-4D1C-A10D-E978EAA84F5D}" type="parTrans" cxnId="{5AE77556-0490-4594-8305-9DFC8B669C33}">
      <dgm:prSet/>
      <dgm:spPr/>
      <dgm:t>
        <a:bodyPr/>
        <a:lstStyle/>
        <a:p>
          <a:endParaRPr lang="sr-Latn-RS"/>
        </a:p>
      </dgm:t>
    </dgm:pt>
    <dgm:pt modelId="{63E27530-7B33-42EC-BC61-573430474F70}" type="sibTrans" cxnId="{5AE77556-0490-4594-8305-9DFC8B669C33}">
      <dgm:prSet/>
      <dgm:spPr/>
      <dgm:t>
        <a:bodyPr/>
        <a:lstStyle/>
        <a:p>
          <a:endParaRPr lang="sr-Latn-RS"/>
        </a:p>
      </dgm:t>
    </dgm:pt>
    <dgm:pt modelId="{1EF3C455-F516-4B12-9A37-7FA571E9B965}" type="pres">
      <dgm:prSet presAssocID="{E4359DEE-F0F4-4105-9121-A938EF666A76}" presName="linear" presStyleCnt="0">
        <dgm:presLayoutVars>
          <dgm:dir/>
          <dgm:animLvl val="lvl"/>
          <dgm:resizeHandles val="exact"/>
        </dgm:presLayoutVars>
      </dgm:prSet>
      <dgm:spPr/>
      <dgm:t>
        <a:bodyPr/>
        <a:lstStyle/>
        <a:p>
          <a:endParaRPr lang="sr-Latn-RS"/>
        </a:p>
      </dgm:t>
    </dgm:pt>
    <dgm:pt modelId="{5D4232E1-31E2-43F7-8102-316A810E421E}" type="pres">
      <dgm:prSet presAssocID="{45918738-33A8-4C1C-967C-96ACF029AF9E}" presName="parentLin" presStyleCnt="0"/>
      <dgm:spPr/>
    </dgm:pt>
    <dgm:pt modelId="{F6E774FA-A196-4E63-B0E5-BCB7BEEEDB44}" type="pres">
      <dgm:prSet presAssocID="{45918738-33A8-4C1C-967C-96ACF029AF9E}" presName="parentLeftMargin" presStyleLbl="node1" presStyleIdx="0" presStyleCnt="3"/>
      <dgm:spPr/>
      <dgm:t>
        <a:bodyPr/>
        <a:lstStyle/>
        <a:p>
          <a:endParaRPr lang="sr-Latn-RS"/>
        </a:p>
      </dgm:t>
    </dgm:pt>
    <dgm:pt modelId="{BD16DA95-3C48-4DAE-96E1-3446CDC49453}" type="pres">
      <dgm:prSet presAssocID="{45918738-33A8-4C1C-967C-96ACF029AF9E}" presName="parentText" presStyleLbl="node1" presStyleIdx="0" presStyleCnt="3">
        <dgm:presLayoutVars>
          <dgm:chMax val="0"/>
          <dgm:bulletEnabled val="1"/>
        </dgm:presLayoutVars>
      </dgm:prSet>
      <dgm:spPr/>
      <dgm:t>
        <a:bodyPr/>
        <a:lstStyle/>
        <a:p>
          <a:endParaRPr lang="sr-Latn-RS"/>
        </a:p>
      </dgm:t>
    </dgm:pt>
    <dgm:pt modelId="{47740A85-7F5F-41D9-9884-C2FF204AFD49}" type="pres">
      <dgm:prSet presAssocID="{45918738-33A8-4C1C-967C-96ACF029AF9E}" presName="negativeSpace" presStyleCnt="0"/>
      <dgm:spPr/>
    </dgm:pt>
    <dgm:pt modelId="{FBEA798A-CCB3-4341-85F2-7E0811D789E6}" type="pres">
      <dgm:prSet presAssocID="{45918738-33A8-4C1C-967C-96ACF029AF9E}" presName="childText" presStyleLbl="conFgAcc1" presStyleIdx="0" presStyleCnt="3">
        <dgm:presLayoutVars>
          <dgm:bulletEnabled val="1"/>
        </dgm:presLayoutVars>
      </dgm:prSet>
      <dgm:spPr/>
    </dgm:pt>
    <dgm:pt modelId="{09458599-E029-4938-8BF1-176588875A5B}" type="pres">
      <dgm:prSet presAssocID="{03BB708D-41DB-452A-A8E8-A5EAC2AAFA8E}" presName="spaceBetweenRectangles" presStyleCnt="0"/>
      <dgm:spPr/>
    </dgm:pt>
    <dgm:pt modelId="{273B4507-B4F2-4BA2-A7F6-C1852F9657E1}" type="pres">
      <dgm:prSet presAssocID="{4851AF9A-6E63-4081-A372-38BE03521D1D}" presName="parentLin" presStyleCnt="0"/>
      <dgm:spPr/>
    </dgm:pt>
    <dgm:pt modelId="{7C2D31A4-7797-41EE-84D7-58521DE4FC81}" type="pres">
      <dgm:prSet presAssocID="{4851AF9A-6E63-4081-A372-38BE03521D1D}" presName="parentLeftMargin" presStyleLbl="node1" presStyleIdx="0" presStyleCnt="3"/>
      <dgm:spPr/>
      <dgm:t>
        <a:bodyPr/>
        <a:lstStyle/>
        <a:p>
          <a:endParaRPr lang="sr-Latn-RS"/>
        </a:p>
      </dgm:t>
    </dgm:pt>
    <dgm:pt modelId="{0319985F-E93B-4A7B-B31E-88B9A6757F2C}" type="pres">
      <dgm:prSet presAssocID="{4851AF9A-6E63-4081-A372-38BE03521D1D}" presName="parentText" presStyleLbl="node1" presStyleIdx="1" presStyleCnt="3">
        <dgm:presLayoutVars>
          <dgm:chMax val="0"/>
          <dgm:bulletEnabled val="1"/>
        </dgm:presLayoutVars>
      </dgm:prSet>
      <dgm:spPr/>
      <dgm:t>
        <a:bodyPr/>
        <a:lstStyle/>
        <a:p>
          <a:endParaRPr lang="sr-Latn-RS"/>
        </a:p>
      </dgm:t>
    </dgm:pt>
    <dgm:pt modelId="{40C6A54A-EF53-44A2-B34A-30534ADF5FFD}" type="pres">
      <dgm:prSet presAssocID="{4851AF9A-6E63-4081-A372-38BE03521D1D}" presName="negativeSpace" presStyleCnt="0"/>
      <dgm:spPr/>
    </dgm:pt>
    <dgm:pt modelId="{F51C5CC9-6254-4D03-A84B-74C33F807BB8}" type="pres">
      <dgm:prSet presAssocID="{4851AF9A-6E63-4081-A372-38BE03521D1D}" presName="childText" presStyleLbl="conFgAcc1" presStyleIdx="1" presStyleCnt="3">
        <dgm:presLayoutVars>
          <dgm:bulletEnabled val="1"/>
        </dgm:presLayoutVars>
      </dgm:prSet>
      <dgm:spPr/>
    </dgm:pt>
    <dgm:pt modelId="{869F2669-7DE5-4F9C-ABD8-EFEC3EE08F19}" type="pres">
      <dgm:prSet presAssocID="{6CFC7096-C49B-4CF2-9357-2B2B7AE8CC39}" presName="spaceBetweenRectangles" presStyleCnt="0"/>
      <dgm:spPr/>
    </dgm:pt>
    <dgm:pt modelId="{B4968027-B4A1-4E1B-B594-0CB174E9519B}" type="pres">
      <dgm:prSet presAssocID="{C68B1D86-C4F6-4029-8D4F-FF5C3C594C54}" presName="parentLin" presStyleCnt="0"/>
      <dgm:spPr/>
    </dgm:pt>
    <dgm:pt modelId="{E2408CB5-1DE7-4207-957A-6995230EB64A}" type="pres">
      <dgm:prSet presAssocID="{C68B1D86-C4F6-4029-8D4F-FF5C3C594C54}" presName="parentLeftMargin" presStyleLbl="node1" presStyleIdx="1" presStyleCnt="3"/>
      <dgm:spPr/>
      <dgm:t>
        <a:bodyPr/>
        <a:lstStyle/>
        <a:p>
          <a:endParaRPr lang="sr-Latn-RS"/>
        </a:p>
      </dgm:t>
    </dgm:pt>
    <dgm:pt modelId="{5A52A4D0-D38D-4C63-A989-49E08927D555}" type="pres">
      <dgm:prSet presAssocID="{C68B1D86-C4F6-4029-8D4F-FF5C3C594C54}" presName="parentText" presStyleLbl="node1" presStyleIdx="2" presStyleCnt="3" custLinFactNeighborY="-2734">
        <dgm:presLayoutVars>
          <dgm:chMax val="0"/>
          <dgm:bulletEnabled val="1"/>
        </dgm:presLayoutVars>
      </dgm:prSet>
      <dgm:spPr/>
      <dgm:t>
        <a:bodyPr/>
        <a:lstStyle/>
        <a:p>
          <a:endParaRPr lang="sr-Latn-RS"/>
        </a:p>
      </dgm:t>
    </dgm:pt>
    <dgm:pt modelId="{B7855DB4-C531-40BD-948B-FD30F96CCB00}" type="pres">
      <dgm:prSet presAssocID="{C68B1D86-C4F6-4029-8D4F-FF5C3C594C54}" presName="negativeSpace" presStyleCnt="0"/>
      <dgm:spPr/>
    </dgm:pt>
    <dgm:pt modelId="{0EFCDF56-9A2C-4342-A329-38E59EE60C31}" type="pres">
      <dgm:prSet presAssocID="{C68B1D86-C4F6-4029-8D4F-FF5C3C594C54}" presName="childText" presStyleLbl="conFgAcc1" presStyleIdx="2" presStyleCnt="3">
        <dgm:presLayoutVars>
          <dgm:bulletEnabled val="1"/>
        </dgm:presLayoutVars>
      </dgm:prSet>
      <dgm:spPr/>
    </dgm:pt>
  </dgm:ptLst>
  <dgm:cxnLst>
    <dgm:cxn modelId="{6E9382D3-2752-4F30-919B-71433FCC6698}" type="presOf" srcId="{45918738-33A8-4C1C-967C-96ACF029AF9E}" destId="{F6E774FA-A196-4E63-B0E5-BCB7BEEEDB44}" srcOrd="0" destOrd="0" presId="urn:microsoft.com/office/officeart/2005/8/layout/list1"/>
    <dgm:cxn modelId="{8AB403B4-3C0B-401B-B2F3-8FE565B659AC}" type="presOf" srcId="{45918738-33A8-4C1C-967C-96ACF029AF9E}" destId="{BD16DA95-3C48-4DAE-96E1-3446CDC49453}" srcOrd="1" destOrd="0" presId="urn:microsoft.com/office/officeart/2005/8/layout/list1"/>
    <dgm:cxn modelId="{775F3B8C-A6BD-4A8D-92CB-B8C86B8D02B8}" srcId="{E4359DEE-F0F4-4105-9121-A938EF666A76}" destId="{4851AF9A-6E63-4081-A372-38BE03521D1D}" srcOrd="1" destOrd="0" parTransId="{1C204980-55EE-412A-8725-D3A328FD06D1}" sibTransId="{6CFC7096-C49B-4CF2-9357-2B2B7AE8CC39}"/>
    <dgm:cxn modelId="{5AE77556-0490-4594-8305-9DFC8B669C33}" srcId="{E4359DEE-F0F4-4105-9121-A938EF666A76}" destId="{C68B1D86-C4F6-4029-8D4F-FF5C3C594C54}" srcOrd="2" destOrd="0" parTransId="{03770425-F3BB-4D1C-A10D-E978EAA84F5D}" sibTransId="{63E27530-7B33-42EC-BC61-573430474F70}"/>
    <dgm:cxn modelId="{BE1C9580-E9FB-4A69-89DC-CB0152FB0B91}" srcId="{E4359DEE-F0F4-4105-9121-A938EF666A76}" destId="{45918738-33A8-4C1C-967C-96ACF029AF9E}" srcOrd="0" destOrd="0" parTransId="{EDEC560B-69FC-41E7-BDFD-C79D7AFA19F0}" sibTransId="{03BB708D-41DB-452A-A8E8-A5EAC2AAFA8E}"/>
    <dgm:cxn modelId="{C21549AA-B59E-4423-BED3-58EED5E8F34E}" type="presOf" srcId="{4851AF9A-6E63-4081-A372-38BE03521D1D}" destId="{7C2D31A4-7797-41EE-84D7-58521DE4FC81}" srcOrd="0" destOrd="0" presId="urn:microsoft.com/office/officeart/2005/8/layout/list1"/>
    <dgm:cxn modelId="{FDAE0E2C-1F49-4C3E-A9B6-858B36D9C9B1}" type="presOf" srcId="{C68B1D86-C4F6-4029-8D4F-FF5C3C594C54}" destId="{E2408CB5-1DE7-4207-957A-6995230EB64A}" srcOrd="0" destOrd="0" presId="urn:microsoft.com/office/officeart/2005/8/layout/list1"/>
    <dgm:cxn modelId="{BC25F2E6-231C-4A12-9FE3-D144D0FA90C3}" type="presOf" srcId="{4851AF9A-6E63-4081-A372-38BE03521D1D}" destId="{0319985F-E93B-4A7B-B31E-88B9A6757F2C}" srcOrd="1" destOrd="0" presId="urn:microsoft.com/office/officeart/2005/8/layout/list1"/>
    <dgm:cxn modelId="{7298E793-278E-44E4-A5C2-7654DB1FD4E5}" type="presOf" srcId="{E4359DEE-F0F4-4105-9121-A938EF666A76}" destId="{1EF3C455-F516-4B12-9A37-7FA571E9B965}" srcOrd="0" destOrd="0" presId="urn:microsoft.com/office/officeart/2005/8/layout/list1"/>
    <dgm:cxn modelId="{24F286BD-84C1-49DA-A991-674410CDDE7A}" type="presOf" srcId="{C68B1D86-C4F6-4029-8D4F-FF5C3C594C54}" destId="{5A52A4D0-D38D-4C63-A989-49E08927D555}" srcOrd="1" destOrd="0" presId="urn:microsoft.com/office/officeart/2005/8/layout/list1"/>
    <dgm:cxn modelId="{EA85CAB0-F6FC-4A1A-8904-3D156AD5F6FC}" type="presParOf" srcId="{1EF3C455-F516-4B12-9A37-7FA571E9B965}" destId="{5D4232E1-31E2-43F7-8102-316A810E421E}" srcOrd="0" destOrd="0" presId="urn:microsoft.com/office/officeart/2005/8/layout/list1"/>
    <dgm:cxn modelId="{F3F69169-29D4-40EB-A74A-C1C4EAD74C97}" type="presParOf" srcId="{5D4232E1-31E2-43F7-8102-316A810E421E}" destId="{F6E774FA-A196-4E63-B0E5-BCB7BEEEDB44}" srcOrd="0" destOrd="0" presId="urn:microsoft.com/office/officeart/2005/8/layout/list1"/>
    <dgm:cxn modelId="{732E2D2A-0097-435F-93F8-FF7DC6119155}" type="presParOf" srcId="{5D4232E1-31E2-43F7-8102-316A810E421E}" destId="{BD16DA95-3C48-4DAE-96E1-3446CDC49453}" srcOrd="1" destOrd="0" presId="urn:microsoft.com/office/officeart/2005/8/layout/list1"/>
    <dgm:cxn modelId="{9A262D98-AC3A-4093-95C9-BDC5DC060A06}" type="presParOf" srcId="{1EF3C455-F516-4B12-9A37-7FA571E9B965}" destId="{47740A85-7F5F-41D9-9884-C2FF204AFD49}" srcOrd="1" destOrd="0" presId="urn:microsoft.com/office/officeart/2005/8/layout/list1"/>
    <dgm:cxn modelId="{8D62E020-2D44-44A0-A22A-905BC80BF510}" type="presParOf" srcId="{1EF3C455-F516-4B12-9A37-7FA571E9B965}" destId="{FBEA798A-CCB3-4341-85F2-7E0811D789E6}" srcOrd="2" destOrd="0" presId="urn:microsoft.com/office/officeart/2005/8/layout/list1"/>
    <dgm:cxn modelId="{7DC45AEB-E239-4F3B-9EF9-CB06C21D617F}" type="presParOf" srcId="{1EF3C455-F516-4B12-9A37-7FA571E9B965}" destId="{09458599-E029-4938-8BF1-176588875A5B}" srcOrd="3" destOrd="0" presId="urn:microsoft.com/office/officeart/2005/8/layout/list1"/>
    <dgm:cxn modelId="{03FE5623-5ED4-42EE-A196-F10B2E01AAF1}" type="presParOf" srcId="{1EF3C455-F516-4B12-9A37-7FA571E9B965}" destId="{273B4507-B4F2-4BA2-A7F6-C1852F9657E1}" srcOrd="4" destOrd="0" presId="urn:microsoft.com/office/officeart/2005/8/layout/list1"/>
    <dgm:cxn modelId="{143C4504-24EB-4AB7-B16C-07442EA53CBB}" type="presParOf" srcId="{273B4507-B4F2-4BA2-A7F6-C1852F9657E1}" destId="{7C2D31A4-7797-41EE-84D7-58521DE4FC81}" srcOrd="0" destOrd="0" presId="urn:microsoft.com/office/officeart/2005/8/layout/list1"/>
    <dgm:cxn modelId="{01E7A9A0-F315-4EB5-9682-E9A91CF8CFD0}" type="presParOf" srcId="{273B4507-B4F2-4BA2-A7F6-C1852F9657E1}" destId="{0319985F-E93B-4A7B-B31E-88B9A6757F2C}" srcOrd="1" destOrd="0" presId="urn:microsoft.com/office/officeart/2005/8/layout/list1"/>
    <dgm:cxn modelId="{490A2354-DE92-45BF-ABD9-B2B045065D30}" type="presParOf" srcId="{1EF3C455-F516-4B12-9A37-7FA571E9B965}" destId="{40C6A54A-EF53-44A2-B34A-30534ADF5FFD}" srcOrd="5" destOrd="0" presId="urn:microsoft.com/office/officeart/2005/8/layout/list1"/>
    <dgm:cxn modelId="{C6A95E6A-6CBD-4F07-809B-F3F6F97D928F}" type="presParOf" srcId="{1EF3C455-F516-4B12-9A37-7FA571E9B965}" destId="{F51C5CC9-6254-4D03-A84B-74C33F807BB8}" srcOrd="6" destOrd="0" presId="urn:microsoft.com/office/officeart/2005/8/layout/list1"/>
    <dgm:cxn modelId="{901152E3-ADF6-4F16-8C80-EED8880EAEA0}" type="presParOf" srcId="{1EF3C455-F516-4B12-9A37-7FA571E9B965}" destId="{869F2669-7DE5-4F9C-ABD8-EFEC3EE08F19}" srcOrd="7" destOrd="0" presId="urn:microsoft.com/office/officeart/2005/8/layout/list1"/>
    <dgm:cxn modelId="{E12E2C70-4F9F-4EA2-ACA9-6A323FF94388}" type="presParOf" srcId="{1EF3C455-F516-4B12-9A37-7FA571E9B965}" destId="{B4968027-B4A1-4E1B-B594-0CB174E9519B}" srcOrd="8" destOrd="0" presId="urn:microsoft.com/office/officeart/2005/8/layout/list1"/>
    <dgm:cxn modelId="{47CD8F00-2929-4CFA-AF3A-2511FEDEDF62}" type="presParOf" srcId="{B4968027-B4A1-4E1B-B594-0CB174E9519B}" destId="{E2408CB5-1DE7-4207-957A-6995230EB64A}" srcOrd="0" destOrd="0" presId="urn:microsoft.com/office/officeart/2005/8/layout/list1"/>
    <dgm:cxn modelId="{752A913D-2D2D-45F3-ACE2-5BAF2C1E26A5}" type="presParOf" srcId="{B4968027-B4A1-4E1B-B594-0CB174E9519B}" destId="{5A52A4D0-D38D-4C63-A989-49E08927D555}" srcOrd="1" destOrd="0" presId="urn:microsoft.com/office/officeart/2005/8/layout/list1"/>
    <dgm:cxn modelId="{F488B4F2-A2B2-4D47-8857-9E718DD20DA7}" type="presParOf" srcId="{1EF3C455-F516-4B12-9A37-7FA571E9B965}" destId="{B7855DB4-C531-40BD-948B-FD30F96CCB00}" srcOrd="9" destOrd="0" presId="urn:microsoft.com/office/officeart/2005/8/layout/list1"/>
    <dgm:cxn modelId="{B7446A2F-BBD4-4EC3-8A59-90E69F4531A4}" type="presParOf" srcId="{1EF3C455-F516-4B12-9A37-7FA571E9B965}" destId="{0EFCDF56-9A2C-4342-A329-38E59EE60C31}"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4E4C914-ABD4-4ED2-B349-C68E54A4B2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sr-Latn-RS"/>
        </a:p>
      </dgm:t>
    </dgm:pt>
    <dgm:pt modelId="{4241479F-9A8B-432C-B2A1-AB9CE3EB290E}">
      <dgm:prSet phldrT="[Text]"/>
      <dgm:spPr/>
      <dgm:t>
        <a:bodyPr/>
        <a:lstStyle/>
        <a:p>
          <a:r>
            <a:rPr lang="sr-Latn-RS" dirty="0" smtClean="0">
              <a:solidFill>
                <a:schemeClr val="tx1"/>
              </a:solidFill>
            </a:rPr>
            <a:t>with impaired awareness</a:t>
          </a:r>
          <a:endParaRPr lang="sr-Latn-RS" dirty="0">
            <a:solidFill>
              <a:schemeClr val="tx1"/>
            </a:solidFill>
          </a:endParaRPr>
        </a:p>
      </dgm:t>
    </dgm:pt>
    <dgm:pt modelId="{7307D532-AD20-4237-8510-1E04E22ACD20}" type="parTrans" cxnId="{E5CFE1BB-DE3A-4F12-B33A-B86143F0538D}">
      <dgm:prSet/>
      <dgm:spPr/>
      <dgm:t>
        <a:bodyPr/>
        <a:lstStyle/>
        <a:p>
          <a:endParaRPr lang="sr-Latn-RS"/>
        </a:p>
      </dgm:t>
    </dgm:pt>
    <dgm:pt modelId="{BCFAADE2-E851-4091-8D82-491C12204757}" type="sibTrans" cxnId="{E5CFE1BB-DE3A-4F12-B33A-B86143F0538D}">
      <dgm:prSet/>
      <dgm:spPr/>
      <dgm:t>
        <a:bodyPr/>
        <a:lstStyle/>
        <a:p>
          <a:endParaRPr lang="sr-Latn-RS"/>
        </a:p>
      </dgm:t>
    </dgm:pt>
    <dgm:pt modelId="{E91CC3C4-3F6D-43D8-8EA7-4F285709E666}">
      <dgm:prSet phldrT="[Text]"/>
      <dgm:spPr/>
      <dgm:t>
        <a:bodyPr/>
        <a:lstStyle/>
        <a:p>
          <a:r>
            <a:rPr lang="sr-Cyrl-RS" dirty="0" smtClean="0"/>
            <a:t>Мото</a:t>
          </a:r>
          <a:r>
            <a:rPr lang="en-US" dirty="0" smtClean="0"/>
            <a:t>r and non</a:t>
          </a:r>
          <a:r>
            <a:rPr lang="sr-Cyrl-RS" dirty="0" smtClean="0"/>
            <a:t>-мото</a:t>
          </a:r>
          <a:r>
            <a:rPr lang="en-US" dirty="0" smtClean="0"/>
            <a:t>r</a:t>
          </a:r>
          <a:endParaRPr lang="sr-Latn-RS" dirty="0"/>
        </a:p>
      </dgm:t>
    </dgm:pt>
    <dgm:pt modelId="{0F9C9097-0826-4FAE-8AB2-B5D7309CF53D}" type="sibTrans" cxnId="{79063E59-8A35-4DAF-AAB0-A061350BDAA7}">
      <dgm:prSet/>
      <dgm:spPr/>
      <dgm:t>
        <a:bodyPr/>
        <a:lstStyle/>
        <a:p>
          <a:endParaRPr lang="sr-Latn-RS"/>
        </a:p>
      </dgm:t>
    </dgm:pt>
    <dgm:pt modelId="{168D0F2A-098E-41F1-A847-533D699515C4}" type="parTrans" cxnId="{79063E59-8A35-4DAF-AAB0-A061350BDAA7}">
      <dgm:prSet/>
      <dgm:spPr/>
      <dgm:t>
        <a:bodyPr/>
        <a:lstStyle/>
        <a:p>
          <a:endParaRPr lang="sr-Latn-RS"/>
        </a:p>
      </dgm:t>
    </dgm:pt>
    <dgm:pt modelId="{412BC062-3F82-4106-9238-948B7BEC0C3E}">
      <dgm:prSet phldrT="[Text]"/>
      <dgm:spPr/>
      <dgm:t>
        <a:bodyPr/>
        <a:lstStyle/>
        <a:p>
          <a:r>
            <a:rPr lang="sr-Cyrl-RS" dirty="0" smtClean="0"/>
            <a:t>Мото</a:t>
          </a:r>
          <a:r>
            <a:rPr lang="en-US" dirty="0" smtClean="0"/>
            <a:t>r and non</a:t>
          </a:r>
          <a:r>
            <a:rPr lang="sr-Cyrl-RS" dirty="0" smtClean="0"/>
            <a:t>-мото</a:t>
          </a:r>
          <a:r>
            <a:rPr lang="en-US" dirty="0" smtClean="0"/>
            <a:t>r</a:t>
          </a:r>
          <a:endParaRPr lang="sr-Latn-RS" dirty="0"/>
        </a:p>
      </dgm:t>
    </dgm:pt>
    <dgm:pt modelId="{0E3D30F4-C32F-4531-945E-A86387ABC443}" type="sibTrans" cxnId="{051CC398-ED4A-45AA-A149-6C47D837DBA2}">
      <dgm:prSet/>
      <dgm:spPr/>
      <dgm:t>
        <a:bodyPr/>
        <a:lstStyle/>
        <a:p>
          <a:endParaRPr lang="sr-Latn-RS"/>
        </a:p>
      </dgm:t>
    </dgm:pt>
    <dgm:pt modelId="{2824F7E8-A23D-4558-9F46-C00FFCFCC422}" type="parTrans" cxnId="{051CC398-ED4A-45AA-A149-6C47D837DBA2}">
      <dgm:prSet/>
      <dgm:spPr/>
      <dgm:t>
        <a:bodyPr/>
        <a:lstStyle/>
        <a:p>
          <a:endParaRPr lang="sr-Latn-RS"/>
        </a:p>
      </dgm:t>
    </dgm:pt>
    <dgm:pt modelId="{91960748-33A5-427F-B60D-5203B2BA63C3}">
      <dgm:prSet phldrT="[Text]"/>
      <dgm:spPr/>
      <dgm:t>
        <a:bodyPr/>
        <a:lstStyle/>
        <a:p>
          <a:r>
            <a:rPr lang="sr-Latn-RS" dirty="0" smtClean="0">
              <a:solidFill>
                <a:schemeClr val="tx1"/>
              </a:solidFill>
            </a:rPr>
            <a:t>With preserved </a:t>
          </a:r>
          <a:r>
            <a:rPr lang="en-US" dirty="0" err="1" smtClean="0">
              <a:solidFill>
                <a:schemeClr val="tx1"/>
              </a:solidFill>
            </a:rPr>
            <a:t>awereness</a:t>
          </a:r>
          <a:endParaRPr lang="sr-Latn-RS" dirty="0">
            <a:solidFill>
              <a:schemeClr val="tx1"/>
            </a:solidFill>
          </a:endParaRPr>
        </a:p>
      </dgm:t>
    </dgm:pt>
    <dgm:pt modelId="{3702A87C-6574-47AF-9AF2-46C72BE3AF5B}" type="sibTrans" cxnId="{40A64A6E-73FE-48CF-8D8F-4A7BEFA11BAC}">
      <dgm:prSet/>
      <dgm:spPr/>
      <dgm:t>
        <a:bodyPr/>
        <a:lstStyle/>
        <a:p>
          <a:endParaRPr lang="sr-Latn-RS"/>
        </a:p>
      </dgm:t>
    </dgm:pt>
    <dgm:pt modelId="{0933D6C5-E4AF-4C25-8D99-ECF93B89CBD8}" type="parTrans" cxnId="{40A64A6E-73FE-48CF-8D8F-4A7BEFA11BAC}">
      <dgm:prSet/>
      <dgm:spPr/>
      <dgm:t>
        <a:bodyPr/>
        <a:lstStyle/>
        <a:p>
          <a:endParaRPr lang="sr-Latn-RS"/>
        </a:p>
      </dgm:t>
    </dgm:pt>
    <dgm:pt modelId="{D2C665F9-5733-413C-A4AB-597CDA865316}" type="pres">
      <dgm:prSet presAssocID="{C4E4C914-ABD4-4ED2-B349-C68E54A4B22D}" presName="linear" presStyleCnt="0">
        <dgm:presLayoutVars>
          <dgm:animLvl val="lvl"/>
          <dgm:resizeHandles val="exact"/>
        </dgm:presLayoutVars>
      </dgm:prSet>
      <dgm:spPr/>
      <dgm:t>
        <a:bodyPr/>
        <a:lstStyle/>
        <a:p>
          <a:endParaRPr lang="sr-Latn-RS"/>
        </a:p>
      </dgm:t>
    </dgm:pt>
    <dgm:pt modelId="{7B3D2F01-F688-4261-AE07-DE185B48E289}" type="pres">
      <dgm:prSet presAssocID="{91960748-33A5-427F-B60D-5203B2BA63C3}" presName="parentText" presStyleLbl="node1" presStyleIdx="0" presStyleCnt="2">
        <dgm:presLayoutVars>
          <dgm:chMax val="0"/>
          <dgm:bulletEnabled val="1"/>
        </dgm:presLayoutVars>
      </dgm:prSet>
      <dgm:spPr/>
      <dgm:t>
        <a:bodyPr/>
        <a:lstStyle/>
        <a:p>
          <a:endParaRPr lang="sr-Latn-RS"/>
        </a:p>
      </dgm:t>
    </dgm:pt>
    <dgm:pt modelId="{0DA22774-FCC9-4C9C-A76C-ADEE69DC0F0D}" type="pres">
      <dgm:prSet presAssocID="{91960748-33A5-427F-B60D-5203B2BA63C3}" presName="childText" presStyleLbl="revTx" presStyleIdx="0" presStyleCnt="2">
        <dgm:presLayoutVars>
          <dgm:bulletEnabled val="1"/>
        </dgm:presLayoutVars>
      </dgm:prSet>
      <dgm:spPr/>
      <dgm:t>
        <a:bodyPr/>
        <a:lstStyle/>
        <a:p>
          <a:endParaRPr lang="sr-Latn-RS"/>
        </a:p>
      </dgm:t>
    </dgm:pt>
    <dgm:pt modelId="{972893E5-F8CB-43C3-A615-902A4CF2C694}" type="pres">
      <dgm:prSet presAssocID="{4241479F-9A8B-432C-B2A1-AB9CE3EB290E}" presName="parentText" presStyleLbl="node1" presStyleIdx="1" presStyleCnt="2">
        <dgm:presLayoutVars>
          <dgm:chMax val="0"/>
          <dgm:bulletEnabled val="1"/>
        </dgm:presLayoutVars>
      </dgm:prSet>
      <dgm:spPr/>
      <dgm:t>
        <a:bodyPr/>
        <a:lstStyle/>
        <a:p>
          <a:endParaRPr lang="sr-Latn-RS"/>
        </a:p>
      </dgm:t>
    </dgm:pt>
    <dgm:pt modelId="{1A10F5AA-86B2-4A6C-AE4B-E395B76BE4EA}" type="pres">
      <dgm:prSet presAssocID="{4241479F-9A8B-432C-B2A1-AB9CE3EB290E}" presName="childText" presStyleLbl="revTx" presStyleIdx="1" presStyleCnt="2">
        <dgm:presLayoutVars>
          <dgm:bulletEnabled val="1"/>
        </dgm:presLayoutVars>
      </dgm:prSet>
      <dgm:spPr/>
      <dgm:t>
        <a:bodyPr/>
        <a:lstStyle/>
        <a:p>
          <a:endParaRPr lang="sr-Latn-RS"/>
        </a:p>
      </dgm:t>
    </dgm:pt>
  </dgm:ptLst>
  <dgm:cxnLst>
    <dgm:cxn modelId="{79063E59-8A35-4DAF-AAB0-A061350BDAA7}" srcId="{4241479F-9A8B-432C-B2A1-AB9CE3EB290E}" destId="{E91CC3C4-3F6D-43D8-8EA7-4F285709E666}" srcOrd="0" destOrd="0" parTransId="{168D0F2A-098E-41F1-A847-533D699515C4}" sibTransId="{0F9C9097-0826-4FAE-8AB2-B5D7309CF53D}"/>
    <dgm:cxn modelId="{E5CFE1BB-DE3A-4F12-B33A-B86143F0538D}" srcId="{C4E4C914-ABD4-4ED2-B349-C68E54A4B22D}" destId="{4241479F-9A8B-432C-B2A1-AB9CE3EB290E}" srcOrd="1" destOrd="0" parTransId="{7307D532-AD20-4237-8510-1E04E22ACD20}" sibTransId="{BCFAADE2-E851-4091-8D82-491C12204757}"/>
    <dgm:cxn modelId="{582DB415-B414-4DEF-A8D8-DFB3A1653C6D}" type="presOf" srcId="{412BC062-3F82-4106-9238-948B7BEC0C3E}" destId="{0DA22774-FCC9-4C9C-A76C-ADEE69DC0F0D}" srcOrd="0" destOrd="0" presId="urn:microsoft.com/office/officeart/2005/8/layout/vList2"/>
    <dgm:cxn modelId="{79484259-B594-4E7A-BF8D-43A7351C3046}" type="presOf" srcId="{C4E4C914-ABD4-4ED2-B349-C68E54A4B22D}" destId="{D2C665F9-5733-413C-A4AB-597CDA865316}" srcOrd="0" destOrd="0" presId="urn:microsoft.com/office/officeart/2005/8/layout/vList2"/>
    <dgm:cxn modelId="{051CC398-ED4A-45AA-A149-6C47D837DBA2}" srcId="{91960748-33A5-427F-B60D-5203B2BA63C3}" destId="{412BC062-3F82-4106-9238-948B7BEC0C3E}" srcOrd="0" destOrd="0" parTransId="{2824F7E8-A23D-4558-9F46-C00FFCFCC422}" sibTransId="{0E3D30F4-C32F-4531-945E-A86387ABC443}"/>
    <dgm:cxn modelId="{40A64A6E-73FE-48CF-8D8F-4A7BEFA11BAC}" srcId="{C4E4C914-ABD4-4ED2-B349-C68E54A4B22D}" destId="{91960748-33A5-427F-B60D-5203B2BA63C3}" srcOrd="0" destOrd="0" parTransId="{0933D6C5-E4AF-4C25-8D99-ECF93B89CBD8}" sibTransId="{3702A87C-6574-47AF-9AF2-46C72BE3AF5B}"/>
    <dgm:cxn modelId="{0DDA50EF-3AED-4989-A4E5-83294985F42E}" type="presOf" srcId="{91960748-33A5-427F-B60D-5203B2BA63C3}" destId="{7B3D2F01-F688-4261-AE07-DE185B48E289}" srcOrd="0" destOrd="0" presId="urn:microsoft.com/office/officeart/2005/8/layout/vList2"/>
    <dgm:cxn modelId="{5FD2C3A6-979F-4DE2-8A6D-32C90D4057DC}" type="presOf" srcId="{E91CC3C4-3F6D-43D8-8EA7-4F285709E666}" destId="{1A10F5AA-86B2-4A6C-AE4B-E395B76BE4EA}" srcOrd="0" destOrd="0" presId="urn:microsoft.com/office/officeart/2005/8/layout/vList2"/>
    <dgm:cxn modelId="{22346DBB-9853-4CF6-8273-D5796EAB07C2}" type="presOf" srcId="{4241479F-9A8B-432C-B2A1-AB9CE3EB290E}" destId="{972893E5-F8CB-43C3-A615-902A4CF2C694}" srcOrd="0" destOrd="0" presId="urn:microsoft.com/office/officeart/2005/8/layout/vList2"/>
    <dgm:cxn modelId="{307BCF7A-B3C2-4EBE-9F73-F57856665D31}" type="presParOf" srcId="{D2C665F9-5733-413C-A4AB-597CDA865316}" destId="{7B3D2F01-F688-4261-AE07-DE185B48E289}" srcOrd="0" destOrd="0" presId="urn:microsoft.com/office/officeart/2005/8/layout/vList2"/>
    <dgm:cxn modelId="{435CE9FD-5211-4F36-BE0D-76B3601A1255}" type="presParOf" srcId="{D2C665F9-5733-413C-A4AB-597CDA865316}" destId="{0DA22774-FCC9-4C9C-A76C-ADEE69DC0F0D}" srcOrd="1" destOrd="0" presId="urn:microsoft.com/office/officeart/2005/8/layout/vList2"/>
    <dgm:cxn modelId="{F1B644D8-7558-4748-8F0C-A9A0D0AC1FC2}" type="presParOf" srcId="{D2C665F9-5733-413C-A4AB-597CDA865316}" destId="{972893E5-F8CB-43C3-A615-902A4CF2C694}" srcOrd="2" destOrd="0" presId="urn:microsoft.com/office/officeart/2005/8/layout/vList2"/>
    <dgm:cxn modelId="{C770E449-3C97-484C-BBFF-CBD5F43F0F79}" type="presParOf" srcId="{D2C665F9-5733-413C-A4AB-597CDA865316}" destId="{1A10F5AA-86B2-4A6C-AE4B-E395B76BE4EA}"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B1BFEA-9272-4B16-8437-1DBB963D0AD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sr-Latn-RS"/>
        </a:p>
      </dgm:t>
    </dgm:pt>
    <dgm:pt modelId="{A129DFB8-C181-4356-9A3B-F44F7E6A0F3F}">
      <dgm:prSet phldrT="[Text]" custT="1"/>
      <dgm:spPr/>
      <dgm:t>
        <a:bodyPr/>
        <a:lstStyle/>
        <a:p>
          <a:r>
            <a:rPr lang="en-US" sz="1600" dirty="0" smtClean="0">
              <a:solidFill>
                <a:schemeClr val="tx1"/>
              </a:solidFill>
              <a:latin typeface="Times New Roman" panose="02020603050405020304" pitchFamily="18" charset="0"/>
              <a:cs typeface="Times New Roman" panose="02020603050405020304" pitchFamily="18" charset="0"/>
            </a:rPr>
            <a:t>Determining the type of attack (with focal onset, with generalized onset and with unknown onset of attack)</a:t>
          </a:r>
          <a:endParaRPr lang="sr-Latn-RS" sz="1600" dirty="0">
            <a:solidFill>
              <a:schemeClr val="tx1"/>
            </a:solidFill>
          </a:endParaRPr>
        </a:p>
      </dgm:t>
    </dgm:pt>
    <dgm:pt modelId="{2FEFF3A8-CA6A-4314-8D61-6125087D32DE}" type="parTrans" cxnId="{73D5F080-6FE4-4DA3-9E67-8E9521780E47}">
      <dgm:prSet/>
      <dgm:spPr/>
      <dgm:t>
        <a:bodyPr/>
        <a:lstStyle/>
        <a:p>
          <a:endParaRPr lang="sr-Latn-RS"/>
        </a:p>
      </dgm:t>
    </dgm:pt>
    <dgm:pt modelId="{5C0C7F60-EA79-40F7-8B94-28DA72220659}" type="sibTrans" cxnId="{73D5F080-6FE4-4DA3-9E67-8E9521780E47}">
      <dgm:prSet/>
      <dgm:spPr/>
      <dgm:t>
        <a:bodyPr/>
        <a:lstStyle/>
        <a:p>
          <a:endParaRPr lang="sr-Latn-RS"/>
        </a:p>
      </dgm:t>
    </dgm:pt>
    <dgm:pt modelId="{A8E62E10-5069-4002-8E6D-11BD0E54A422}">
      <dgm:prSet custT="1"/>
      <dgm:spPr/>
      <dgm:t>
        <a:bodyPr/>
        <a:lstStyle/>
        <a:p>
          <a:r>
            <a:rPr lang="en-US" sz="1600" dirty="0" smtClean="0">
              <a:solidFill>
                <a:schemeClr val="tx1"/>
              </a:solidFill>
              <a:latin typeface="Times New Roman" panose="02020603050405020304" pitchFamily="18" charset="0"/>
              <a:cs typeface="Times New Roman" panose="02020603050405020304" pitchFamily="18" charset="0"/>
            </a:rPr>
            <a:t>Determination of the type of epilepsy (focal epilepsy, generalized epilepsy, epilepsy of unknown location and combined focal and generalized epilepsy.</a:t>
          </a:r>
          <a:endParaRPr lang="sr-Cyrl-RS" sz="900" dirty="0">
            <a:solidFill>
              <a:schemeClr val="tx1"/>
            </a:solidFill>
            <a:latin typeface="Times New Roman" panose="02020603050405020304" pitchFamily="18" charset="0"/>
            <a:cs typeface="Times New Roman" panose="02020603050405020304" pitchFamily="18" charset="0"/>
          </a:endParaRPr>
        </a:p>
      </dgm:t>
    </dgm:pt>
    <dgm:pt modelId="{EFFBC854-BADD-4C22-BC60-EBC783B3B2F3}" type="parTrans" cxnId="{49797450-ED7C-4EC5-820E-EB0BB6B5D488}">
      <dgm:prSet/>
      <dgm:spPr/>
      <dgm:t>
        <a:bodyPr/>
        <a:lstStyle/>
        <a:p>
          <a:endParaRPr lang="sr-Latn-RS"/>
        </a:p>
      </dgm:t>
    </dgm:pt>
    <dgm:pt modelId="{6494E274-C7E3-4637-861D-54805280E3AB}" type="sibTrans" cxnId="{49797450-ED7C-4EC5-820E-EB0BB6B5D488}">
      <dgm:prSet/>
      <dgm:spPr/>
      <dgm:t>
        <a:bodyPr/>
        <a:lstStyle/>
        <a:p>
          <a:endParaRPr lang="sr-Latn-RS"/>
        </a:p>
      </dgm:t>
    </dgm:pt>
    <dgm:pt modelId="{E38926E2-9895-46B0-8700-9E33697E02C3}">
      <dgm:prSet custT="1"/>
      <dgm:spPr/>
      <dgm:t>
        <a:bodyPr/>
        <a:lstStyle/>
        <a:p>
          <a:r>
            <a:rPr lang="en-US" sz="1600" dirty="0" smtClean="0">
              <a:solidFill>
                <a:schemeClr val="tx1"/>
              </a:solidFill>
              <a:latin typeface="Times New Roman" panose="02020603050405020304" pitchFamily="18" charset="0"/>
              <a:cs typeface="Times New Roman" panose="02020603050405020304" pitchFamily="18" charset="0"/>
            </a:rPr>
            <a:t>Determination of epileptic syndrome as a complex of signs and symptoms that determine a unique epileptic state.</a:t>
          </a:r>
          <a:endParaRPr lang="sr-Latn-RS" sz="1600" dirty="0">
            <a:solidFill>
              <a:schemeClr val="tx1"/>
            </a:solidFill>
            <a:latin typeface="Times New Roman" panose="02020603050405020304" pitchFamily="18" charset="0"/>
            <a:cs typeface="Times New Roman" panose="02020603050405020304" pitchFamily="18" charset="0"/>
          </a:endParaRPr>
        </a:p>
      </dgm:t>
    </dgm:pt>
    <dgm:pt modelId="{A69CD5DA-E68F-432C-BE03-7ACE01E38054}" type="parTrans" cxnId="{BC3F2DCF-B8B8-482D-A426-FE0A0FF194F2}">
      <dgm:prSet/>
      <dgm:spPr/>
      <dgm:t>
        <a:bodyPr/>
        <a:lstStyle/>
        <a:p>
          <a:endParaRPr lang="sr-Latn-RS"/>
        </a:p>
      </dgm:t>
    </dgm:pt>
    <dgm:pt modelId="{46205123-DF2B-41FA-BB67-2FED8C2602AB}" type="sibTrans" cxnId="{BC3F2DCF-B8B8-482D-A426-FE0A0FF194F2}">
      <dgm:prSet/>
      <dgm:spPr/>
      <dgm:t>
        <a:bodyPr/>
        <a:lstStyle/>
        <a:p>
          <a:endParaRPr lang="sr-Latn-RS"/>
        </a:p>
      </dgm:t>
    </dgm:pt>
    <dgm:pt modelId="{8A28D921-225B-404A-A0E0-76F26EBCDA3E}" type="pres">
      <dgm:prSet presAssocID="{F8B1BFEA-9272-4B16-8437-1DBB963D0ADD}" presName="linear" presStyleCnt="0">
        <dgm:presLayoutVars>
          <dgm:dir/>
          <dgm:animLvl val="lvl"/>
          <dgm:resizeHandles val="exact"/>
        </dgm:presLayoutVars>
      </dgm:prSet>
      <dgm:spPr/>
      <dgm:t>
        <a:bodyPr/>
        <a:lstStyle/>
        <a:p>
          <a:endParaRPr lang="sr-Latn-RS"/>
        </a:p>
      </dgm:t>
    </dgm:pt>
    <dgm:pt modelId="{69706497-6D70-4FCD-AC49-2B41AE53F4E5}" type="pres">
      <dgm:prSet presAssocID="{A129DFB8-C181-4356-9A3B-F44F7E6A0F3F}" presName="parentLin" presStyleCnt="0"/>
      <dgm:spPr/>
    </dgm:pt>
    <dgm:pt modelId="{E20DD72E-DF1F-4AF7-8526-5AFE0D6D44CA}" type="pres">
      <dgm:prSet presAssocID="{A129DFB8-C181-4356-9A3B-F44F7E6A0F3F}" presName="parentLeftMargin" presStyleLbl="node1" presStyleIdx="0" presStyleCnt="3"/>
      <dgm:spPr/>
      <dgm:t>
        <a:bodyPr/>
        <a:lstStyle/>
        <a:p>
          <a:endParaRPr lang="sr-Latn-RS"/>
        </a:p>
      </dgm:t>
    </dgm:pt>
    <dgm:pt modelId="{BBAF2E19-B612-4F83-B375-9F859401019F}" type="pres">
      <dgm:prSet presAssocID="{A129DFB8-C181-4356-9A3B-F44F7E6A0F3F}" presName="parentText" presStyleLbl="node1" presStyleIdx="0" presStyleCnt="3">
        <dgm:presLayoutVars>
          <dgm:chMax val="0"/>
          <dgm:bulletEnabled val="1"/>
        </dgm:presLayoutVars>
      </dgm:prSet>
      <dgm:spPr/>
      <dgm:t>
        <a:bodyPr/>
        <a:lstStyle/>
        <a:p>
          <a:endParaRPr lang="sr-Latn-RS"/>
        </a:p>
      </dgm:t>
    </dgm:pt>
    <dgm:pt modelId="{2AA8BCA1-43B5-4A32-AFAE-FEA9BFE24B40}" type="pres">
      <dgm:prSet presAssocID="{A129DFB8-C181-4356-9A3B-F44F7E6A0F3F}" presName="negativeSpace" presStyleCnt="0"/>
      <dgm:spPr/>
    </dgm:pt>
    <dgm:pt modelId="{C4DE48EF-932E-446F-A7DD-659CEBDE3353}" type="pres">
      <dgm:prSet presAssocID="{A129DFB8-C181-4356-9A3B-F44F7E6A0F3F}" presName="childText" presStyleLbl="conFgAcc1" presStyleIdx="0" presStyleCnt="3">
        <dgm:presLayoutVars>
          <dgm:bulletEnabled val="1"/>
        </dgm:presLayoutVars>
      </dgm:prSet>
      <dgm:spPr/>
    </dgm:pt>
    <dgm:pt modelId="{BEC11EC0-5509-406D-8427-6D82F2F8811B}" type="pres">
      <dgm:prSet presAssocID="{5C0C7F60-EA79-40F7-8B94-28DA72220659}" presName="spaceBetweenRectangles" presStyleCnt="0"/>
      <dgm:spPr/>
    </dgm:pt>
    <dgm:pt modelId="{E97FB3CD-E705-4DE0-8975-53F720B2F0EA}" type="pres">
      <dgm:prSet presAssocID="{A8E62E10-5069-4002-8E6D-11BD0E54A422}" presName="parentLin" presStyleCnt="0"/>
      <dgm:spPr/>
    </dgm:pt>
    <dgm:pt modelId="{24AEEF0A-B8E2-415A-B2CF-5C3007C5A7CC}" type="pres">
      <dgm:prSet presAssocID="{A8E62E10-5069-4002-8E6D-11BD0E54A422}" presName="parentLeftMargin" presStyleLbl="node1" presStyleIdx="0" presStyleCnt="3"/>
      <dgm:spPr/>
      <dgm:t>
        <a:bodyPr/>
        <a:lstStyle/>
        <a:p>
          <a:endParaRPr lang="sr-Latn-RS"/>
        </a:p>
      </dgm:t>
    </dgm:pt>
    <dgm:pt modelId="{D760161D-021B-449E-8D56-EBB85D547BB4}" type="pres">
      <dgm:prSet presAssocID="{A8E62E10-5069-4002-8E6D-11BD0E54A422}" presName="parentText" presStyleLbl="node1" presStyleIdx="1" presStyleCnt="3">
        <dgm:presLayoutVars>
          <dgm:chMax val="0"/>
          <dgm:bulletEnabled val="1"/>
        </dgm:presLayoutVars>
      </dgm:prSet>
      <dgm:spPr/>
      <dgm:t>
        <a:bodyPr/>
        <a:lstStyle/>
        <a:p>
          <a:endParaRPr lang="sr-Latn-RS"/>
        </a:p>
      </dgm:t>
    </dgm:pt>
    <dgm:pt modelId="{EE369B41-3A6C-4FD6-AF95-72E88EDA4AAA}" type="pres">
      <dgm:prSet presAssocID="{A8E62E10-5069-4002-8E6D-11BD0E54A422}" presName="negativeSpace" presStyleCnt="0"/>
      <dgm:spPr/>
    </dgm:pt>
    <dgm:pt modelId="{1D82DD84-0103-47F7-9383-9B3EAB38BCCE}" type="pres">
      <dgm:prSet presAssocID="{A8E62E10-5069-4002-8E6D-11BD0E54A422}" presName="childText" presStyleLbl="conFgAcc1" presStyleIdx="1" presStyleCnt="3">
        <dgm:presLayoutVars>
          <dgm:bulletEnabled val="1"/>
        </dgm:presLayoutVars>
      </dgm:prSet>
      <dgm:spPr/>
    </dgm:pt>
    <dgm:pt modelId="{7D1C8FC5-7CC3-4C08-9232-FBD7E55A5FBE}" type="pres">
      <dgm:prSet presAssocID="{6494E274-C7E3-4637-861D-54805280E3AB}" presName="spaceBetweenRectangles" presStyleCnt="0"/>
      <dgm:spPr/>
    </dgm:pt>
    <dgm:pt modelId="{5051E02C-7802-45BF-879E-2E40E1572EF8}" type="pres">
      <dgm:prSet presAssocID="{E38926E2-9895-46B0-8700-9E33697E02C3}" presName="parentLin" presStyleCnt="0"/>
      <dgm:spPr/>
    </dgm:pt>
    <dgm:pt modelId="{BAF29C9D-DF51-4343-9271-1D23F92BF109}" type="pres">
      <dgm:prSet presAssocID="{E38926E2-9895-46B0-8700-9E33697E02C3}" presName="parentLeftMargin" presStyleLbl="node1" presStyleIdx="1" presStyleCnt="3"/>
      <dgm:spPr/>
      <dgm:t>
        <a:bodyPr/>
        <a:lstStyle/>
        <a:p>
          <a:endParaRPr lang="sr-Latn-RS"/>
        </a:p>
      </dgm:t>
    </dgm:pt>
    <dgm:pt modelId="{1E0A666A-AE8F-45E3-9D74-46822DE04D63}" type="pres">
      <dgm:prSet presAssocID="{E38926E2-9895-46B0-8700-9E33697E02C3}" presName="parentText" presStyleLbl="node1" presStyleIdx="2" presStyleCnt="3">
        <dgm:presLayoutVars>
          <dgm:chMax val="0"/>
          <dgm:bulletEnabled val="1"/>
        </dgm:presLayoutVars>
      </dgm:prSet>
      <dgm:spPr/>
      <dgm:t>
        <a:bodyPr/>
        <a:lstStyle/>
        <a:p>
          <a:endParaRPr lang="sr-Latn-RS"/>
        </a:p>
      </dgm:t>
    </dgm:pt>
    <dgm:pt modelId="{496E3DA7-3CBF-4462-B8BE-D46E87FCD96F}" type="pres">
      <dgm:prSet presAssocID="{E38926E2-9895-46B0-8700-9E33697E02C3}" presName="negativeSpace" presStyleCnt="0"/>
      <dgm:spPr/>
    </dgm:pt>
    <dgm:pt modelId="{F84F26F1-17CA-42CD-B75B-E333DFFEB07E}" type="pres">
      <dgm:prSet presAssocID="{E38926E2-9895-46B0-8700-9E33697E02C3}" presName="childText" presStyleLbl="conFgAcc1" presStyleIdx="2" presStyleCnt="3">
        <dgm:presLayoutVars>
          <dgm:bulletEnabled val="1"/>
        </dgm:presLayoutVars>
      </dgm:prSet>
      <dgm:spPr/>
    </dgm:pt>
  </dgm:ptLst>
  <dgm:cxnLst>
    <dgm:cxn modelId="{374E7975-CC18-4AF8-A0F7-7EF7CD9DE1D5}" type="presOf" srcId="{A8E62E10-5069-4002-8E6D-11BD0E54A422}" destId="{24AEEF0A-B8E2-415A-B2CF-5C3007C5A7CC}" srcOrd="0" destOrd="0" presId="urn:microsoft.com/office/officeart/2005/8/layout/list1"/>
    <dgm:cxn modelId="{49797450-ED7C-4EC5-820E-EB0BB6B5D488}" srcId="{F8B1BFEA-9272-4B16-8437-1DBB963D0ADD}" destId="{A8E62E10-5069-4002-8E6D-11BD0E54A422}" srcOrd="1" destOrd="0" parTransId="{EFFBC854-BADD-4C22-BC60-EBC783B3B2F3}" sibTransId="{6494E274-C7E3-4637-861D-54805280E3AB}"/>
    <dgm:cxn modelId="{73D5F080-6FE4-4DA3-9E67-8E9521780E47}" srcId="{F8B1BFEA-9272-4B16-8437-1DBB963D0ADD}" destId="{A129DFB8-C181-4356-9A3B-F44F7E6A0F3F}" srcOrd="0" destOrd="0" parTransId="{2FEFF3A8-CA6A-4314-8D61-6125087D32DE}" sibTransId="{5C0C7F60-EA79-40F7-8B94-28DA72220659}"/>
    <dgm:cxn modelId="{09162499-B117-422A-A2F6-679502DE501A}" type="presOf" srcId="{A8E62E10-5069-4002-8E6D-11BD0E54A422}" destId="{D760161D-021B-449E-8D56-EBB85D547BB4}" srcOrd="1" destOrd="0" presId="urn:microsoft.com/office/officeart/2005/8/layout/list1"/>
    <dgm:cxn modelId="{7B944A27-ADDF-4642-8D88-3C3BD0DE466F}" type="presOf" srcId="{E38926E2-9895-46B0-8700-9E33697E02C3}" destId="{BAF29C9D-DF51-4343-9271-1D23F92BF109}" srcOrd="0" destOrd="0" presId="urn:microsoft.com/office/officeart/2005/8/layout/list1"/>
    <dgm:cxn modelId="{BC3F2DCF-B8B8-482D-A426-FE0A0FF194F2}" srcId="{F8B1BFEA-9272-4B16-8437-1DBB963D0ADD}" destId="{E38926E2-9895-46B0-8700-9E33697E02C3}" srcOrd="2" destOrd="0" parTransId="{A69CD5DA-E68F-432C-BE03-7ACE01E38054}" sibTransId="{46205123-DF2B-41FA-BB67-2FED8C2602AB}"/>
    <dgm:cxn modelId="{8733509F-9A7F-4EDB-9782-901B046CB94E}" type="presOf" srcId="{F8B1BFEA-9272-4B16-8437-1DBB963D0ADD}" destId="{8A28D921-225B-404A-A0E0-76F26EBCDA3E}" srcOrd="0" destOrd="0" presId="urn:microsoft.com/office/officeart/2005/8/layout/list1"/>
    <dgm:cxn modelId="{A4758599-D947-464E-B294-258D8EBCB197}" type="presOf" srcId="{A129DFB8-C181-4356-9A3B-F44F7E6A0F3F}" destId="{E20DD72E-DF1F-4AF7-8526-5AFE0D6D44CA}" srcOrd="0" destOrd="0" presId="urn:microsoft.com/office/officeart/2005/8/layout/list1"/>
    <dgm:cxn modelId="{94AE4F79-227A-4E40-99CA-F13BD6A3A5E4}" type="presOf" srcId="{A129DFB8-C181-4356-9A3B-F44F7E6A0F3F}" destId="{BBAF2E19-B612-4F83-B375-9F859401019F}" srcOrd="1" destOrd="0" presId="urn:microsoft.com/office/officeart/2005/8/layout/list1"/>
    <dgm:cxn modelId="{5A4DBA2E-6E01-4BD8-B491-9EEA41221C38}" type="presOf" srcId="{E38926E2-9895-46B0-8700-9E33697E02C3}" destId="{1E0A666A-AE8F-45E3-9D74-46822DE04D63}" srcOrd="1" destOrd="0" presId="urn:microsoft.com/office/officeart/2005/8/layout/list1"/>
    <dgm:cxn modelId="{C8472975-4FF2-4CA1-A658-3B1BB016CDF7}" type="presParOf" srcId="{8A28D921-225B-404A-A0E0-76F26EBCDA3E}" destId="{69706497-6D70-4FCD-AC49-2B41AE53F4E5}" srcOrd="0" destOrd="0" presId="urn:microsoft.com/office/officeart/2005/8/layout/list1"/>
    <dgm:cxn modelId="{3E9BCE95-CFB6-4123-BD67-DE34309B30E2}" type="presParOf" srcId="{69706497-6D70-4FCD-AC49-2B41AE53F4E5}" destId="{E20DD72E-DF1F-4AF7-8526-5AFE0D6D44CA}" srcOrd="0" destOrd="0" presId="urn:microsoft.com/office/officeart/2005/8/layout/list1"/>
    <dgm:cxn modelId="{C7119542-8B7A-4272-B696-320622D670F7}" type="presParOf" srcId="{69706497-6D70-4FCD-AC49-2B41AE53F4E5}" destId="{BBAF2E19-B612-4F83-B375-9F859401019F}" srcOrd="1" destOrd="0" presId="urn:microsoft.com/office/officeart/2005/8/layout/list1"/>
    <dgm:cxn modelId="{9551339C-81B9-48CD-9F5A-7426904AE638}" type="presParOf" srcId="{8A28D921-225B-404A-A0E0-76F26EBCDA3E}" destId="{2AA8BCA1-43B5-4A32-AFAE-FEA9BFE24B40}" srcOrd="1" destOrd="0" presId="urn:microsoft.com/office/officeart/2005/8/layout/list1"/>
    <dgm:cxn modelId="{9AD791D6-92D9-43E0-AE1E-31769E6C8AC8}" type="presParOf" srcId="{8A28D921-225B-404A-A0E0-76F26EBCDA3E}" destId="{C4DE48EF-932E-446F-A7DD-659CEBDE3353}" srcOrd="2" destOrd="0" presId="urn:microsoft.com/office/officeart/2005/8/layout/list1"/>
    <dgm:cxn modelId="{B24207A4-37C3-4796-B680-04394F443730}" type="presParOf" srcId="{8A28D921-225B-404A-A0E0-76F26EBCDA3E}" destId="{BEC11EC0-5509-406D-8427-6D82F2F8811B}" srcOrd="3" destOrd="0" presId="urn:microsoft.com/office/officeart/2005/8/layout/list1"/>
    <dgm:cxn modelId="{D8AD8A65-844A-4D44-A29C-4CC99C903D78}" type="presParOf" srcId="{8A28D921-225B-404A-A0E0-76F26EBCDA3E}" destId="{E97FB3CD-E705-4DE0-8975-53F720B2F0EA}" srcOrd="4" destOrd="0" presId="urn:microsoft.com/office/officeart/2005/8/layout/list1"/>
    <dgm:cxn modelId="{38FC49FE-04F9-4B46-8BFB-0AFB46A7B11F}" type="presParOf" srcId="{E97FB3CD-E705-4DE0-8975-53F720B2F0EA}" destId="{24AEEF0A-B8E2-415A-B2CF-5C3007C5A7CC}" srcOrd="0" destOrd="0" presId="urn:microsoft.com/office/officeart/2005/8/layout/list1"/>
    <dgm:cxn modelId="{7EF9729D-53D2-4212-9D17-B4D07B8FBCF1}" type="presParOf" srcId="{E97FB3CD-E705-4DE0-8975-53F720B2F0EA}" destId="{D760161D-021B-449E-8D56-EBB85D547BB4}" srcOrd="1" destOrd="0" presId="urn:microsoft.com/office/officeart/2005/8/layout/list1"/>
    <dgm:cxn modelId="{7A251572-8F4C-4748-B79D-617B469D7F77}" type="presParOf" srcId="{8A28D921-225B-404A-A0E0-76F26EBCDA3E}" destId="{EE369B41-3A6C-4FD6-AF95-72E88EDA4AAA}" srcOrd="5" destOrd="0" presId="urn:microsoft.com/office/officeart/2005/8/layout/list1"/>
    <dgm:cxn modelId="{45A31259-D19E-42BA-9009-ABA999A0F3A6}" type="presParOf" srcId="{8A28D921-225B-404A-A0E0-76F26EBCDA3E}" destId="{1D82DD84-0103-47F7-9383-9B3EAB38BCCE}" srcOrd="6" destOrd="0" presId="urn:microsoft.com/office/officeart/2005/8/layout/list1"/>
    <dgm:cxn modelId="{B36587AB-1599-4FA8-B674-DD151CC42C57}" type="presParOf" srcId="{8A28D921-225B-404A-A0E0-76F26EBCDA3E}" destId="{7D1C8FC5-7CC3-4C08-9232-FBD7E55A5FBE}" srcOrd="7" destOrd="0" presId="urn:microsoft.com/office/officeart/2005/8/layout/list1"/>
    <dgm:cxn modelId="{36D13CB7-7B35-4A85-93AB-79D051060F80}" type="presParOf" srcId="{8A28D921-225B-404A-A0E0-76F26EBCDA3E}" destId="{5051E02C-7802-45BF-879E-2E40E1572EF8}" srcOrd="8" destOrd="0" presId="urn:microsoft.com/office/officeart/2005/8/layout/list1"/>
    <dgm:cxn modelId="{B850E464-0AA0-4299-AD2A-CCB4636D761F}" type="presParOf" srcId="{5051E02C-7802-45BF-879E-2E40E1572EF8}" destId="{BAF29C9D-DF51-4343-9271-1D23F92BF109}" srcOrd="0" destOrd="0" presId="urn:microsoft.com/office/officeart/2005/8/layout/list1"/>
    <dgm:cxn modelId="{E85A8C8A-A901-4C56-B009-4629EFE579FC}" type="presParOf" srcId="{5051E02C-7802-45BF-879E-2E40E1572EF8}" destId="{1E0A666A-AE8F-45E3-9D74-46822DE04D63}" srcOrd="1" destOrd="0" presId="urn:microsoft.com/office/officeart/2005/8/layout/list1"/>
    <dgm:cxn modelId="{9CECDE84-E793-40C7-89FB-8AA0FCD642DA}" type="presParOf" srcId="{8A28D921-225B-404A-A0E0-76F26EBCDA3E}" destId="{496E3DA7-3CBF-4462-B8BE-D46E87FCD96F}" srcOrd="9" destOrd="0" presId="urn:microsoft.com/office/officeart/2005/8/layout/list1"/>
    <dgm:cxn modelId="{3ABCA65A-207E-4893-8CFA-74125377FFF2}" type="presParOf" srcId="{8A28D921-225B-404A-A0E0-76F26EBCDA3E}" destId="{F84F26F1-17CA-42CD-B75B-E333DFFEB07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image" Target="../media/image26.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1290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C1FCDB57-1CBA-48E3-A7CD-5841CEAA887C}" type="datetimeFigureOut">
              <a:rPr lang="en-US"/>
              <a:pPr>
                <a:defRPr/>
              </a:pPr>
              <a:t>3/5/2024</a:t>
            </a:fld>
            <a:endParaRPr lang="en-US"/>
          </a:p>
        </p:txBody>
      </p:sp>
      <p:sp>
        <p:nvSpPr>
          <p:cNvPr id="1536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1290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90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1290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11723C2E-2929-4784-AC1B-865F449150A3}" type="slidenum">
              <a:rPr lang="en-US"/>
              <a:pPr>
                <a:defRPr/>
              </a:pPr>
              <a:t>‹#›</a:t>
            </a:fld>
            <a:endParaRPr lang="en-US"/>
          </a:p>
        </p:txBody>
      </p:sp>
    </p:spTree>
    <p:extLst>
      <p:ext uri="{BB962C8B-B14F-4D97-AF65-F5344CB8AC3E}">
        <p14:creationId xmlns:p14="http://schemas.microsoft.com/office/powerpoint/2010/main" val="42815026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pPr>
              <a:defRPr/>
            </a:pPr>
            <a:endParaRPr lang="en-US"/>
          </a:p>
        </p:txBody>
      </p:sp>
      <p:sp>
        <p:nvSpPr>
          <p:cNvPr id="5" name="Footer Placeholder 4"/>
          <p:cNvSpPr>
            <a:spLocks noGrp="1"/>
          </p:cNvSpPr>
          <p:nvPr>
            <p:ph type="ftr" sz="quarter" idx="11"/>
          </p:nvPr>
        </p:nvSpPr>
        <p:spPr>
          <a:xfrm>
            <a:off x="2692397" y="5037663"/>
            <a:ext cx="5214635" cy="279400"/>
          </a:xfrm>
        </p:spPr>
        <p:txBody>
          <a:bodyPr/>
          <a:lstStyle/>
          <a:p>
            <a:pPr>
              <a:defRPr/>
            </a:pPr>
            <a:endParaRPr lang="en-US"/>
          </a:p>
        </p:txBody>
      </p:sp>
      <p:sp>
        <p:nvSpPr>
          <p:cNvPr id="6" name="Slide Number Placeholder 5"/>
          <p:cNvSpPr>
            <a:spLocks noGrp="1"/>
          </p:cNvSpPr>
          <p:nvPr>
            <p:ph type="sldNum" sz="quarter" idx="12"/>
          </p:nvPr>
        </p:nvSpPr>
        <p:spPr>
          <a:xfrm>
            <a:off x="8956900" y="5037663"/>
            <a:ext cx="551167" cy="279400"/>
          </a:xfrm>
        </p:spPr>
        <p:txBody>
          <a:bodyPr/>
          <a:lstStyle/>
          <a:p>
            <a:pPr>
              <a:defRPr/>
            </a:pPr>
            <a:fld id="{73459C21-9A26-49D0-905F-20C7032AB5DC}" type="slidenum">
              <a:rPr lang="en-US" smtClean="0"/>
              <a:pPr>
                <a:defRPr/>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8579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5CBA4B0-0E5C-4A02-9831-62DC60A6FF47}" type="slidenum">
              <a:rPr lang="en-US" smtClean="0"/>
              <a:pPr>
                <a:defRPr/>
              </a:pPr>
              <a:t>‹#›</a:t>
            </a:fld>
            <a:endParaRPr lang="en-US"/>
          </a:p>
        </p:txBody>
      </p:sp>
    </p:spTree>
    <p:extLst>
      <p:ext uri="{BB962C8B-B14F-4D97-AF65-F5344CB8AC3E}">
        <p14:creationId xmlns:p14="http://schemas.microsoft.com/office/powerpoint/2010/main" val="2580215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5CBA4B0-0E5C-4A02-9831-62DC60A6FF47}" type="slidenum">
              <a:rPr lang="en-US" smtClean="0"/>
              <a:pPr>
                <a:defRPr/>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7745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5CBA4B0-0E5C-4A02-9831-62DC60A6FF47}" type="slidenum">
              <a:rPr lang="en-US" smtClean="0"/>
              <a:pPr>
                <a:defRPr/>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7568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5CBA4B0-0E5C-4A02-9831-62DC60A6FF47}" type="slidenum">
              <a:rPr lang="en-US" smtClean="0"/>
              <a:pPr>
                <a:defRPr/>
              </a:pPr>
              <a:t>‹#›</a:t>
            </a:fld>
            <a:endParaRPr lang="en-US"/>
          </a:p>
        </p:txBody>
      </p:sp>
    </p:spTree>
    <p:extLst>
      <p:ext uri="{BB962C8B-B14F-4D97-AF65-F5344CB8AC3E}">
        <p14:creationId xmlns:p14="http://schemas.microsoft.com/office/powerpoint/2010/main" val="1021563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5CBA4B0-0E5C-4A02-9831-62DC60A6FF47}" type="slidenum">
              <a:rPr lang="en-US" smtClean="0"/>
              <a:pPr>
                <a:defRPr/>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9105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5CBA4B0-0E5C-4A02-9831-62DC60A6FF47}" type="slidenum">
              <a:rPr lang="en-US" smtClean="0"/>
              <a:pPr>
                <a:defRPr/>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75834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6C212CB-DF4B-4AAE-83E9-80A45AB0007C}" type="slidenum">
              <a:rPr lang="en-US" smtClean="0"/>
              <a:pPr>
                <a:defRPr/>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4470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FCDB82D-BD2B-4CB1-8193-58738908A50F}" type="slidenum">
              <a:rPr lang="en-US" smtClean="0"/>
              <a:pPr>
                <a:defRPr/>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2425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3"/>
            <a:ext cx="109728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09600" y="1600201"/>
            <a:ext cx="53848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1600201"/>
            <a:ext cx="53848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0176F169-6CFC-4DE5-B169-3D884B4F189C}" type="slidenum">
              <a:rPr lang="en-US"/>
              <a:pPr>
                <a:defRPr/>
              </a:pPr>
              <a:t>‹#›</a:t>
            </a:fld>
            <a:endParaRPr lang="en-US"/>
          </a:p>
        </p:txBody>
      </p:sp>
    </p:spTree>
    <p:extLst>
      <p:ext uri="{BB962C8B-B14F-4D97-AF65-F5344CB8AC3E}">
        <p14:creationId xmlns:p14="http://schemas.microsoft.com/office/powerpoint/2010/main" val="4228029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3"/>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1"/>
            <a:ext cx="10972800" cy="4530725"/>
          </a:xfrm>
        </p:spPr>
        <p:txBody>
          <a:bodyPr/>
          <a:lstStyle/>
          <a:p>
            <a:pPr lvl="0"/>
            <a:endParaRPr lang="en-US" noProof="0"/>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DB000B38-F626-4CA2-A6A2-024B4837C0A6}" type="slidenum">
              <a:rPr lang="en-US"/>
              <a:pPr>
                <a:defRPr/>
              </a:pPr>
              <a:t>‹#›</a:t>
            </a:fld>
            <a:endParaRPr lang="en-US"/>
          </a:p>
        </p:txBody>
      </p:sp>
    </p:spTree>
    <p:extLst>
      <p:ext uri="{BB962C8B-B14F-4D97-AF65-F5344CB8AC3E}">
        <p14:creationId xmlns:p14="http://schemas.microsoft.com/office/powerpoint/2010/main" val="1894153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48D2157-4F52-4A57-92FF-5FC760726A0A}" type="slidenum">
              <a:rPr lang="en-US" smtClean="0"/>
              <a:pPr>
                <a:defRPr/>
              </a:pPr>
              <a:t>‹#›</a:t>
            </a:fld>
            <a:endParaRPr lang="en-US"/>
          </a:p>
        </p:txBody>
      </p:sp>
    </p:spTree>
    <p:extLst>
      <p:ext uri="{BB962C8B-B14F-4D97-AF65-F5344CB8AC3E}">
        <p14:creationId xmlns:p14="http://schemas.microsoft.com/office/powerpoint/2010/main" val="1104645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EB4F974-4602-4521-A9A5-F25A06B6486E}"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38026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93815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B93082-4561-4CFD-BF53-85DC8A95E767}"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45353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667517-F28E-4C50-A3C0-BE23D4D21353}" type="datetime2">
              <a:rPr lang="en-US" smtClean="0">
                <a:solidFill>
                  <a:prstClr val="black">
                    <a:tint val="75000"/>
                  </a:prstClr>
                </a:solidFill>
              </a:rPr>
              <a:pPr/>
              <a:t>Tuesday, March 05,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1824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49692A4-D650-4E53-A201-0A1993C5B2F8}" type="datetime2">
              <a:rPr lang="en-US" smtClean="0">
                <a:solidFill>
                  <a:prstClr val="black">
                    <a:tint val="75000"/>
                  </a:prstClr>
                </a:solidFill>
              </a:rPr>
              <a:pPr/>
              <a:t>Tuesday, March 05, 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29816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1AFF9A5-4E66-462D-97B2-FCCB66CB224E}" type="datetime2">
              <a:rPr lang="en-US" smtClean="0">
                <a:solidFill>
                  <a:prstClr val="black">
                    <a:tint val="75000"/>
                  </a:prstClr>
                </a:solidFill>
              </a:rPr>
              <a:pPr/>
              <a:t>Tuesday, March 05, 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27815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4D5E21-63D1-44C9-AEAF-76062441DFAD}" type="datetime2">
              <a:rPr lang="en-US" smtClean="0">
                <a:solidFill>
                  <a:prstClr val="black">
                    <a:tint val="75000"/>
                  </a:prstClr>
                </a:solidFill>
              </a:rPr>
              <a:pPr/>
              <a:t>Tuesday, March 05, 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031197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11E23D-6584-42F0-B772-6AA5FEEC18F5}" type="datetime2">
              <a:rPr lang="en-US" smtClean="0">
                <a:solidFill>
                  <a:prstClr val="black">
                    <a:tint val="75000"/>
                  </a:prstClr>
                </a:solidFill>
              </a:rPr>
              <a:pPr/>
              <a:t>Tuesday, March 05,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66175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B62B36-4B3B-4ACC-8E56-DFC0BFA4B7F9}" type="datetime2">
              <a:rPr lang="en-US" smtClean="0">
                <a:solidFill>
                  <a:prstClr val="black">
                    <a:tint val="75000"/>
                  </a:prstClr>
                </a:solidFill>
              </a:rPr>
              <a:pPr/>
              <a:t>Tuesday, March 05,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026816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7537AF-B7A7-4454-A4CE-82FD58D7307B}"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856172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7A8A553-F9A6-4C60-B222-CD91C940FD7B}" type="slidenum">
              <a:rPr lang="en-US" smtClean="0"/>
              <a:pPr>
                <a:defRPr/>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56993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5DE8B1-9469-41C8-815D-7AB3830BC444}"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91327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0A2154A-4663-41A0-A63C-AC523A8C91ED}"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82627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4C5A4D-7B2E-47EC-AB91-CDDB9CB09C7A}"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55831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93F215-5CB5-4A15-B700-2EC1F8C701D1}"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71597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CFB7FA-CE47-448B-A39D-F8A2371E6CE8}" type="datetime2">
              <a:rPr lang="en-US" smtClean="0">
                <a:solidFill>
                  <a:prstClr val="black">
                    <a:tint val="75000"/>
                  </a:prstClr>
                </a:solidFill>
              </a:rPr>
              <a:pPr/>
              <a:t>Tuesday, March 05,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88297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16FE8F6-7CB1-45F4-BBB6-31E0F7439929}" type="datetime2">
              <a:rPr lang="en-US" smtClean="0">
                <a:solidFill>
                  <a:prstClr val="black">
                    <a:tint val="75000"/>
                  </a:prstClr>
                </a:solidFill>
              </a:rPr>
              <a:pPr/>
              <a:t>Tuesday, March 05, 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17272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7B66D4C-4B37-46D0-9D2E-4E33C050E96D}" type="datetime2">
              <a:rPr lang="en-US" smtClean="0">
                <a:solidFill>
                  <a:prstClr val="black">
                    <a:tint val="75000"/>
                  </a:prstClr>
                </a:solidFill>
              </a:rPr>
              <a:pPr/>
              <a:t>Tuesday, March 05, 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98160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4AA924-1C4F-442B-A166-950CF30C44D2}" type="datetime2">
              <a:rPr lang="en-US" smtClean="0">
                <a:solidFill>
                  <a:prstClr val="black">
                    <a:tint val="75000"/>
                  </a:prstClr>
                </a:solidFill>
              </a:rPr>
              <a:pPr/>
              <a:t>Tuesday, March 05, 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617702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64B879-A2F4-484E-BE96-F9A4A0FB3B80}" type="datetime2">
              <a:rPr lang="en-US" smtClean="0">
                <a:solidFill>
                  <a:prstClr val="black">
                    <a:tint val="75000"/>
                  </a:prstClr>
                </a:solidFill>
              </a:rPr>
              <a:pPr/>
              <a:t>Tuesday, March 05,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05552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577F989-6093-4369-905D-DC63D9AB95E6}" type="datetime2">
              <a:rPr lang="en-US" smtClean="0">
                <a:solidFill>
                  <a:prstClr val="black">
                    <a:tint val="75000"/>
                  </a:prstClr>
                </a:solidFill>
              </a:rPr>
              <a:pPr/>
              <a:t>Tuesday, March 05,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71720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E54C6B8-C86B-4C55-9292-E2CC132B59FC}" type="slidenum">
              <a:rPr lang="en-US" smtClean="0"/>
              <a:pPr>
                <a:defRPr/>
              </a:pPr>
              <a:t>‹#›</a:t>
            </a:fld>
            <a:endParaRPr lang="en-US"/>
          </a:p>
        </p:txBody>
      </p:sp>
    </p:spTree>
    <p:extLst>
      <p:ext uri="{BB962C8B-B14F-4D97-AF65-F5344CB8AC3E}">
        <p14:creationId xmlns:p14="http://schemas.microsoft.com/office/powerpoint/2010/main" val="13932579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E76322-CF3B-44CB-8730-47570E8773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26810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CBD969-7E04-4BFA-A4C5-3F6CE09FC333}"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24CA91-02DD-4EA9-BD0F-482526137FB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829749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CA0E4EF6-377D-4BA4-85AD-EC917CDD2889}" type="slidenum">
              <a:rPr lang="en-US" smtClean="0"/>
              <a:pPr>
                <a:defRPr/>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9316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B23DFF12-7076-4804-886E-998D06D9CE6B}" type="slidenum">
              <a:rPr lang="en-US" smtClean="0"/>
              <a:pPr>
                <a:defRPr/>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3635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12828964-01CB-4FE4-9A92-6C15DEA70FBB}" type="slidenum">
              <a:rPr lang="en-US" smtClean="0"/>
              <a:pPr>
                <a:defRPr/>
              </a:pPr>
              <a:t>‹#›</a:t>
            </a:fld>
            <a:endParaRPr lang="en-US"/>
          </a:p>
        </p:txBody>
      </p:sp>
    </p:spTree>
    <p:extLst>
      <p:ext uri="{BB962C8B-B14F-4D97-AF65-F5344CB8AC3E}">
        <p14:creationId xmlns:p14="http://schemas.microsoft.com/office/powerpoint/2010/main" val="259282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908C6DE-E279-4C2B-943A-F0E301965384}" type="slidenum">
              <a:rPr lang="en-US" smtClean="0"/>
              <a:pPr>
                <a:defRPr/>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4449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CDD9DAF-00E3-4258-BBA1-8A6C3A54ED52}" type="slidenum">
              <a:rPr lang="en-US" smtClean="0"/>
              <a:pPr>
                <a:defRPr/>
              </a:pPr>
              <a:t>‹#›</a:t>
            </a:fld>
            <a:endParaRPr lang="en-US"/>
          </a:p>
        </p:txBody>
      </p:sp>
    </p:spTree>
    <p:extLst>
      <p:ext uri="{BB962C8B-B14F-4D97-AF65-F5344CB8AC3E}">
        <p14:creationId xmlns:p14="http://schemas.microsoft.com/office/powerpoint/2010/main" val="2177076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75CBA4B0-0E5C-4A02-9831-62DC60A6FF47}" type="slidenum">
              <a:rPr lang="en-US" smtClean="0"/>
              <a:pPr>
                <a:defRPr/>
              </a:pPr>
              <a:t>‹#›</a:t>
            </a:fld>
            <a:endParaRPr lang="en-US"/>
          </a:p>
        </p:txBody>
      </p:sp>
    </p:spTree>
    <p:extLst>
      <p:ext uri="{BB962C8B-B14F-4D97-AF65-F5344CB8AC3E}">
        <p14:creationId xmlns:p14="http://schemas.microsoft.com/office/powerpoint/2010/main" val="106874736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3CF7A812-FA84-421C-B5BA-46154A053A08}" type="datetime2">
              <a:rPr lang="en-US" smtClean="0">
                <a:solidFill>
                  <a:prstClr val="black">
                    <a:tint val="75000"/>
                  </a:prstClr>
                </a:solidFill>
                <a:latin typeface="Calibri"/>
              </a:rPr>
              <a:pPr fontAlgn="auto">
                <a:spcBef>
                  <a:spcPts val="0"/>
                </a:spcBef>
                <a:spcAft>
                  <a:spcPts val="0"/>
                </a:spcAft>
              </a:pPr>
              <a:t>Tuesday, March 05, 2024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1B24CA91-02DD-4EA9-BD0F-482526137FB1}"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87276539"/>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mc:AlternateContent xmlns:mc="http://schemas.openxmlformats.org/markup-compatibility/2006">
    <mc:Choice xmlns:p14="http://schemas.microsoft.com/office/powerpoint/2010/main" Requires="p14">
      <p:transition p14:dur="10"/>
    </mc:Choice>
    <mc:Fallback>
      <p:transition/>
    </mc:Fallback>
  </mc:AlternateConten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EA94C34F-D2E2-4CB9-80A6-610F20C4DA59}" type="datetime2">
              <a:rPr lang="en-US" smtClean="0">
                <a:solidFill>
                  <a:prstClr val="black">
                    <a:tint val="75000"/>
                  </a:prstClr>
                </a:solidFill>
                <a:latin typeface="Calibri"/>
              </a:rPr>
              <a:pPr fontAlgn="auto">
                <a:spcBef>
                  <a:spcPts val="0"/>
                </a:spcBef>
                <a:spcAft>
                  <a:spcPts val="0"/>
                </a:spcAft>
              </a:pPr>
              <a:t>Tuesday, March 05, 2024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1B24CA91-02DD-4EA9-BD0F-482526137FB1}"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15848540"/>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mc:AlternateContent xmlns:mc="http://schemas.openxmlformats.org/markup-compatibility/2006">
    <mc:Choice xmlns:p14="http://schemas.microsoft.com/office/powerpoint/2010/main" Requires="p14">
      <p:transition p14:dur="10"/>
    </mc:Choice>
    <mc:Fallback>
      <p:transition/>
    </mc:Fallback>
  </mc:AlternateConten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2.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32.xml"/></Relationships>
</file>

<file path=ppt/slides/_rels/slide11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2.xml"/></Relationships>
</file>

<file path=ppt/slides/_rels/slide11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2.xml"/></Relationships>
</file>

<file path=ppt/slides/_rels/slide11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8" Type="http://schemas.openxmlformats.org/officeDocument/2006/relationships/hyperlink" Target="https://www.ncbi.nlm.nih.gov/pubmed/28276062" TargetMode="External"/><Relationship Id="rId3" Type="http://schemas.openxmlformats.org/officeDocument/2006/relationships/diagramLayout" Target="../diagrams/layout3.xml"/><Relationship Id="rId7" Type="http://schemas.openxmlformats.org/officeDocument/2006/relationships/hyperlink" Target="https://www.ncbi.nlm.nih.gov/pubmed/?term=Scheffer%20IE%5bAuthor%5d&amp;cauthor=true&amp;cauthor_uid=28276062" TargetMode="Externa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7.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3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9.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1.xml"/></Relationships>
</file>

<file path=ppt/slides/_rels/slide1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8.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1.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4.png"/><Relationship Id="rId5" Type="http://schemas.openxmlformats.org/officeDocument/2006/relationships/oleObject" Target="../embeddings/oleObject2.bin"/><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7.png"/><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28.png"/><Relationship Id="rId4" Type="http://schemas.openxmlformats.org/officeDocument/2006/relationships/image" Target="../media/image26.png"/><Relationship Id="rId9" Type="http://schemas.openxmlformats.org/officeDocument/2006/relationships/oleObject" Target="../embeddings/oleObject7.bin"/><Relationship Id="rId14" Type="http://schemas.openxmlformats.org/officeDocument/2006/relationships/image" Target="../media/image3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4.wmf"/><Relationship Id="rId5" Type="http://schemas.openxmlformats.org/officeDocument/2006/relationships/oleObject" Target="../embeddings/oleObject10.bin"/><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8.emf"/></Relationships>
</file>

<file path=ppt/slides/_rels/slide8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en-US" dirty="0" smtClean="0"/>
              <a:t>EPILEPSY</a:t>
            </a:r>
            <a:endParaRPr lang="sr-Cyrl-CS" dirty="0" smtClean="0"/>
          </a:p>
        </p:txBody>
      </p:sp>
      <p:sp>
        <p:nvSpPr>
          <p:cNvPr id="2051" name="Rectangle 3"/>
          <p:cNvSpPr>
            <a:spLocks noGrp="1" noChangeArrowheads="1"/>
          </p:cNvSpPr>
          <p:nvPr>
            <p:ph type="subTitle" idx="1"/>
          </p:nvPr>
        </p:nvSpPr>
        <p:spPr>
          <a:xfrm>
            <a:off x="2438400" y="3657597"/>
            <a:ext cx="7315200" cy="1320802"/>
          </a:xfrm>
        </p:spPr>
        <p:txBody>
          <a:bodyPr>
            <a:normAutofit/>
          </a:bodyPr>
          <a:lstStyle/>
          <a:p>
            <a:pPr eaLnBrk="1" hangingPunct="1">
              <a:defRPr/>
            </a:pPr>
            <a:endParaRPr lang="sr-Cyrl-RS" dirty="0" smtClean="0"/>
          </a:p>
          <a:p>
            <a:pPr>
              <a:defRPr/>
            </a:pPr>
            <a:r>
              <a:rPr lang="en-US" sz="2400" dirty="0"/>
              <a:t>ASS PROF ALEKSANDAR GAVRILOVI</a:t>
            </a:r>
            <a:r>
              <a:rPr lang="sr-Latn-RS" sz="2400" dirty="0"/>
              <a:t>Ć</a:t>
            </a:r>
            <a:r>
              <a:rPr lang="en-US" sz="2400" dirty="0"/>
              <a:t>, MD, </a:t>
            </a:r>
            <a:r>
              <a:rPr lang="en-US" sz="2400" dirty="0" smtClean="0"/>
              <a:t>PhD</a:t>
            </a:r>
            <a:endParaRPr lang="sr-Latn-RS" sz="2400" dirty="0"/>
          </a:p>
        </p:txBody>
      </p:sp>
    </p:spTree>
  </p:cSld>
  <p:clrMapOvr>
    <a:masterClrMapping/>
  </p:clrMapOvr>
  <mc:AlternateContent xmlns:mc="http://schemas.openxmlformats.org/markup-compatibility/2006" xmlns:p14="http://schemas.microsoft.com/office/powerpoint/2010/main">
    <mc:Choice Requires="p14">
      <p:transition spd="slow" p14:dur="2000" advTm="13939"/>
    </mc:Choice>
    <mc:Fallback xmlns="">
      <p:transition spd="slow" advTm="13939"/>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sz="half" idx="1"/>
          </p:nvPr>
        </p:nvSpPr>
        <p:spPr>
          <a:xfrm>
            <a:off x="1981200" y="2286000"/>
            <a:ext cx="5867400" cy="2667000"/>
          </a:xfrm>
          <a:ln>
            <a:solidFill>
              <a:schemeClr val="tx1"/>
            </a:solidFill>
          </a:ln>
        </p:spPr>
        <p:txBody>
          <a:bodyPr/>
          <a:lstStyle/>
          <a:p>
            <a:pPr>
              <a:defRPr/>
            </a:pPr>
            <a:endParaRPr lang="en-US" sz="2800" dirty="0" smtClean="0"/>
          </a:p>
          <a:p>
            <a:pPr>
              <a:defRPr/>
            </a:pPr>
            <a:r>
              <a:rPr lang="en-US" sz="2800" dirty="0" smtClean="0"/>
              <a:t>In </a:t>
            </a:r>
            <a:r>
              <a:rPr lang="en-US" sz="2800" dirty="0"/>
              <a:t>practice, this means that epilepsy usually means a condition after 2 or more spontaneous epileptic attacks.</a:t>
            </a:r>
            <a:endParaRPr lang="sr-Cyrl-CS" sz="2800" dirty="0"/>
          </a:p>
        </p:txBody>
      </p:sp>
      <p:pic>
        <p:nvPicPr>
          <p:cNvPr id="22530" name="Picture 4" descr="what3"/>
          <p:cNvPicPr>
            <a:picLocks noGrp="1" noChangeAspect="1" noChangeArrowheads="1"/>
          </p:cNvPicPr>
          <p:nvPr>
            <p:ph sz="half" idx="2"/>
          </p:nvPr>
        </p:nvPicPr>
        <p:blipFill>
          <a:blip r:embed="rId2"/>
          <a:srcRect/>
          <a:stretch>
            <a:fillRect/>
          </a:stretch>
        </p:blipFill>
        <p:spPr>
          <a:xfrm>
            <a:off x="8305800" y="2286000"/>
            <a:ext cx="1676400" cy="2609850"/>
          </a:xfrm>
        </p:spPr>
      </p:pic>
    </p:spTree>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solidFill>
                  <a:schemeClr val="tx1"/>
                </a:solidFill>
              </a:rPr>
              <a:t>For </a:t>
            </a:r>
            <a:r>
              <a:rPr lang="en-US" dirty="0" err="1">
                <a:solidFill>
                  <a:schemeClr val="tx1"/>
                </a:solidFill>
              </a:rPr>
              <a:t>phenobarbitone</a:t>
            </a:r>
            <a:r>
              <a:rPr lang="en-US" dirty="0">
                <a:solidFill>
                  <a:schemeClr val="tx1"/>
                </a:solidFill>
              </a:rPr>
              <a:t>, the suggested loading dose is 10 to 20 mg/kg body weight (</a:t>
            </a:r>
            <a:r>
              <a:rPr lang="en-US" dirty="0" err="1">
                <a:solidFill>
                  <a:schemeClr val="tx1"/>
                </a:solidFill>
              </a:rPr>
              <a:t>Shaner</a:t>
            </a:r>
            <a:r>
              <a:rPr lang="en-US" dirty="0">
                <a:solidFill>
                  <a:schemeClr val="tx1"/>
                </a:solidFill>
              </a:rPr>
              <a:t>, 1988), achieving concentrations between 15 and 20 mg/l immediately after the end of the </a:t>
            </a:r>
            <a:r>
              <a:rPr lang="en-US" dirty="0" err="1">
                <a:solidFill>
                  <a:schemeClr val="tx1"/>
                </a:solidFill>
              </a:rPr>
              <a:t>phenobarbitone</a:t>
            </a:r>
            <a:r>
              <a:rPr lang="en-US" dirty="0">
                <a:solidFill>
                  <a:schemeClr val="tx1"/>
                </a:solidFill>
              </a:rPr>
              <a:t> infusion.</a:t>
            </a:r>
          </a:p>
          <a:p>
            <a:r>
              <a:rPr lang="en-US" dirty="0">
                <a:solidFill>
                  <a:schemeClr val="tx1"/>
                </a:solidFill>
              </a:rPr>
              <a:t>1. INTRAVENOUS ROUTE, NEVER INTRAMUSCULAR</a:t>
            </a:r>
          </a:p>
          <a:p>
            <a:r>
              <a:rPr lang="en-US" dirty="0">
                <a:solidFill>
                  <a:schemeClr val="tx1"/>
                </a:solidFill>
              </a:rPr>
              <a:t>2. IN SUFFICIENT DOSE, 10-20mg/kg TT, for 100kg on average 1500mg - 7 ampoules</a:t>
            </a:r>
          </a:p>
          <a:p>
            <a:r>
              <a:rPr lang="en-US" dirty="0">
                <a:solidFill>
                  <a:schemeClr val="tx1"/>
                </a:solidFill>
              </a:rPr>
              <a:t>3. FAST ENOUGH, 70-100mg/min, 15-20 minutes</a:t>
            </a:r>
          </a:p>
        </p:txBody>
      </p:sp>
      <p:sp>
        <p:nvSpPr>
          <p:cNvPr id="4" name="Date Placeholder 3"/>
          <p:cNvSpPr>
            <a:spLocks noGrp="1"/>
          </p:cNvSpPr>
          <p:nvPr>
            <p:ph type="dt" sz="half" idx="10"/>
          </p:nvPr>
        </p:nvSpPr>
        <p:spPr/>
        <p:txBody>
          <a:bodyPr/>
          <a:lstStyle/>
          <a:p>
            <a:fld id="{EE09BE35-FD0B-4CFA-959E-88EEC269BCBC}" type="datetime5">
              <a:rPr lang="en-US" smtClean="0"/>
              <a:t>5-Mar-24</a:t>
            </a:fld>
            <a:endParaRPr lang="en-US"/>
          </a:p>
        </p:txBody>
      </p:sp>
      <p:sp>
        <p:nvSpPr>
          <p:cNvPr id="5" name="Footer Placeholder 4"/>
          <p:cNvSpPr>
            <a:spLocks noGrp="1"/>
          </p:cNvSpPr>
          <p:nvPr>
            <p:ph type="ftr" sz="quarter" idx="11"/>
          </p:nvPr>
        </p:nvSpPr>
        <p:spPr/>
        <p:txBody>
          <a:bodyPr/>
          <a:lstStyle/>
          <a:p>
            <a:r>
              <a:rPr lang="en-US" smtClean="0"/>
              <a:t>TERAPIJA EPILEPTIČKOG STATUSA</a:t>
            </a:r>
            <a:endParaRPr lang="en-US"/>
          </a:p>
        </p:txBody>
      </p:sp>
      <p:sp>
        <p:nvSpPr>
          <p:cNvPr id="6" name="Slide Number Placeholder 5"/>
          <p:cNvSpPr>
            <a:spLocks noGrp="1"/>
          </p:cNvSpPr>
          <p:nvPr>
            <p:ph type="sldNum" sz="quarter" idx="12"/>
          </p:nvPr>
        </p:nvSpPr>
        <p:spPr/>
        <p:txBody>
          <a:bodyPr/>
          <a:lstStyle/>
          <a:p>
            <a:fld id="{487D6195-76A2-4FD1-824F-9A6F7304FD73}" type="slidenum">
              <a:rPr lang="en-US" smtClean="0"/>
              <a:pPr/>
              <a:t>100</a:t>
            </a:fld>
            <a:endParaRPr lang="en-US"/>
          </a:p>
        </p:txBody>
      </p:sp>
      <p:sp>
        <p:nvSpPr>
          <p:cNvPr id="9" name="Title 1"/>
          <p:cNvSpPr txBox="1">
            <a:spLocks/>
          </p:cNvSpPr>
          <p:nvPr/>
        </p:nvSpPr>
        <p:spPr>
          <a:xfrm>
            <a:off x="2426190" y="1070382"/>
            <a:ext cx="7537827" cy="1131570"/>
          </a:xfrm>
          <a:prstGeom prst="rect">
            <a:avLst/>
          </a:prstGeom>
          <a:ln>
            <a:solidFill>
              <a:schemeClr val="tx1"/>
            </a:solidFill>
          </a:ln>
          <a:effectLst/>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sr-Latn-RS" smtClean="0"/>
              <a:t>IV PHENOBARBITONE LOAD DOSE</a:t>
            </a:r>
            <a:endParaRPr lang="en-US" dirty="0"/>
          </a:p>
        </p:txBody>
      </p:sp>
    </p:spTree>
    <p:extLst>
      <p:ext uri="{BB962C8B-B14F-4D97-AF65-F5344CB8AC3E}">
        <p14:creationId xmlns:p14="http://schemas.microsoft.com/office/powerpoint/2010/main" val="2687674917"/>
      </p:ext>
    </p:extLst>
  </p:cSld>
  <p:clrMapOvr>
    <a:masterClrMapping/>
  </p:clrMapOvr>
  <mc:AlternateContent xmlns:mc="http://schemas.openxmlformats.org/markup-compatibility/2006" xmlns:p14="http://schemas.microsoft.com/office/powerpoint/2010/main">
    <mc:Choice Requires="p14">
      <p:transition spd="slow" p14:dur="2000" advTm="13955"/>
    </mc:Choice>
    <mc:Fallback xmlns="">
      <p:transition spd="slow" advTm="13955"/>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title"/>
          </p:nvPr>
        </p:nvSpPr>
        <p:spPr/>
        <p:txBody>
          <a:bodyPr>
            <a:normAutofit fontScale="90000"/>
          </a:bodyPr>
          <a:lstStyle/>
          <a:p>
            <a:r>
              <a:rPr lang="en-US" dirty="0"/>
              <a:t>Medicines to treat </a:t>
            </a:r>
            <a:r>
              <a:rPr lang="en-US" dirty="0" smtClean="0"/>
              <a:t>status </a:t>
            </a:r>
            <a:r>
              <a:rPr lang="en-US" dirty="0" err="1" smtClean="0"/>
              <a:t>epilepticus</a:t>
            </a:r>
            <a:r>
              <a:rPr lang="en-US" dirty="0" smtClean="0"/>
              <a:t/>
            </a:r>
            <a:br>
              <a:rPr lang="en-US" dirty="0" smtClean="0"/>
            </a:br>
            <a:r>
              <a:rPr lang="en-US" dirty="0" smtClean="0"/>
              <a:t> </a:t>
            </a:r>
            <a:r>
              <a:rPr lang="en-US" dirty="0"/>
              <a:t>(anti-status drugs)</a:t>
            </a:r>
            <a:endParaRPr lang="sr-Latn-CS" dirty="0"/>
          </a:p>
        </p:txBody>
      </p:sp>
      <p:sp>
        <p:nvSpPr>
          <p:cNvPr id="54282" name="Rectangle 10"/>
          <p:cNvSpPr>
            <a:spLocks noGrp="1" noChangeArrowheads="1"/>
          </p:cNvSpPr>
          <p:nvPr>
            <p:ph sz="half" idx="1"/>
          </p:nvPr>
        </p:nvSpPr>
        <p:spPr>
          <a:xfrm>
            <a:off x="1676400" y="2616199"/>
            <a:ext cx="2815828" cy="3086100"/>
          </a:xfrm>
          <a:noFill/>
          <a:ln>
            <a:solidFill>
              <a:schemeClr val="tx1"/>
            </a:solidFill>
          </a:ln>
        </p:spPr>
        <p:txBody>
          <a:bodyPr>
            <a:normAutofit/>
          </a:bodyPr>
          <a:lstStyle/>
          <a:p>
            <a:r>
              <a:rPr lang="sr-Latn-CS" sz="1500" b="1" u="sng" dirty="0">
                <a:solidFill>
                  <a:schemeClr val="tx1"/>
                </a:solidFill>
              </a:rPr>
              <a:t>Benzodiazepines - diazepam - lorazepam - midazolam</a:t>
            </a:r>
          </a:p>
          <a:p>
            <a:r>
              <a:rPr lang="sr-Latn-CS" sz="1500" b="1" u="sng" dirty="0">
                <a:solidFill>
                  <a:schemeClr val="tx1"/>
                </a:solidFill>
              </a:rPr>
              <a:t>Antiepileptics - phenobarbitone - phenytoin - fosphenytoin - valproic acid</a:t>
            </a:r>
          </a:p>
          <a:p>
            <a:r>
              <a:rPr lang="sr-Latn-CS" sz="1500" b="1" u="sng" dirty="0">
                <a:solidFill>
                  <a:schemeClr val="tx1"/>
                </a:solidFill>
              </a:rPr>
              <a:t>Anesthetics - pentobarbitone - thiopentone sodium - propofol</a:t>
            </a:r>
            <a:endParaRPr lang="en-US" sz="1500" b="1" dirty="0">
              <a:solidFill>
                <a:schemeClr val="tx1"/>
              </a:solidFill>
            </a:endParaRPr>
          </a:p>
        </p:txBody>
      </p:sp>
      <p:sp>
        <p:nvSpPr>
          <p:cNvPr id="2" name="Date Placeholder 1"/>
          <p:cNvSpPr>
            <a:spLocks noGrp="1"/>
          </p:cNvSpPr>
          <p:nvPr>
            <p:ph type="dt" sz="half" idx="10"/>
          </p:nvPr>
        </p:nvSpPr>
        <p:spPr/>
        <p:txBody>
          <a:bodyPr/>
          <a:lstStyle/>
          <a:p>
            <a:fld id="{AA54EDA3-FFC3-4B25-BBED-85B9BBCAB707}" type="datetime5">
              <a:rPr lang="en-US" smtClean="0"/>
              <a:t>5-Mar-24</a:t>
            </a:fld>
            <a:endParaRPr lang="en-US"/>
          </a:p>
        </p:txBody>
      </p:sp>
      <p:sp>
        <p:nvSpPr>
          <p:cNvPr id="3" name="Footer Placeholder 2"/>
          <p:cNvSpPr>
            <a:spLocks noGrp="1"/>
          </p:cNvSpPr>
          <p:nvPr>
            <p:ph type="ftr" sz="quarter" idx="11"/>
          </p:nvPr>
        </p:nvSpPr>
        <p:spPr/>
        <p:txBody>
          <a:bodyPr/>
          <a:lstStyle/>
          <a:p>
            <a:r>
              <a:rPr lang="en-US" smtClean="0"/>
              <a:t>Resuscitacija internističkih bolesnika KME</a:t>
            </a:r>
            <a:endParaRPr lang="en-US"/>
          </a:p>
        </p:txBody>
      </p:sp>
      <p:sp>
        <p:nvSpPr>
          <p:cNvPr id="4" name="Slide Number Placeholder 3"/>
          <p:cNvSpPr>
            <a:spLocks noGrp="1"/>
          </p:cNvSpPr>
          <p:nvPr>
            <p:ph type="sldNum" sz="quarter" idx="12"/>
          </p:nvPr>
        </p:nvSpPr>
        <p:spPr/>
        <p:txBody>
          <a:bodyPr/>
          <a:lstStyle/>
          <a:p>
            <a:fld id="{ADF3B9B0-36BE-4C4B-AA5B-09BA3CE4F101}" type="slidenum">
              <a:rPr lang="en-US" smtClean="0"/>
              <a:pPr/>
              <a:t>101</a:t>
            </a:fld>
            <a:endParaRPr lang="en-US"/>
          </a:p>
        </p:txBody>
      </p:sp>
      <p:pic>
        <p:nvPicPr>
          <p:cNvPr id="54280" name="Picture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2520149"/>
            <a:ext cx="4171950"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8505836"/>
      </p:ext>
    </p:extLst>
  </p:cSld>
  <p:clrMapOvr>
    <a:masterClrMapping/>
  </p:clrMapOvr>
  <mc:AlternateContent xmlns:mc="http://schemas.openxmlformats.org/markup-compatibility/2006" xmlns:p14="http://schemas.microsoft.com/office/powerpoint/2010/main">
    <mc:Choice Requires="p14">
      <p:transition spd="slow" p14:dur="2000" advTm="49989"/>
    </mc:Choice>
    <mc:Fallback xmlns="">
      <p:transition spd="slow" advTm="49989"/>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BBD575-B736-4D99-8D51-AB88E308B3CB}" type="datetime3">
              <a:rPr lang="en-US" smtClean="0"/>
              <a:t>5 March 2024</a:t>
            </a:fld>
            <a:endParaRPr lang="en-US" dirty="0"/>
          </a:p>
        </p:txBody>
      </p:sp>
      <p:sp>
        <p:nvSpPr>
          <p:cNvPr id="3" name="Slide Number Placeholder 2"/>
          <p:cNvSpPr>
            <a:spLocks noGrp="1"/>
          </p:cNvSpPr>
          <p:nvPr>
            <p:ph type="sldNum" sz="quarter" idx="12"/>
          </p:nvPr>
        </p:nvSpPr>
        <p:spPr/>
        <p:txBody>
          <a:bodyPr/>
          <a:lstStyle/>
          <a:p>
            <a:fld id="{4FAB73BC-B049-4115-A692-8D63A059BFB8}" type="slidenum">
              <a:rPr lang="en-US" smtClean="0"/>
              <a:t>102</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901094"/>
            <a:ext cx="9068540" cy="5026907"/>
          </a:xfrm>
          <a:prstGeom prst="rect">
            <a:avLst/>
          </a:prstGeom>
        </p:spPr>
      </p:pic>
    </p:spTree>
    <p:extLst>
      <p:ext uri="{BB962C8B-B14F-4D97-AF65-F5344CB8AC3E}">
        <p14:creationId xmlns:p14="http://schemas.microsoft.com/office/powerpoint/2010/main" val="332620470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BBD575-B736-4D99-8D51-AB88E308B3CB}" type="datetime3">
              <a:rPr lang="en-US" smtClean="0"/>
              <a:t>5 March 2024</a:t>
            </a:fld>
            <a:endParaRPr lang="en-US" dirty="0"/>
          </a:p>
        </p:txBody>
      </p:sp>
      <p:sp>
        <p:nvSpPr>
          <p:cNvPr id="3" name="Slide Number Placeholder 2"/>
          <p:cNvSpPr>
            <a:spLocks noGrp="1"/>
          </p:cNvSpPr>
          <p:nvPr>
            <p:ph type="sldNum" sz="quarter" idx="12"/>
          </p:nvPr>
        </p:nvSpPr>
        <p:spPr/>
        <p:txBody>
          <a:bodyPr/>
          <a:lstStyle/>
          <a:p>
            <a:fld id="{4FAB73BC-B049-4115-A692-8D63A059BFB8}" type="slidenum">
              <a:rPr lang="en-US" smtClean="0"/>
              <a:t>103</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857251"/>
            <a:ext cx="9144000" cy="5028572"/>
          </a:xfrm>
          <a:prstGeom prst="rect">
            <a:avLst/>
          </a:prstGeom>
        </p:spPr>
      </p:pic>
    </p:spTree>
    <p:extLst>
      <p:ext uri="{BB962C8B-B14F-4D97-AF65-F5344CB8AC3E}">
        <p14:creationId xmlns:p14="http://schemas.microsoft.com/office/powerpoint/2010/main" val="410320549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BBD575-B736-4D99-8D51-AB88E308B3CB}" type="datetime3">
              <a:rPr lang="en-US" smtClean="0"/>
              <a:t>5 March 2024</a:t>
            </a:fld>
            <a:endParaRPr lang="en-US" dirty="0"/>
          </a:p>
        </p:txBody>
      </p:sp>
      <p:sp>
        <p:nvSpPr>
          <p:cNvPr id="3" name="Slide Number Placeholder 2"/>
          <p:cNvSpPr>
            <a:spLocks noGrp="1"/>
          </p:cNvSpPr>
          <p:nvPr>
            <p:ph type="sldNum" sz="quarter" idx="12"/>
          </p:nvPr>
        </p:nvSpPr>
        <p:spPr/>
        <p:txBody>
          <a:bodyPr/>
          <a:lstStyle/>
          <a:p>
            <a:fld id="{4FAB73BC-B049-4115-A692-8D63A059BFB8}" type="slidenum">
              <a:rPr lang="en-US" smtClean="0"/>
              <a:t>104</a:t>
            </a:fld>
            <a:endParaRPr lang="en-US" dirty="0"/>
          </a:p>
        </p:txBody>
      </p:sp>
      <p:pic>
        <p:nvPicPr>
          <p:cNvPr id="4" name="Picture 3"/>
          <p:cNvPicPr>
            <a:picLocks noChangeAspect="1"/>
          </p:cNvPicPr>
          <p:nvPr/>
        </p:nvPicPr>
        <p:blipFill>
          <a:blip r:embed="rId2"/>
          <a:stretch>
            <a:fillRect/>
          </a:stretch>
        </p:blipFill>
        <p:spPr>
          <a:xfrm>
            <a:off x="1592893" y="838201"/>
            <a:ext cx="9006217" cy="5181601"/>
          </a:xfrm>
          <a:prstGeom prst="rect">
            <a:avLst/>
          </a:prstGeom>
        </p:spPr>
      </p:pic>
    </p:spTree>
    <p:extLst>
      <p:ext uri="{BB962C8B-B14F-4D97-AF65-F5344CB8AC3E}">
        <p14:creationId xmlns:p14="http://schemas.microsoft.com/office/powerpoint/2010/main" val="400998067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09800" y="914400"/>
            <a:ext cx="7876114" cy="445154"/>
          </a:xfrm>
          <a:prstGeom prst="rect">
            <a:avLst/>
          </a:prstGeom>
          <a:noFill/>
          <a:ln>
            <a:solidFill>
              <a:schemeClr val="tx1"/>
            </a:solidFill>
          </a:ln>
        </p:spPr>
        <p:txBody>
          <a:bodyPr vert="horz" wrap="square" lIns="0" tIns="9049" rIns="0" bIns="0" rtlCol="0" anchor="ctr">
            <a:spAutoFit/>
          </a:bodyPr>
          <a:lstStyle/>
          <a:p>
            <a:pPr marL="9525">
              <a:lnSpc>
                <a:spcPts val="3420"/>
              </a:lnSpc>
              <a:spcBef>
                <a:spcPts val="71"/>
              </a:spcBef>
            </a:pPr>
            <a:r>
              <a:rPr lang="en-US" sz="2700" b="1" spc="-4" dirty="0">
                <a:cs typeface="Calibri"/>
              </a:rPr>
              <a:t>Which drugs can be given as an oral loading dose?</a:t>
            </a:r>
            <a:endParaRPr sz="2700" b="1" spc="-4" dirty="0">
              <a:cs typeface="Calibri"/>
            </a:endParaRPr>
          </a:p>
        </p:txBody>
      </p:sp>
      <p:graphicFrame>
        <p:nvGraphicFramePr>
          <p:cNvPr id="3" name="object 3"/>
          <p:cNvGraphicFramePr>
            <a:graphicFrameLocks noGrp="1"/>
          </p:cNvGraphicFramePr>
          <p:nvPr>
            <p:extLst>
              <p:ext uri="{D42A27DB-BD31-4B8C-83A1-F6EECF244321}">
                <p14:modId xmlns:p14="http://schemas.microsoft.com/office/powerpoint/2010/main" val="666203376"/>
              </p:ext>
            </p:extLst>
          </p:nvPr>
        </p:nvGraphicFramePr>
        <p:xfrm>
          <a:off x="1752600" y="2667000"/>
          <a:ext cx="9144000" cy="3486783"/>
        </p:xfrm>
        <a:graphic>
          <a:graphicData uri="http://schemas.openxmlformats.org/drawingml/2006/table">
            <a:tbl>
              <a:tblPr firstRow="1" bandRow="1">
                <a:tableStyleId>{2D5ABB26-0587-4C30-8999-92F81FD0307C}</a:tableStyleId>
              </a:tblPr>
              <a:tblGrid>
                <a:gridCol w="2295413"/>
                <a:gridCol w="6848587"/>
              </a:tblGrid>
              <a:tr h="517116">
                <a:tc>
                  <a:txBody>
                    <a:bodyPr/>
                    <a:lstStyle/>
                    <a:p>
                      <a:pPr marL="91440">
                        <a:lnSpc>
                          <a:spcPts val="1680"/>
                        </a:lnSpc>
                        <a:spcBef>
                          <a:spcPts val="750"/>
                        </a:spcBef>
                      </a:pPr>
                      <a:r>
                        <a:rPr sz="1100" b="1" spc="-5" dirty="0">
                          <a:latin typeface="Arial"/>
                          <a:cs typeface="Arial"/>
                        </a:rPr>
                        <a:t>Valproat</a:t>
                      </a:r>
                      <a:endParaRPr sz="1100" dirty="0">
                        <a:latin typeface="Arial"/>
                        <a:cs typeface="Arial"/>
                      </a:endParaRPr>
                    </a:p>
                    <a:p>
                      <a:pPr marL="91440">
                        <a:lnSpc>
                          <a:spcPts val="2160"/>
                        </a:lnSpc>
                      </a:pPr>
                      <a:r>
                        <a:rPr sz="1400" b="1" dirty="0">
                          <a:latin typeface="Arial"/>
                          <a:cs typeface="Arial"/>
                        </a:rPr>
                        <a:t>(1,3</a:t>
                      </a:r>
                      <a:r>
                        <a:rPr sz="1400" b="1" spc="-50" dirty="0">
                          <a:latin typeface="Arial"/>
                          <a:cs typeface="Arial"/>
                        </a:rPr>
                        <a:t> </a:t>
                      </a:r>
                      <a:r>
                        <a:rPr sz="1400" b="1" spc="-5" dirty="0">
                          <a:latin typeface="Arial"/>
                          <a:cs typeface="Arial"/>
                        </a:rPr>
                        <a:t>mg/ml)</a:t>
                      </a:r>
                      <a:endParaRPr sz="1400" dirty="0">
                        <a:latin typeface="Arial"/>
                        <a:cs typeface="Arial"/>
                      </a:endParaRPr>
                    </a:p>
                  </a:txBody>
                  <a:tcPr marL="0" marR="0" marT="71438"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c>
                  <a:txBody>
                    <a:bodyPr/>
                    <a:lstStyle/>
                    <a:p>
                      <a:pPr marL="91440" marR="580390">
                        <a:lnSpc>
                          <a:spcPct val="100000"/>
                        </a:lnSpc>
                        <a:spcBef>
                          <a:spcPts val="990"/>
                        </a:spcBef>
                      </a:pPr>
                      <a:r>
                        <a:rPr lang="en-US" sz="1100" b="1" spc="-5" dirty="0" smtClean="0">
                          <a:latin typeface="Arial"/>
                          <a:cs typeface="Arial"/>
                        </a:rPr>
                        <a:t>20-40 mg/kg in 3-4 portions (</a:t>
                      </a:r>
                      <a:r>
                        <a:rPr lang="en-US" sz="1100" b="1" spc="-5" dirty="0" err="1" smtClean="0">
                          <a:latin typeface="Arial"/>
                          <a:cs typeface="Arial"/>
                        </a:rPr>
                        <a:t>eg</a:t>
                      </a:r>
                      <a:r>
                        <a:rPr lang="en-US" sz="1100" b="1" spc="-5" dirty="0" smtClean="0">
                          <a:latin typeface="Arial"/>
                          <a:cs typeface="Arial"/>
                        </a:rPr>
                        <a:t> 1000 + 1000 + 1000 + 1000 mg) every half hour. At the end of the 2nd hour, 4000 mg was administered. IGE, JME</a:t>
                      </a:r>
                      <a:endParaRPr sz="1100" dirty="0">
                        <a:latin typeface="Arial"/>
                        <a:cs typeface="Arial"/>
                      </a:endParaRPr>
                    </a:p>
                  </a:txBody>
                  <a:tcPr marL="0" marR="0" marT="94298"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r>
              <a:tr h="517207">
                <a:tc>
                  <a:txBody>
                    <a:bodyPr/>
                    <a:lstStyle/>
                    <a:p>
                      <a:pPr marL="91440" marR="857885">
                        <a:lnSpc>
                          <a:spcPct val="100000"/>
                        </a:lnSpc>
                        <a:spcBef>
                          <a:spcPts val="994"/>
                        </a:spcBef>
                      </a:pPr>
                      <a:r>
                        <a:rPr sz="1100" b="1" spc="-5" dirty="0" err="1" smtClean="0">
                          <a:latin typeface="Arial"/>
                          <a:cs typeface="Arial"/>
                        </a:rPr>
                        <a:t>Topiram</a:t>
                      </a:r>
                      <a:r>
                        <a:rPr lang="en-US" sz="1100" b="1" spc="-5" dirty="0" err="1" smtClean="0">
                          <a:latin typeface="Arial"/>
                          <a:cs typeface="Arial"/>
                        </a:rPr>
                        <a:t>a</a:t>
                      </a:r>
                      <a:r>
                        <a:rPr sz="1100" b="1" spc="-5" dirty="0" err="1" smtClean="0">
                          <a:latin typeface="Arial"/>
                          <a:cs typeface="Arial"/>
                        </a:rPr>
                        <a:t>t</a:t>
                      </a:r>
                      <a:r>
                        <a:rPr lang="en-US" sz="1100" b="1" spc="-5" dirty="0" err="1" smtClean="0">
                          <a:latin typeface="Arial"/>
                          <a:cs typeface="Arial"/>
                        </a:rPr>
                        <a:t>e</a:t>
                      </a:r>
                      <a:r>
                        <a:rPr sz="1100" b="1" spc="-5" dirty="0" smtClean="0">
                          <a:latin typeface="Arial"/>
                          <a:cs typeface="Arial"/>
                        </a:rPr>
                        <a:t> </a:t>
                      </a:r>
                      <a:endParaRPr lang="en-US" sz="1100" b="1" spc="-5" dirty="0" smtClean="0">
                        <a:latin typeface="Arial"/>
                        <a:cs typeface="Arial"/>
                      </a:endParaRPr>
                    </a:p>
                    <a:p>
                      <a:pPr marL="91440" marR="857885">
                        <a:lnSpc>
                          <a:spcPct val="100000"/>
                        </a:lnSpc>
                        <a:spcBef>
                          <a:spcPts val="994"/>
                        </a:spcBef>
                      </a:pPr>
                      <a:r>
                        <a:rPr sz="1100" b="1" dirty="0" smtClean="0">
                          <a:latin typeface="Arial"/>
                          <a:cs typeface="Arial"/>
                        </a:rPr>
                        <a:t> </a:t>
                      </a:r>
                      <a:r>
                        <a:rPr sz="1100" b="1" dirty="0">
                          <a:latin typeface="Arial"/>
                          <a:cs typeface="Arial"/>
                        </a:rPr>
                        <a:t>(9,8</a:t>
                      </a:r>
                      <a:r>
                        <a:rPr sz="1100" b="1" spc="-100" dirty="0">
                          <a:latin typeface="Arial"/>
                          <a:cs typeface="Arial"/>
                        </a:rPr>
                        <a:t> </a:t>
                      </a:r>
                      <a:r>
                        <a:rPr sz="1100" b="1" spc="-5" dirty="0">
                          <a:latin typeface="Arial"/>
                          <a:cs typeface="Arial"/>
                        </a:rPr>
                        <a:t>mg/ml)</a:t>
                      </a:r>
                      <a:endParaRPr sz="1100" dirty="0">
                        <a:latin typeface="Arial"/>
                        <a:cs typeface="Arial"/>
                      </a:endParaRPr>
                    </a:p>
                  </a:txBody>
                  <a:tcPr marL="0" marR="0" marT="94773"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c>
                  <a:txBody>
                    <a:bodyPr/>
                    <a:lstStyle/>
                    <a:p>
                      <a:pPr marL="91440" marR="323215">
                        <a:lnSpc>
                          <a:spcPct val="100000"/>
                        </a:lnSpc>
                        <a:spcBef>
                          <a:spcPts val="994"/>
                        </a:spcBef>
                      </a:pPr>
                      <a:r>
                        <a:rPr lang="en-US" sz="1100" b="1" dirty="0" smtClean="0">
                          <a:latin typeface="Arial"/>
                          <a:cs typeface="Arial"/>
                        </a:rPr>
                        <a:t>4-8 mg/kg in 3-4 portions (</a:t>
                      </a:r>
                      <a:r>
                        <a:rPr lang="en-US" sz="1100" b="1" dirty="0" err="1" smtClean="0">
                          <a:latin typeface="Arial"/>
                          <a:cs typeface="Arial"/>
                        </a:rPr>
                        <a:t>eg</a:t>
                      </a:r>
                      <a:r>
                        <a:rPr lang="en-US" sz="1100" b="1" dirty="0" smtClean="0">
                          <a:latin typeface="Arial"/>
                          <a:cs typeface="Arial"/>
                        </a:rPr>
                        <a:t> 200 + 200 + 200 + 200 mg) every half hour. At the end of the 2nd hour, 800 mg was administered</a:t>
                      </a:r>
                      <a:endParaRPr sz="1100" dirty="0">
                        <a:latin typeface="Arial"/>
                        <a:cs typeface="Arial"/>
                      </a:endParaRPr>
                    </a:p>
                  </a:txBody>
                  <a:tcPr marL="0" marR="0" marT="94773"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r>
              <a:tr h="324009">
                <a:tc>
                  <a:txBody>
                    <a:bodyPr/>
                    <a:lstStyle/>
                    <a:p>
                      <a:pPr marL="91440">
                        <a:lnSpc>
                          <a:spcPct val="100000"/>
                        </a:lnSpc>
                        <a:spcBef>
                          <a:spcPts val="994"/>
                        </a:spcBef>
                      </a:pPr>
                      <a:r>
                        <a:rPr sz="1100" b="1" spc="-5" dirty="0" err="1" smtClean="0">
                          <a:latin typeface="Arial"/>
                          <a:cs typeface="Arial"/>
                        </a:rPr>
                        <a:t>Lako</a:t>
                      </a:r>
                      <a:r>
                        <a:rPr lang="en-US" sz="1100" b="1" spc="-5" dirty="0" err="1" smtClean="0">
                          <a:latin typeface="Arial"/>
                          <a:cs typeface="Arial"/>
                        </a:rPr>
                        <a:t>s</a:t>
                      </a:r>
                      <a:r>
                        <a:rPr sz="1100" b="1" spc="-5" dirty="0" err="1" smtClean="0">
                          <a:latin typeface="Arial"/>
                          <a:cs typeface="Arial"/>
                        </a:rPr>
                        <a:t>amid</a:t>
                      </a:r>
                      <a:r>
                        <a:rPr lang="en-US" sz="1100" b="1" spc="-5" dirty="0" err="1" smtClean="0">
                          <a:latin typeface="Arial"/>
                          <a:cs typeface="Arial"/>
                        </a:rPr>
                        <a:t>e</a:t>
                      </a:r>
                      <a:endParaRPr sz="1100" dirty="0">
                        <a:latin typeface="Arial"/>
                        <a:cs typeface="Arial"/>
                      </a:endParaRPr>
                    </a:p>
                    <a:p>
                      <a:pPr marL="91440">
                        <a:lnSpc>
                          <a:spcPct val="100000"/>
                        </a:lnSpc>
                      </a:pPr>
                      <a:r>
                        <a:rPr sz="1100" b="1" dirty="0">
                          <a:latin typeface="Arial"/>
                          <a:cs typeface="Arial"/>
                        </a:rPr>
                        <a:t>(20</a:t>
                      </a:r>
                      <a:r>
                        <a:rPr sz="1100" b="1" spc="-55" dirty="0">
                          <a:latin typeface="Arial"/>
                          <a:cs typeface="Arial"/>
                        </a:rPr>
                        <a:t> </a:t>
                      </a:r>
                      <a:r>
                        <a:rPr sz="1100" b="1" spc="-5" dirty="0">
                          <a:latin typeface="Arial"/>
                          <a:cs typeface="Arial"/>
                        </a:rPr>
                        <a:t>mg/ml)</a:t>
                      </a:r>
                      <a:endParaRPr sz="1100" dirty="0">
                        <a:latin typeface="Arial"/>
                        <a:cs typeface="Arial"/>
                      </a:endParaRPr>
                    </a:p>
                  </a:txBody>
                  <a:tcPr marL="0" marR="0" marT="94773"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c>
                  <a:txBody>
                    <a:bodyPr/>
                    <a:lstStyle/>
                    <a:p>
                      <a:pPr marL="91440">
                        <a:lnSpc>
                          <a:spcPct val="100000"/>
                        </a:lnSpc>
                        <a:spcBef>
                          <a:spcPts val="994"/>
                        </a:spcBef>
                      </a:pPr>
                      <a:r>
                        <a:rPr lang="en-US" sz="1100" b="1" spc="-5" dirty="0" smtClean="0">
                          <a:latin typeface="Arial"/>
                          <a:cs typeface="Arial"/>
                        </a:rPr>
                        <a:t>3-6 mg/kg in 3-4 portions (</a:t>
                      </a:r>
                      <a:r>
                        <a:rPr lang="en-US" sz="1100" b="1" spc="-5" dirty="0" err="1" smtClean="0">
                          <a:latin typeface="Arial"/>
                          <a:cs typeface="Arial"/>
                        </a:rPr>
                        <a:t>eg</a:t>
                      </a:r>
                      <a:r>
                        <a:rPr lang="en-US" sz="1100" b="1" spc="-5" dirty="0" smtClean="0">
                          <a:latin typeface="Arial"/>
                          <a:cs typeface="Arial"/>
                        </a:rPr>
                        <a:t> 150 + 150 + 150 + 150 mg) every half hour. At the end of 2.</a:t>
                      </a:r>
                    </a:p>
                    <a:p>
                      <a:pPr marL="91440">
                        <a:lnSpc>
                          <a:spcPct val="100000"/>
                        </a:lnSpc>
                        <a:spcBef>
                          <a:spcPts val="994"/>
                        </a:spcBef>
                      </a:pPr>
                      <a:r>
                        <a:rPr lang="en-US" sz="1100" b="1" spc="-5" dirty="0" smtClean="0">
                          <a:latin typeface="Arial"/>
                          <a:cs typeface="Arial"/>
                        </a:rPr>
                        <a:t>hours, 600 mg was administered</a:t>
                      </a:r>
                      <a:endParaRPr sz="1100" dirty="0">
                        <a:latin typeface="Arial"/>
                        <a:cs typeface="Arial"/>
                      </a:endParaRPr>
                    </a:p>
                  </a:txBody>
                  <a:tcPr marL="0" marR="0" marT="94773"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r>
              <a:tr h="517219">
                <a:tc>
                  <a:txBody>
                    <a:bodyPr/>
                    <a:lstStyle/>
                    <a:p>
                      <a:pPr marL="91440" marR="884555">
                        <a:lnSpc>
                          <a:spcPct val="100000"/>
                        </a:lnSpc>
                        <a:spcBef>
                          <a:spcPts val="994"/>
                        </a:spcBef>
                      </a:pPr>
                      <a:r>
                        <a:rPr sz="1100" b="1" dirty="0" err="1" smtClean="0">
                          <a:latin typeface="Arial"/>
                          <a:cs typeface="Arial"/>
                        </a:rPr>
                        <a:t>Pr</a:t>
                      </a:r>
                      <a:r>
                        <a:rPr sz="1100" b="1" spc="-5" dirty="0" err="1" smtClean="0">
                          <a:latin typeface="Arial"/>
                          <a:cs typeface="Arial"/>
                        </a:rPr>
                        <a:t>e</a:t>
                      </a:r>
                      <a:r>
                        <a:rPr sz="1100" b="1" spc="-10" dirty="0" err="1" smtClean="0">
                          <a:latin typeface="Arial"/>
                          <a:cs typeface="Arial"/>
                        </a:rPr>
                        <a:t>g</a:t>
                      </a:r>
                      <a:r>
                        <a:rPr sz="1100" b="1" spc="-5" dirty="0" err="1" smtClean="0">
                          <a:latin typeface="Arial"/>
                          <a:cs typeface="Arial"/>
                        </a:rPr>
                        <a:t>a</a:t>
                      </a:r>
                      <a:r>
                        <a:rPr sz="1100" b="1" spc="-10" dirty="0" err="1" smtClean="0">
                          <a:latin typeface="Arial"/>
                          <a:cs typeface="Arial"/>
                        </a:rPr>
                        <a:t>b</a:t>
                      </a:r>
                      <a:r>
                        <a:rPr sz="1100" b="1" spc="-5" dirty="0" err="1" smtClean="0">
                          <a:latin typeface="Arial"/>
                          <a:cs typeface="Arial"/>
                        </a:rPr>
                        <a:t>a</a:t>
                      </a:r>
                      <a:r>
                        <a:rPr sz="1100" b="1" dirty="0" err="1" smtClean="0">
                          <a:latin typeface="Arial"/>
                          <a:cs typeface="Arial"/>
                        </a:rPr>
                        <a:t>lin</a:t>
                      </a:r>
                      <a:r>
                        <a:rPr lang="en-US" sz="1100" b="1" dirty="0" err="1" smtClean="0">
                          <a:latin typeface="Arial"/>
                          <a:cs typeface="Arial"/>
                        </a:rPr>
                        <a:t>e</a:t>
                      </a:r>
                      <a:endParaRPr lang="en-US" sz="1100" b="1" dirty="0" smtClean="0">
                        <a:latin typeface="Arial"/>
                        <a:cs typeface="Arial"/>
                      </a:endParaRPr>
                    </a:p>
                    <a:p>
                      <a:pPr marL="91440" marR="884555">
                        <a:lnSpc>
                          <a:spcPct val="100000"/>
                        </a:lnSpc>
                        <a:spcBef>
                          <a:spcPts val="994"/>
                        </a:spcBef>
                      </a:pPr>
                      <a:r>
                        <a:rPr sz="1100" b="1" dirty="0" smtClean="0">
                          <a:latin typeface="Arial"/>
                          <a:cs typeface="Arial"/>
                        </a:rPr>
                        <a:t>(30</a:t>
                      </a:r>
                      <a:r>
                        <a:rPr sz="1100" b="1" spc="-65" dirty="0" smtClean="0">
                          <a:latin typeface="Arial"/>
                          <a:cs typeface="Arial"/>
                        </a:rPr>
                        <a:t> </a:t>
                      </a:r>
                      <a:r>
                        <a:rPr sz="1100" b="1" spc="-5" dirty="0">
                          <a:latin typeface="Arial"/>
                          <a:cs typeface="Arial"/>
                        </a:rPr>
                        <a:t>mg/ml)</a:t>
                      </a:r>
                      <a:endParaRPr sz="1100" dirty="0">
                        <a:latin typeface="Arial"/>
                        <a:cs typeface="Arial"/>
                      </a:endParaRPr>
                    </a:p>
                  </a:txBody>
                  <a:tcPr marL="0" marR="0" marT="94773"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c>
                  <a:txBody>
                    <a:bodyPr/>
                    <a:lstStyle/>
                    <a:p>
                      <a:pPr marL="91440">
                        <a:lnSpc>
                          <a:spcPct val="100000"/>
                        </a:lnSpc>
                        <a:spcBef>
                          <a:spcPts val="994"/>
                        </a:spcBef>
                      </a:pPr>
                      <a:r>
                        <a:rPr lang="en-US" sz="1100" b="1" spc="-5" dirty="0" smtClean="0">
                          <a:latin typeface="Arial"/>
                          <a:cs typeface="Arial"/>
                        </a:rPr>
                        <a:t>3-6 mg/kg in 3-4 portions (</a:t>
                      </a:r>
                      <a:r>
                        <a:rPr lang="en-US" sz="1100" b="1" spc="-5" dirty="0" err="1" smtClean="0">
                          <a:latin typeface="Arial"/>
                          <a:cs typeface="Arial"/>
                        </a:rPr>
                        <a:t>eg</a:t>
                      </a:r>
                      <a:r>
                        <a:rPr lang="en-US" sz="1100" b="1" spc="-5" dirty="0" smtClean="0">
                          <a:latin typeface="Arial"/>
                          <a:cs typeface="Arial"/>
                        </a:rPr>
                        <a:t> 150 + 150 + 150 + 150 mg) every half hour. At the end of 2.</a:t>
                      </a:r>
                    </a:p>
                    <a:p>
                      <a:pPr marL="91440">
                        <a:lnSpc>
                          <a:spcPct val="100000"/>
                        </a:lnSpc>
                        <a:spcBef>
                          <a:spcPts val="994"/>
                        </a:spcBef>
                      </a:pPr>
                      <a:r>
                        <a:rPr lang="en-US" sz="1100" b="1" spc="-5" dirty="0" smtClean="0">
                          <a:latin typeface="Arial"/>
                          <a:cs typeface="Arial"/>
                        </a:rPr>
                        <a:t>hours, 600 mg was administered</a:t>
                      </a:r>
                      <a:endParaRPr lang="en-US" sz="1100" dirty="0">
                        <a:latin typeface="Arial"/>
                        <a:cs typeface="Arial"/>
                      </a:endParaRPr>
                    </a:p>
                  </a:txBody>
                  <a:tcPr marL="0" marR="0" marT="94773"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r>
              <a:tr h="566356">
                <a:tc>
                  <a:txBody>
                    <a:bodyPr/>
                    <a:lstStyle/>
                    <a:p>
                      <a:pPr marL="91440" marR="85090">
                        <a:lnSpc>
                          <a:spcPct val="100000"/>
                        </a:lnSpc>
                        <a:spcBef>
                          <a:spcPts val="525"/>
                        </a:spcBef>
                      </a:pPr>
                      <a:r>
                        <a:rPr sz="1500" b="1" dirty="0" err="1">
                          <a:solidFill>
                            <a:srgbClr val="0000CC"/>
                          </a:solidFill>
                          <a:latin typeface="Arial"/>
                          <a:cs typeface="Arial"/>
                        </a:rPr>
                        <a:t>Le</a:t>
                      </a:r>
                      <a:r>
                        <a:rPr sz="1500" b="1" spc="-20" dirty="0" err="1">
                          <a:solidFill>
                            <a:srgbClr val="0000CC"/>
                          </a:solidFill>
                          <a:latin typeface="Arial"/>
                          <a:cs typeface="Arial"/>
                        </a:rPr>
                        <a:t>v</a:t>
                      </a:r>
                      <a:r>
                        <a:rPr sz="1500" b="1" spc="-5" dirty="0" err="1">
                          <a:solidFill>
                            <a:srgbClr val="0000CC"/>
                          </a:solidFill>
                          <a:latin typeface="Arial"/>
                          <a:cs typeface="Arial"/>
                        </a:rPr>
                        <a:t>e</a:t>
                      </a:r>
                      <a:r>
                        <a:rPr sz="1500" b="1" dirty="0" err="1">
                          <a:solidFill>
                            <a:srgbClr val="0000CC"/>
                          </a:solidFill>
                          <a:latin typeface="Arial"/>
                          <a:cs typeface="Arial"/>
                        </a:rPr>
                        <a:t>tiracet</a:t>
                      </a:r>
                      <a:r>
                        <a:rPr sz="1500" b="1" spc="5" dirty="0" err="1">
                          <a:solidFill>
                            <a:srgbClr val="0000CC"/>
                          </a:solidFill>
                          <a:latin typeface="Arial"/>
                          <a:cs typeface="Arial"/>
                        </a:rPr>
                        <a:t>a</a:t>
                      </a:r>
                      <a:r>
                        <a:rPr sz="1500" b="1" dirty="0" err="1">
                          <a:solidFill>
                            <a:srgbClr val="0000CC"/>
                          </a:solidFill>
                          <a:latin typeface="Arial"/>
                          <a:cs typeface="Arial"/>
                        </a:rPr>
                        <a:t>m</a:t>
                      </a:r>
                      <a:r>
                        <a:rPr sz="1500" b="1" dirty="0">
                          <a:solidFill>
                            <a:srgbClr val="0000CC"/>
                          </a:solidFill>
                          <a:latin typeface="Arial"/>
                          <a:cs typeface="Arial"/>
                        </a:rPr>
                        <a:t> </a:t>
                      </a:r>
                      <a:r>
                        <a:rPr sz="1500" dirty="0">
                          <a:solidFill>
                            <a:srgbClr val="0000CC"/>
                          </a:solidFill>
                          <a:latin typeface="Times New Roman"/>
                          <a:cs typeface="Times New Roman"/>
                        </a:rPr>
                        <a:t> </a:t>
                      </a:r>
                      <a:endParaRPr lang="en-US" sz="1500" dirty="0" smtClean="0">
                        <a:solidFill>
                          <a:srgbClr val="0000CC"/>
                        </a:solidFill>
                        <a:latin typeface="Times New Roman"/>
                        <a:cs typeface="Times New Roman"/>
                      </a:endParaRPr>
                    </a:p>
                    <a:p>
                      <a:pPr marL="91440" marR="85090">
                        <a:lnSpc>
                          <a:spcPct val="100000"/>
                        </a:lnSpc>
                        <a:spcBef>
                          <a:spcPts val="525"/>
                        </a:spcBef>
                      </a:pPr>
                      <a:r>
                        <a:rPr sz="1500" b="1" dirty="0" smtClean="0">
                          <a:solidFill>
                            <a:srgbClr val="A40020"/>
                          </a:solidFill>
                          <a:latin typeface="Arial"/>
                          <a:cs typeface="Arial"/>
                        </a:rPr>
                        <a:t>(</a:t>
                      </a:r>
                      <a:r>
                        <a:rPr sz="1500" b="1" dirty="0">
                          <a:solidFill>
                            <a:srgbClr val="A40020"/>
                          </a:solidFill>
                          <a:latin typeface="Arial"/>
                          <a:cs typeface="Arial"/>
                        </a:rPr>
                        <a:t>1000</a:t>
                      </a:r>
                      <a:r>
                        <a:rPr sz="1500" b="1" spc="-50" dirty="0">
                          <a:solidFill>
                            <a:srgbClr val="A40020"/>
                          </a:solidFill>
                          <a:latin typeface="Arial"/>
                          <a:cs typeface="Arial"/>
                        </a:rPr>
                        <a:t> </a:t>
                      </a:r>
                      <a:r>
                        <a:rPr sz="1500" b="1" spc="-10" dirty="0">
                          <a:solidFill>
                            <a:srgbClr val="A40020"/>
                          </a:solidFill>
                          <a:latin typeface="Arial"/>
                          <a:cs typeface="Arial"/>
                        </a:rPr>
                        <a:t>mg/ml)</a:t>
                      </a:r>
                      <a:endParaRPr sz="1500" dirty="0">
                        <a:latin typeface="Arial"/>
                        <a:cs typeface="Arial"/>
                      </a:endParaRPr>
                    </a:p>
                  </a:txBody>
                  <a:tcPr marL="0" marR="0" marT="50006"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c>
                  <a:txBody>
                    <a:bodyPr/>
                    <a:lstStyle/>
                    <a:p>
                      <a:pPr marL="91440" marR="343535">
                        <a:lnSpc>
                          <a:spcPct val="100000"/>
                        </a:lnSpc>
                        <a:spcBef>
                          <a:spcPts val="525"/>
                        </a:spcBef>
                      </a:pPr>
                      <a:r>
                        <a:rPr lang="en-US" sz="1500" b="1" dirty="0" smtClean="0">
                          <a:solidFill>
                            <a:srgbClr val="0000CC"/>
                          </a:solidFill>
                          <a:latin typeface="Arial"/>
                          <a:cs typeface="Arial"/>
                        </a:rPr>
                        <a:t>20-60 mg/kg in 3-4 portions (</a:t>
                      </a:r>
                      <a:r>
                        <a:rPr lang="en-US" sz="1500" b="1" dirty="0" err="1" smtClean="0">
                          <a:solidFill>
                            <a:srgbClr val="0000CC"/>
                          </a:solidFill>
                          <a:latin typeface="Arial"/>
                          <a:cs typeface="Arial"/>
                        </a:rPr>
                        <a:t>eg</a:t>
                      </a:r>
                      <a:r>
                        <a:rPr lang="en-US" sz="1500" b="1" dirty="0" smtClean="0">
                          <a:solidFill>
                            <a:srgbClr val="0000CC"/>
                          </a:solidFill>
                          <a:latin typeface="Arial"/>
                          <a:cs typeface="Arial"/>
                        </a:rPr>
                        <a:t> 1500 + 1500 + 1500 + 1500 mg) every half hour. At the end of the 2nd hour, 6000 mg was administered</a:t>
                      </a:r>
                      <a:endParaRPr lang="pl-PL" sz="1500" dirty="0">
                        <a:latin typeface="Arial"/>
                        <a:cs typeface="Arial"/>
                      </a:endParaRPr>
                    </a:p>
                  </a:txBody>
                  <a:tcPr marL="0" marR="0" marT="50006"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r>
              <a:tr h="664940">
                <a:tc gridSpan="2">
                  <a:txBody>
                    <a:bodyPr/>
                    <a:lstStyle/>
                    <a:p>
                      <a:pPr marL="1905" algn="ctr">
                        <a:lnSpc>
                          <a:spcPct val="100000"/>
                        </a:lnSpc>
                        <a:spcBef>
                          <a:spcPts val="560"/>
                        </a:spcBef>
                      </a:pPr>
                      <a:r>
                        <a:rPr sz="1800" b="1" spc="-5" dirty="0" err="1">
                          <a:solidFill>
                            <a:srgbClr val="0000CC"/>
                          </a:solidFill>
                          <a:latin typeface="Arial"/>
                          <a:cs typeface="Arial"/>
                        </a:rPr>
                        <a:t>Nastavak</a:t>
                      </a:r>
                      <a:r>
                        <a:rPr sz="1800" b="1" spc="15" dirty="0">
                          <a:solidFill>
                            <a:srgbClr val="0000CC"/>
                          </a:solidFill>
                          <a:latin typeface="Arial"/>
                          <a:cs typeface="Arial"/>
                        </a:rPr>
                        <a:t> </a:t>
                      </a:r>
                      <a:r>
                        <a:rPr lang="en-US" sz="1800" b="1" dirty="0" smtClean="0">
                          <a:solidFill>
                            <a:srgbClr val="0000CC"/>
                          </a:solidFill>
                          <a:latin typeface="Arial"/>
                          <a:cs typeface="Arial"/>
                        </a:rPr>
                        <a:t>further therapy with a higher daily dose for 12-24 hours</a:t>
                      </a:r>
                    </a:p>
                    <a:p>
                      <a:pPr marL="1905" algn="ctr">
                        <a:lnSpc>
                          <a:spcPct val="100000"/>
                        </a:lnSpc>
                        <a:spcBef>
                          <a:spcPts val="560"/>
                        </a:spcBef>
                      </a:pPr>
                      <a:r>
                        <a:rPr lang="en-US" sz="1800" b="1" dirty="0" smtClean="0">
                          <a:solidFill>
                            <a:srgbClr val="0000CC"/>
                          </a:solidFill>
                          <a:latin typeface="Arial"/>
                          <a:cs typeface="Arial"/>
                        </a:rPr>
                        <a:t>(LEV 2000+0+2000 mg)</a:t>
                      </a:r>
                      <a:endParaRPr sz="1800" dirty="0">
                        <a:latin typeface="Arial"/>
                        <a:cs typeface="Arial"/>
                      </a:endParaRPr>
                    </a:p>
                  </a:txBody>
                  <a:tcPr marL="0" marR="0" marT="53340"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tcPr>
                </a:tc>
                <a:tc hMerge="1">
                  <a:txBody>
                    <a:bodyPr/>
                    <a:lstStyle/>
                    <a:p>
                      <a:endParaRPr/>
                    </a:p>
                  </a:txBody>
                  <a:tcPr marL="0" marR="0" marT="0" marB="0"/>
                </a:tc>
              </a:tr>
            </a:tbl>
          </a:graphicData>
        </a:graphic>
      </p:graphicFrame>
    </p:spTree>
    <p:extLst>
      <p:ext uri="{BB962C8B-B14F-4D97-AF65-F5344CB8AC3E}">
        <p14:creationId xmlns:p14="http://schemas.microsoft.com/office/powerpoint/2010/main" val="142112967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tx1"/>
            </a:solidFill>
          </a:ln>
        </p:spPr>
        <p:txBody>
          <a:bodyPr>
            <a:normAutofit/>
          </a:bodyPr>
          <a:lstStyle/>
          <a:p>
            <a:r>
              <a:rPr lang="sr-Latn-RS" dirty="0"/>
              <a:t>Oral loading dose</a:t>
            </a:r>
          </a:p>
        </p:txBody>
      </p:sp>
      <p:sp>
        <p:nvSpPr>
          <p:cNvPr id="3" name="Content Placeholder 2"/>
          <p:cNvSpPr>
            <a:spLocks noGrp="1"/>
          </p:cNvSpPr>
          <p:nvPr>
            <p:ph idx="1"/>
          </p:nvPr>
        </p:nvSpPr>
        <p:spPr>
          <a:solidFill>
            <a:schemeClr val="bg1"/>
          </a:solidFill>
          <a:ln>
            <a:solidFill>
              <a:schemeClr val="tx1"/>
            </a:solidFill>
          </a:ln>
        </p:spPr>
        <p:txBody>
          <a:bodyPr>
            <a:normAutofit fontScale="92500" lnSpcReduction="20000"/>
          </a:bodyPr>
          <a:lstStyle/>
          <a:p>
            <a:r>
              <a:rPr lang="en-US" dirty="0"/>
              <a:t>To RAPIDLY provide HIGH therapeutic plasma concentrations of antistatic drugs</a:t>
            </a:r>
          </a:p>
          <a:p>
            <a:r>
              <a:rPr lang="en-US" dirty="0"/>
              <a:t>To saturate all DEPOE antistatic drugs in the body</a:t>
            </a:r>
          </a:p>
          <a:p>
            <a:r>
              <a:rPr lang="en-US" dirty="0"/>
              <a:t>To saturate the ELIMINATION mechanisms</a:t>
            </a:r>
          </a:p>
          <a:p>
            <a:r>
              <a:rPr lang="en-US" dirty="0"/>
              <a:t>To ensure STABLE KINETICS of AS drugs with constantly high plasma concentrations</a:t>
            </a:r>
          </a:p>
          <a:p>
            <a:endParaRPr lang="en-US" dirty="0"/>
          </a:p>
          <a:p>
            <a:r>
              <a:rPr lang="en-US" dirty="0"/>
              <a:t>ANTI-EPILEPTIC (IV, IM, ORAL) SHOULD BE ADMINISTERED TO PREVENT RECURRENCE OF SEIZURES AFTER ANTISTATIC DRUGS WEAR</a:t>
            </a:r>
            <a:endParaRPr lang="sr-Latn-RS" b="1" dirty="0">
              <a:solidFill>
                <a:srgbClr val="FF0000"/>
              </a:solidFill>
            </a:endParaRPr>
          </a:p>
        </p:txBody>
      </p:sp>
      <p:sp>
        <p:nvSpPr>
          <p:cNvPr id="4" name="Date Placeholder 3"/>
          <p:cNvSpPr>
            <a:spLocks noGrp="1"/>
          </p:cNvSpPr>
          <p:nvPr>
            <p:ph type="dt" sz="half" idx="10"/>
          </p:nvPr>
        </p:nvSpPr>
        <p:spPr/>
        <p:txBody>
          <a:bodyPr/>
          <a:lstStyle/>
          <a:p>
            <a:fld id="{52BD6E93-C3ED-4A40-9D3A-05A063C64A49}" type="datetime3">
              <a:rPr lang="en-US" smtClean="0"/>
              <a:t>5 March 2024</a:t>
            </a:fld>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106</a:t>
            </a:fld>
            <a:endParaRPr lang="en-US" dirty="0"/>
          </a:p>
        </p:txBody>
      </p:sp>
    </p:spTree>
    <p:extLst>
      <p:ext uri="{BB962C8B-B14F-4D97-AF65-F5344CB8AC3E}">
        <p14:creationId xmlns:p14="http://schemas.microsoft.com/office/powerpoint/2010/main" val="195103660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Title 2"/>
          <p:cNvSpPr>
            <a:spLocks noGrp="1"/>
          </p:cNvSpPr>
          <p:nvPr>
            <p:ph type="title" idx="4294967295"/>
          </p:nvPr>
        </p:nvSpPr>
        <p:spPr>
          <a:xfrm>
            <a:off x="1295400" y="152400"/>
            <a:ext cx="8229600" cy="180975"/>
          </a:xfrm>
          <a:noFill/>
        </p:spPr>
        <p:txBody>
          <a:bodyPr>
            <a:normAutofit fontScale="90000"/>
          </a:bodyPr>
          <a:lstStyle/>
          <a:p>
            <a:r>
              <a:rPr lang="en-US" b="1" dirty="0" smtClean="0"/>
              <a:t>CONCLUSION </a:t>
            </a:r>
            <a:endParaRPr lang="sr-Latn-CS" b="1" dirty="0"/>
          </a:p>
        </p:txBody>
      </p:sp>
      <p:graphicFrame>
        <p:nvGraphicFramePr>
          <p:cNvPr id="319515" name="Group 27"/>
          <p:cNvGraphicFramePr>
            <a:graphicFrameLocks noGrp="1"/>
          </p:cNvGraphicFramePr>
          <p:nvPr>
            <p:ph idx="4294967295"/>
            <p:extLst>
              <p:ext uri="{D42A27DB-BD31-4B8C-83A1-F6EECF244321}">
                <p14:modId xmlns:p14="http://schemas.microsoft.com/office/powerpoint/2010/main" val="705787436"/>
              </p:ext>
            </p:extLst>
          </p:nvPr>
        </p:nvGraphicFramePr>
        <p:xfrm>
          <a:off x="533400" y="533400"/>
          <a:ext cx="11125200" cy="5791197"/>
        </p:xfrm>
        <a:graphic>
          <a:graphicData uri="http://schemas.openxmlformats.org/drawingml/2006/table">
            <a:tbl>
              <a:tblPr/>
              <a:tblGrid>
                <a:gridCol w="11125200"/>
              </a:tblGrid>
              <a:tr h="42467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Epilepsy should (must) be treated</a:t>
                      </a:r>
                      <a:endParaRPr kumimoji="0" lang="sr-Latn-CS"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alpha val="50195"/>
                      </a:srgbClr>
                    </a:solidFill>
                  </a:tcPr>
                </a:tc>
              </a:tr>
              <a:tr h="423263">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endParaRPr kumimoji="0" lang="sr-Latn-CS"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alpha val="50195"/>
                      </a:srgbClr>
                    </a:solidFill>
                  </a:tcPr>
                </a:tc>
              </a:tr>
              <a:tr h="42467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Pharmacotherapy is the main way of treating epilepsy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alpha val="50195"/>
                      </a:srgbClr>
                    </a:solidFill>
                  </a:tcPr>
                </a:tc>
              </a:tr>
              <a:tr h="765836">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The choice of drug depends on the classification of the attack, the needs of the patient, the properties of the drug and the characteristics of epilepsy</a:t>
                      </a:r>
                      <a:endParaRPr kumimoji="0" lang="sr-Latn-CS"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alpha val="50195"/>
                      </a:srgbClr>
                    </a:solidFill>
                  </a:tcPr>
                </a:tc>
              </a:tr>
              <a:tr h="42467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Applying AEL after the 1st attack reduces the risk of the next one by 10%</a:t>
                      </a:r>
                      <a:endParaRPr kumimoji="0" lang="sr-Latn-CS"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alpha val="50195"/>
                      </a:srgbClr>
                    </a:solidFill>
                  </a:tcPr>
                </a:tc>
              </a:tr>
              <a:tr h="1078683">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Generalized epilepsies respond best to valproate, absence epilepsies to </a:t>
                      </a:r>
                      <a:r>
                        <a:rPr kumimoji="0" lang="en-US" sz="1400" b="1" i="0" u="none" strike="noStrike" cap="none" normalizeH="0" baseline="0" dirty="0" err="1" smtClean="0">
                          <a:ln>
                            <a:noFill/>
                          </a:ln>
                          <a:solidFill>
                            <a:schemeClr val="tx1"/>
                          </a:solidFill>
                          <a:effectLst/>
                          <a:latin typeface="Arial" charset="0"/>
                        </a:rPr>
                        <a:t>ethosuximide</a:t>
                      </a:r>
                      <a:r>
                        <a:rPr kumimoji="0" lang="en-US" sz="1400" b="1" i="0" u="none" strike="noStrike" cap="none" normalizeH="0" baseline="0" dirty="0" smtClean="0">
                          <a:ln>
                            <a:noFill/>
                          </a:ln>
                          <a:solidFill>
                            <a:schemeClr val="tx1"/>
                          </a:solidFill>
                          <a:effectLst/>
                          <a:latin typeface="Arial" charset="0"/>
                        </a:rPr>
                        <a:t>, and focal epilepsies to </a:t>
                      </a:r>
                      <a:r>
                        <a:rPr kumimoji="0" lang="en-US" sz="1400" b="1" i="0" u="none" strike="noStrike" cap="none" normalizeH="0" baseline="0" dirty="0" err="1" smtClean="0">
                          <a:ln>
                            <a:noFill/>
                          </a:ln>
                          <a:solidFill>
                            <a:schemeClr val="tx1"/>
                          </a:solidFill>
                          <a:effectLst/>
                          <a:latin typeface="Arial" charset="0"/>
                        </a:rPr>
                        <a:t>lamotrigine</a:t>
                      </a:r>
                      <a:r>
                        <a:rPr kumimoji="0" lang="en-US" sz="1400" b="1" i="0" u="none" strike="noStrike" cap="none" normalizeH="0" baseline="0" dirty="0" smtClean="0">
                          <a:ln>
                            <a:noFill/>
                          </a:ln>
                          <a:solidFill>
                            <a:schemeClr val="tx1"/>
                          </a:solidFill>
                          <a:effectLst/>
                          <a:latin typeface="Arial" charset="0"/>
                        </a:rPr>
                        <a:t>, carbamazepine, </a:t>
                      </a:r>
                      <a:r>
                        <a:rPr kumimoji="0" lang="en-US" sz="1400" b="1" i="0" u="none" strike="noStrike" cap="none" normalizeH="0" baseline="0" dirty="0" err="1" smtClean="0">
                          <a:ln>
                            <a:noFill/>
                          </a:ln>
                          <a:solidFill>
                            <a:schemeClr val="tx1"/>
                          </a:solidFill>
                          <a:effectLst/>
                          <a:latin typeface="Arial" charset="0"/>
                        </a:rPr>
                        <a:t>lacosamides</a:t>
                      </a:r>
                      <a:r>
                        <a:rPr kumimoji="0" lang="en-US" sz="1400" b="1" i="0" u="none" strike="noStrike" cap="none" normalizeH="0" baseline="0" dirty="0" smtClean="0">
                          <a:ln>
                            <a:noFill/>
                          </a:ln>
                          <a:solidFill>
                            <a:schemeClr val="tx1"/>
                          </a:solidFill>
                          <a:effectLst/>
                          <a:latin typeface="Arial" charset="0"/>
                        </a:rPr>
                        <a:t> and other drugs. </a:t>
                      </a:r>
                      <a:r>
                        <a:rPr kumimoji="0" lang="en-US" sz="1400" b="1" i="0" u="none" strike="noStrike" cap="none" normalizeH="0" baseline="0" dirty="0" err="1" smtClean="0">
                          <a:ln>
                            <a:noFill/>
                          </a:ln>
                          <a:solidFill>
                            <a:schemeClr val="tx1"/>
                          </a:solidFill>
                          <a:effectLst/>
                          <a:latin typeface="Arial" charset="0"/>
                        </a:rPr>
                        <a:t>Levetircateam</a:t>
                      </a:r>
                      <a:r>
                        <a:rPr kumimoji="0" lang="en-US" sz="1400" b="1" i="0" u="none" strike="noStrike" cap="none" normalizeH="0" baseline="0" dirty="0" smtClean="0">
                          <a:ln>
                            <a:noFill/>
                          </a:ln>
                          <a:solidFill>
                            <a:schemeClr val="tx1"/>
                          </a:solidFill>
                          <a:effectLst/>
                          <a:latin typeface="Arial" charset="0"/>
                        </a:rPr>
                        <a:t> is the best possible replacement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alpha val="50195"/>
                      </a:srgbClr>
                    </a:solidFill>
                  </a:tcPr>
                </a:tc>
              </a:tr>
              <a:tr h="748850">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The optimal drug for the initial treatment of newly diagnosed focal epilepsies is </a:t>
                      </a:r>
                      <a:r>
                        <a:rPr kumimoji="0" lang="en-US" sz="1400" b="1" i="0" u="none" strike="noStrike" cap="none" normalizeH="0" baseline="0" dirty="0" err="1" smtClean="0">
                          <a:ln>
                            <a:noFill/>
                          </a:ln>
                          <a:solidFill>
                            <a:schemeClr val="tx1"/>
                          </a:solidFill>
                          <a:effectLst/>
                          <a:latin typeface="Arial" charset="0"/>
                        </a:rPr>
                        <a:t>lamotrigine</a:t>
                      </a:r>
                      <a:r>
                        <a:rPr kumimoji="0" lang="en-US" sz="1400" b="1" i="0" u="none" strike="noStrike" cap="none" normalizeH="0" baseline="0" dirty="0" smtClean="0">
                          <a:ln>
                            <a:noFill/>
                          </a:ln>
                          <a:solidFill>
                            <a:schemeClr val="tx1"/>
                          </a:solidFill>
                          <a:effectLst/>
                          <a:latin typeface="Arial" charset="0"/>
                        </a:rPr>
                        <a:t> and generalized valproate</a:t>
                      </a:r>
                      <a:endParaRPr kumimoji="0" lang="sr-Latn-CS"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alpha val="50195"/>
                      </a:srgbClr>
                    </a:solidFill>
                  </a:tcPr>
                </a:tc>
              </a:tr>
              <a:tr h="423263">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lang="en-US" b="1" dirty="0" smtClean="0"/>
                        <a:t>Epilepsy, depression and anxiety are biologically linked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alpha val="50195"/>
                      </a:srgbClr>
                    </a:solidFill>
                  </a:tcPr>
                </a:tc>
              </a:tr>
              <a:tr h="107726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Full control of epilepsy, good treatment of depression (and anxiety) and prevention of side effects contribute the most to improving the quality of life</a:t>
                      </a:r>
                      <a:endParaRPr kumimoji="0" lang="sr-Latn-CS"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alpha val="50195"/>
                      </a:srgbClr>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114116"/>
    </mc:Choice>
    <mc:Fallback xmlns="">
      <p:transition spd="slow" advTm="114116"/>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Cranial </a:t>
            </a:r>
            <a:r>
              <a:rPr lang="sr-Latn-RS" dirty="0"/>
              <a:t>n</a:t>
            </a:r>
            <a:r>
              <a:rPr lang="en-US" dirty="0" err="1"/>
              <a:t>erve</a:t>
            </a:r>
            <a:r>
              <a:rPr lang="en-US" dirty="0"/>
              <a:t> V:</a:t>
            </a:r>
            <a:r>
              <a:rPr lang="sr-Latn-RS" dirty="0"/>
              <a:t> </a:t>
            </a:r>
            <a:br>
              <a:rPr lang="sr-Latn-RS" dirty="0"/>
            </a:br>
            <a:r>
              <a:rPr lang="sr-Latn-RS" dirty="0"/>
              <a:t>the trigeminal nerve</a:t>
            </a:r>
            <a:br>
              <a:rPr lang="sr-Latn-RS" dirty="0"/>
            </a:br>
            <a:endParaRPr lang="en-US" dirty="0"/>
          </a:p>
        </p:txBody>
      </p:sp>
      <p:sp>
        <p:nvSpPr>
          <p:cNvPr id="3" name="Subtitle 2"/>
          <p:cNvSpPr>
            <a:spLocks noGrp="1"/>
          </p:cNvSpPr>
          <p:nvPr>
            <p:ph type="subTitle" idx="1"/>
          </p:nvPr>
        </p:nvSpPr>
        <p:spPr>
          <a:xfrm>
            <a:off x="2639616" y="4437112"/>
            <a:ext cx="6984776" cy="1584176"/>
          </a:xfrm>
        </p:spPr>
        <p:txBody>
          <a:bodyPr>
            <a:normAutofit/>
          </a:bodyPr>
          <a:lstStyle/>
          <a:p>
            <a:endParaRPr lang="sr-Cyrl-RS" sz="2000" dirty="0"/>
          </a:p>
          <a:p>
            <a:endParaRPr lang="sr-Cyrl-RS" sz="2000" dirty="0"/>
          </a:p>
          <a:p>
            <a:r>
              <a:rPr lang="sr-Latn-RS" sz="2000" dirty="0"/>
              <a:t>Dejan Aleksic</a:t>
            </a:r>
            <a:endParaRPr lang="en-US" sz="2000" dirty="0"/>
          </a:p>
        </p:txBody>
      </p:sp>
    </p:spTree>
    <p:extLst>
      <p:ext uri="{BB962C8B-B14F-4D97-AF65-F5344CB8AC3E}">
        <p14:creationId xmlns:p14="http://schemas.microsoft.com/office/powerpoint/2010/main" val="36709305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8D2C02-60ED-CC67-0CDF-A0AB32292753}"/>
              </a:ext>
            </a:extLst>
          </p:cNvPr>
          <p:cNvSpPr>
            <a:spLocks noGrp="1"/>
          </p:cNvSpPr>
          <p:nvPr>
            <p:ph type="title"/>
          </p:nvPr>
        </p:nvSpPr>
        <p:spPr>
          <a:xfrm>
            <a:off x="1981200" y="150285"/>
            <a:ext cx="8229600" cy="850106"/>
          </a:xfrm>
        </p:spPr>
        <p:txBody>
          <a:bodyPr/>
          <a:lstStyle/>
          <a:p>
            <a:r>
              <a:rPr lang="sr-Latn-RS" dirty="0"/>
              <a:t>The trigeminal nerve-Introduction</a:t>
            </a:r>
            <a:endParaRPr lang="en-US" dirty="0"/>
          </a:p>
        </p:txBody>
      </p:sp>
      <p:sp>
        <p:nvSpPr>
          <p:cNvPr id="3" name="Content Placeholder 2">
            <a:extLst>
              <a:ext uri="{FF2B5EF4-FFF2-40B4-BE49-F238E27FC236}">
                <a16:creationId xmlns:a16="http://schemas.microsoft.com/office/drawing/2014/main" xmlns="" id="{9749A38A-F106-8ACD-D242-4AC98D5E52F7}"/>
              </a:ext>
            </a:extLst>
          </p:cNvPr>
          <p:cNvSpPr>
            <a:spLocks noGrp="1"/>
          </p:cNvSpPr>
          <p:nvPr>
            <p:ph idx="1"/>
          </p:nvPr>
        </p:nvSpPr>
        <p:spPr>
          <a:xfrm>
            <a:off x="1981200" y="1124744"/>
            <a:ext cx="8229600" cy="5328592"/>
          </a:xfrm>
        </p:spPr>
        <p:txBody>
          <a:bodyPr>
            <a:normAutofit lnSpcReduction="10000"/>
          </a:bodyPr>
          <a:lstStyle/>
          <a:p>
            <a:pPr marL="0" indent="0" algn="just">
              <a:buNone/>
            </a:pPr>
            <a:r>
              <a:rPr lang="en-US" dirty="0"/>
              <a:t>The trigeminal system contains both sensory and motor components</a:t>
            </a:r>
            <a:r>
              <a:rPr lang="sr-Latn-RS" dirty="0"/>
              <a:t> (mixed nerve)</a:t>
            </a:r>
            <a:r>
              <a:rPr lang="en-US" dirty="0"/>
              <a:t> and thus subserves and controls </a:t>
            </a:r>
            <a:r>
              <a:rPr lang="en-US" b="1" dirty="0"/>
              <a:t>ipsilateral facial sensation</a:t>
            </a:r>
            <a:r>
              <a:rPr lang="en-US" dirty="0"/>
              <a:t> and </a:t>
            </a:r>
            <a:r>
              <a:rPr lang="en-US" b="1" dirty="0"/>
              <a:t>masticatory movements</a:t>
            </a:r>
            <a:endParaRPr lang="sr-Latn-RS" b="1" dirty="0"/>
          </a:p>
          <a:p>
            <a:pPr marL="0" indent="0" algn="just">
              <a:buNone/>
            </a:pPr>
            <a:r>
              <a:rPr lang="sr-Latn-RS" dirty="0"/>
              <a:t>Clinical presentation: </a:t>
            </a:r>
            <a:r>
              <a:rPr lang="en-US" dirty="0"/>
              <a:t>sensory changes</a:t>
            </a:r>
            <a:r>
              <a:rPr lang="sr-Latn-RS" dirty="0"/>
              <a:t> (</a:t>
            </a:r>
            <a:r>
              <a:rPr lang="en-US" dirty="0" err="1"/>
              <a:t>paresthesias</a:t>
            </a:r>
            <a:r>
              <a:rPr lang="en-US" dirty="0"/>
              <a:t>, dysesthesias, or anesthesia</a:t>
            </a:r>
            <a:r>
              <a:rPr lang="sr-Latn-RS" dirty="0"/>
              <a:t>)</a:t>
            </a:r>
            <a:r>
              <a:rPr lang="en-US" dirty="0"/>
              <a:t>; paroxysmal or chronic pain; or difficulty chewing and swallowing </a:t>
            </a:r>
            <a:endParaRPr lang="sr-Latn-RS" dirty="0"/>
          </a:p>
          <a:p>
            <a:pPr marL="0" indent="0" algn="just">
              <a:buNone/>
            </a:pPr>
            <a:r>
              <a:rPr lang="sr-Latn-RS" dirty="0"/>
              <a:t>Etiology: t</a:t>
            </a:r>
            <a:r>
              <a:rPr lang="en-US" dirty="0" err="1"/>
              <a:t>raumatic</a:t>
            </a:r>
            <a:r>
              <a:rPr lang="en-US" dirty="0"/>
              <a:t>, vascular, infectious, inflammatory, neoplastic, and demyelinating disorders </a:t>
            </a:r>
          </a:p>
        </p:txBody>
      </p:sp>
      <p:sp>
        <p:nvSpPr>
          <p:cNvPr id="4" name="Date Placeholder 3">
            <a:extLst>
              <a:ext uri="{FF2B5EF4-FFF2-40B4-BE49-F238E27FC236}">
                <a16:creationId xmlns:a16="http://schemas.microsoft.com/office/drawing/2014/main" xmlns="" id="{B5285D25-7C12-95EE-CECB-1C8E7C0DAD0A}"/>
              </a:ext>
            </a:extLst>
          </p:cNvPr>
          <p:cNvSpPr>
            <a:spLocks noGrp="1"/>
          </p:cNvSpPr>
          <p:nvPr>
            <p:ph type="dt" sz="half" idx="10"/>
          </p:nvPr>
        </p:nvSpPr>
        <p:spPr/>
        <p:txBody>
          <a:bodyPr/>
          <a:lstStyle/>
          <a:p>
            <a:fld id="{FD12D831-758E-4AB0-BA3E-C2C1A6A153BB}" type="datetime2">
              <a:rPr lang="en-US" smtClean="0">
                <a:solidFill>
                  <a:prstClr val="black">
                    <a:tint val="75000"/>
                  </a:prstClr>
                </a:solidFill>
              </a:rPr>
              <a:pPr/>
              <a:t>Tuesday, March 05, 2024</a:t>
            </a:fld>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42FF3962-DD3A-FF7B-0439-0C869FF32400}"/>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109</a:t>
            </a:fld>
            <a:endParaRPr lang="en-US">
              <a:solidFill>
                <a:prstClr val="black">
                  <a:tint val="75000"/>
                </a:prstClr>
              </a:solidFill>
            </a:endParaRPr>
          </a:p>
        </p:txBody>
      </p:sp>
    </p:spTree>
    <p:extLst>
      <p:ext uri="{BB962C8B-B14F-4D97-AF65-F5344CB8AC3E}">
        <p14:creationId xmlns:p14="http://schemas.microsoft.com/office/powerpoint/2010/main" val="29015282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sr-Latn-RS" sz="21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endParaRPr lang="sr-Cyrl-RS" sz="1200" dirty="0">
              <a:latin typeface="Times New Roman" panose="02020603050405020304" pitchFamily="18" charset="0"/>
              <a:cs typeface="Times New Roman" panose="02020603050405020304" pitchFamily="18" charset="0"/>
            </a:endParaRPr>
          </a:p>
          <a:p>
            <a:pPr algn="just"/>
            <a:r>
              <a:rPr lang="en-US" sz="1600" dirty="0">
                <a:latin typeface="Times New Roman" panose="02020603050405020304" pitchFamily="18" charset="0"/>
                <a:cs typeface="Times New Roman" panose="02020603050405020304" pitchFamily="18" charset="0"/>
              </a:rPr>
              <a:t>Epilepsy is a brain disease characterized by a permanent predisposition to generate epileptic seizures, as well as the presence of any of the following conditions:</a:t>
            </a:r>
          </a:p>
          <a:p>
            <a:pPr algn="just"/>
            <a:r>
              <a:rPr lang="en-US" sz="1600" dirty="0">
                <a:latin typeface="Times New Roman" panose="02020603050405020304" pitchFamily="18" charset="0"/>
                <a:cs typeface="Times New Roman" panose="02020603050405020304" pitchFamily="18" charset="0"/>
              </a:rPr>
              <a:t>1) at least two unprovoked (or reflex) attacks during more than 24 hours</a:t>
            </a:r>
          </a:p>
          <a:p>
            <a:pPr algn="just"/>
            <a:r>
              <a:rPr lang="en-US" sz="1600" dirty="0">
                <a:latin typeface="Times New Roman" panose="02020603050405020304" pitchFamily="18" charset="0"/>
                <a:cs typeface="Times New Roman" panose="02020603050405020304" pitchFamily="18" charset="0"/>
              </a:rPr>
              <a:t>2) one unprovoked (or reflex) attack with a probability of the next attack similar to the risk in the general population (at least 60%) after two unprovoked attacks during the next 10 years,</a:t>
            </a:r>
          </a:p>
          <a:p>
            <a:pPr algn="just"/>
            <a:r>
              <a:rPr lang="en-US" sz="1600" dirty="0">
                <a:latin typeface="Times New Roman" panose="02020603050405020304" pitchFamily="18" charset="0"/>
                <a:cs typeface="Times New Roman" panose="02020603050405020304" pitchFamily="18" charset="0"/>
              </a:rPr>
              <a:t>3) diagnosis of epileptic syndrome.</a:t>
            </a:r>
            <a:endParaRPr lang="sr-Cyrl-RS" sz="1600" dirty="0">
              <a:latin typeface="Times New Roman" panose="02020603050405020304" pitchFamily="18" charset="0"/>
              <a:cs typeface="Times New Roman" panose="02020603050405020304" pitchFamily="18" charset="0"/>
            </a:endParaRPr>
          </a:p>
          <a:p>
            <a:pPr algn="just"/>
            <a:endParaRPr lang="sr-Cyrl-RS" sz="1200" dirty="0">
              <a:latin typeface="Times New Roman" panose="02020603050405020304" pitchFamily="18" charset="0"/>
              <a:cs typeface="Times New Roman" panose="02020603050405020304" pitchFamily="18" charset="0"/>
            </a:endParaRPr>
          </a:p>
          <a:p>
            <a:pPr algn="just"/>
            <a:endParaRPr lang="sr-Latn-RS" dirty="0">
              <a:latin typeface="Times New Roman" panose="02020603050405020304" pitchFamily="18" charset="0"/>
              <a:cs typeface="Times New Roman" panose="02020603050405020304" pitchFamily="18" charset="0"/>
            </a:endParaRPr>
          </a:p>
          <a:p>
            <a:pPr algn="just"/>
            <a:endParaRPr lang="sr-Latn-R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8371400"/>
      </p:ext>
    </p:extLst>
  </p:cSld>
  <p:clrMapOvr>
    <a:masterClrMapping/>
  </p:clrMapOvr>
  <mc:AlternateContent xmlns:mc="http://schemas.openxmlformats.org/markup-compatibility/2006" xmlns:p14="http://schemas.microsoft.com/office/powerpoint/2010/main">
    <mc:Choice Requires="p14">
      <p:transition spd="slow" p14:dur="2000" advTm="36050"/>
    </mc:Choice>
    <mc:Fallback xmlns="">
      <p:transition spd="slow" advTm="3605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AF4C9F-2781-E79C-1D31-8DABC6C46C2C}"/>
              </a:ext>
            </a:extLst>
          </p:cNvPr>
          <p:cNvSpPr>
            <a:spLocks noGrp="1"/>
          </p:cNvSpPr>
          <p:nvPr>
            <p:ph type="title"/>
          </p:nvPr>
        </p:nvSpPr>
        <p:spPr>
          <a:xfrm>
            <a:off x="1847528" y="1"/>
            <a:ext cx="8229600" cy="568573"/>
          </a:xfrm>
        </p:spPr>
        <p:txBody>
          <a:bodyPr>
            <a:normAutofit fontScale="90000"/>
          </a:bodyPr>
          <a:lstStyle/>
          <a:p>
            <a:r>
              <a:rPr lang="sr-Latn-RS" dirty="0"/>
              <a:t>Anatomy </a:t>
            </a:r>
            <a:endParaRPr lang="en-US" dirty="0"/>
          </a:p>
        </p:txBody>
      </p:sp>
      <p:sp>
        <p:nvSpPr>
          <p:cNvPr id="3" name="Content Placeholder 2">
            <a:extLst>
              <a:ext uri="{FF2B5EF4-FFF2-40B4-BE49-F238E27FC236}">
                <a16:creationId xmlns:a16="http://schemas.microsoft.com/office/drawing/2014/main" xmlns="" id="{DD6CAEBF-4F71-FEE9-DBFB-A1051F3B08A5}"/>
              </a:ext>
            </a:extLst>
          </p:cNvPr>
          <p:cNvSpPr>
            <a:spLocks noGrp="1"/>
          </p:cNvSpPr>
          <p:nvPr>
            <p:ph idx="1"/>
          </p:nvPr>
        </p:nvSpPr>
        <p:spPr>
          <a:xfrm>
            <a:off x="1847528" y="568573"/>
            <a:ext cx="8363272" cy="6152902"/>
          </a:xfrm>
        </p:spPr>
        <p:txBody>
          <a:bodyPr>
            <a:normAutofit fontScale="55000" lnSpcReduction="20000"/>
          </a:bodyPr>
          <a:lstStyle/>
          <a:p>
            <a:pPr marL="0" indent="0" algn="just">
              <a:buNone/>
            </a:pPr>
            <a:r>
              <a:rPr lang="en-US" b="1" dirty="0"/>
              <a:t>Motor Portion </a:t>
            </a:r>
            <a:endParaRPr lang="sr-Latn-RS" b="1" dirty="0"/>
          </a:p>
          <a:p>
            <a:pPr marL="0" indent="0" algn="just">
              <a:buNone/>
            </a:pPr>
            <a:r>
              <a:rPr lang="en-US" b="1" dirty="0"/>
              <a:t>SUPRANUCLEAR CONTROL AND UPPER MOTOR NEURONS</a:t>
            </a:r>
            <a:endParaRPr lang="sr-Latn-RS" b="1" dirty="0"/>
          </a:p>
          <a:p>
            <a:pPr marL="0" indent="0" algn="just">
              <a:buNone/>
            </a:pPr>
            <a:r>
              <a:rPr lang="en-US" dirty="0"/>
              <a:t>Corticobulbar projections to the trigeminal motor nucleus (</a:t>
            </a:r>
            <a:r>
              <a:rPr lang="sr-Latn-RS" dirty="0"/>
              <a:t>UMN</a:t>
            </a:r>
            <a:r>
              <a:rPr lang="en-US" dirty="0"/>
              <a:t>) extend from facial regions of the </a:t>
            </a:r>
            <a:r>
              <a:rPr lang="en-US" b="1" dirty="0"/>
              <a:t>precentral gyrus </a:t>
            </a:r>
            <a:r>
              <a:rPr lang="en-US" dirty="0"/>
              <a:t>(primary and supplementary motor cortices, areas 4 and 6) via the corticobulbar tract to terminate directly on neurons within the </a:t>
            </a:r>
            <a:r>
              <a:rPr lang="en-US" b="1" dirty="0"/>
              <a:t>pontine trigeminal motor nucleus</a:t>
            </a:r>
            <a:r>
              <a:rPr lang="en-US" dirty="0"/>
              <a:t>, which project to </a:t>
            </a:r>
            <a:r>
              <a:rPr lang="en-US" b="1" dirty="0"/>
              <a:t>motor nuclear cells</a:t>
            </a:r>
            <a:endParaRPr lang="sr-Latn-RS" b="1" dirty="0"/>
          </a:p>
          <a:p>
            <a:pPr marL="0" indent="0" algn="just">
              <a:buNone/>
            </a:pPr>
            <a:r>
              <a:rPr lang="en-US" b="1" dirty="0"/>
              <a:t> </a:t>
            </a:r>
            <a:endParaRPr lang="sr-Latn-RS" b="1" dirty="0"/>
          </a:p>
          <a:p>
            <a:pPr marL="0" indent="0" algn="just">
              <a:buNone/>
            </a:pPr>
            <a:r>
              <a:rPr lang="en-US" b="1" dirty="0"/>
              <a:t>PONTINE NUCLEUS AND LOWER MOTOR NUCLEUS </a:t>
            </a:r>
            <a:endParaRPr lang="sr-Latn-RS" b="1" dirty="0"/>
          </a:p>
          <a:p>
            <a:pPr marL="0" indent="0" algn="just">
              <a:buNone/>
            </a:pPr>
            <a:r>
              <a:rPr lang="en-US" dirty="0"/>
              <a:t>The </a:t>
            </a:r>
            <a:r>
              <a:rPr lang="en-US" b="1" dirty="0"/>
              <a:t>motor nucleus</a:t>
            </a:r>
            <a:r>
              <a:rPr lang="en-US" dirty="0"/>
              <a:t> is located in the </a:t>
            </a:r>
            <a:r>
              <a:rPr lang="en-US" b="1" dirty="0"/>
              <a:t>pons</a:t>
            </a:r>
            <a:r>
              <a:rPr lang="sr-Latn-RS" dirty="0"/>
              <a:t>. This n</a:t>
            </a:r>
            <a:r>
              <a:rPr lang="en-US" dirty="0" err="1"/>
              <a:t>ucleus</a:t>
            </a:r>
            <a:r>
              <a:rPr lang="en-US" dirty="0"/>
              <a:t> also receives fibers from the mesencephalic nucleus and mediates the efferent portion of the jaw jerk reflex</a:t>
            </a:r>
            <a:endParaRPr lang="sr-Latn-RS" dirty="0"/>
          </a:p>
          <a:p>
            <a:pPr marL="0" indent="0" algn="just">
              <a:buNone/>
            </a:pPr>
            <a:r>
              <a:rPr lang="en-US" dirty="0"/>
              <a:t>Motor axons travel along the petrous portion of the temporal bone through Meckel's cave, through the </a:t>
            </a:r>
            <a:r>
              <a:rPr lang="en-US" dirty="0" err="1"/>
              <a:t>gasserian</a:t>
            </a:r>
            <a:r>
              <a:rPr lang="en-US" dirty="0"/>
              <a:t> ganglion, and exit the skull base via the foramen </a:t>
            </a:r>
            <a:r>
              <a:rPr lang="en-US" dirty="0" err="1"/>
              <a:t>ovale</a:t>
            </a:r>
            <a:endParaRPr lang="sr-Latn-RS" dirty="0"/>
          </a:p>
          <a:p>
            <a:pPr marL="0" indent="0" algn="just">
              <a:buNone/>
            </a:pPr>
            <a:r>
              <a:rPr lang="en-US" dirty="0"/>
              <a:t>Motor </a:t>
            </a:r>
            <a:r>
              <a:rPr lang="en-US" dirty="0" err="1"/>
              <a:t>efferents</a:t>
            </a:r>
            <a:r>
              <a:rPr lang="en-US" dirty="0"/>
              <a:t> in the face travel in association with sensory V3 fibers</a:t>
            </a:r>
            <a:r>
              <a:rPr lang="sr-Latn-RS" dirty="0"/>
              <a:t> (mandibular nerve)</a:t>
            </a:r>
            <a:r>
              <a:rPr lang="en-US" dirty="0"/>
              <a:t> and reach the masticatory muscle</a:t>
            </a:r>
            <a:r>
              <a:rPr lang="sr-Latn-RS" dirty="0"/>
              <a:t>s</a:t>
            </a:r>
          </a:p>
          <a:p>
            <a:pPr marL="0" indent="0" algn="just">
              <a:buNone/>
            </a:pPr>
            <a:r>
              <a:rPr lang="en-US" dirty="0"/>
              <a:t>These muscles serve to open (lateral pterygoids, digastric, and mylohyoid) and close (masseter, temporalis, and medial pterygoids) the jaw and provide medial and lateral jaw movements necessary for effective mastication. Small motor branches also extend to the tensor </a:t>
            </a:r>
            <a:r>
              <a:rPr lang="en-US" dirty="0" err="1"/>
              <a:t>veli</a:t>
            </a:r>
            <a:r>
              <a:rPr lang="en-US" dirty="0"/>
              <a:t> palatini</a:t>
            </a:r>
            <a:r>
              <a:rPr lang="sr-Latn-RS" dirty="0"/>
              <a:t> (</a:t>
            </a:r>
            <a:r>
              <a:rPr lang="en-US" dirty="0"/>
              <a:t>active during swallowing</a:t>
            </a:r>
            <a:r>
              <a:rPr lang="sr-Latn-RS" dirty="0"/>
              <a:t>)</a:t>
            </a:r>
            <a:r>
              <a:rPr lang="en-US" dirty="0"/>
              <a:t> and tensor tympani muscles</a:t>
            </a:r>
            <a:r>
              <a:rPr lang="sr-Latn-RS" dirty="0"/>
              <a:t> (</a:t>
            </a:r>
            <a:r>
              <a:rPr lang="en-US" dirty="0"/>
              <a:t>small muscle in the middle ear recruited during continuous</a:t>
            </a:r>
            <a:r>
              <a:rPr lang="sr-Latn-RS" dirty="0"/>
              <a:t> </a:t>
            </a:r>
            <a:r>
              <a:rPr lang="en-US" dirty="0"/>
              <a:t>loud sound</a:t>
            </a:r>
            <a:r>
              <a:rPr lang="sr-Latn-RS" dirty="0"/>
              <a:t>)</a:t>
            </a:r>
            <a:endParaRPr lang="en-US" dirty="0"/>
          </a:p>
        </p:txBody>
      </p:sp>
      <p:sp>
        <p:nvSpPr>
          <p:cNvPr id="4" name="Date Placeholder 3">
            <a:extLst>
              <a:ext uri="{FF2B5EF4-FFF2-40B4-BE49-F238E27FC236}">
                <a16:creationId xmlns:a16="http://schemas.microsoft.com/office/drawing/2014/main" xmlns="" id="{AB7552DC-6290-5AD9-61B5-BF6C10DCFAB7}"/>
              </a:ext>
            </a:extLst>
          </p:cNvPr>
          <p:cNvSpPr>
            <a:spLocks noGrp="1"/>
          </p:cNvSpPr>
          <p:nvPr>
            <p:ph type="dt" sz="half" idx="10"/>
          </p:nvPr>
        </p:nvSpPr>
        <p:spPr/>
        <p:txBody>
          <a:bodyPr/>
          <a:lstStyle/>
          <a:p>
            <a:fld id="{C83BDA32-2235-4735-8A0A-8814E7786BD5}" type="datetime2">
              <a:rPr lang="en-US" smtClean="0">
                <a:solidFill>
                  <a:prstClr val="black">
                    <a:tint val="75000"/>
                  </a:prstClr>
                </a:solidFill>
              </a:rPr>
              <a:pPr/>
              <a:t>Tuesday, March 05, 2024</a:t>
            </a:fld>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2C841EB2-27F0-A3CE-45E3-1BCDD689210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110</a:t>
            </a:fld>
            <a:endParaRPr lang="en-US">
              <a:solidFill>
                <a:prstClr val="black">
                  <a:tint val="75000"/>
                </a:prstClr>
              </a:solidFill>
            </a:endParaRPr>
          </a:p>
        </p:txBody>
      </p:sp>
    </p:spTree>
    <p:extLst>
      <p:ext uri="{BB962C8B-B14F-4D97-AF65-F5344CB8AC3E}">
        <p14:creationId xmlns:p14="http://schemas.microsoft.com/office/powerpoint/2010/main" val="41703150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C8F9AC6-5E90-5E4C-C467-156CD9A33B10}"/>
              </a:ext>
            </a:extLst>
          </p:cNvPr>
          <p:cNvSpPr>
            <a:spLocks noGrp="1"/>
          </p:cNvSpPr>
          <p:nvPr>
            <p:ph idx="1"/>
          </p:nvPr>
        </p:nvSpPr>
        <p:spPr>
          <a:xfrm>
            <a:off x="1847528" y="1124744"/>
            <a:ext cx="8229600" cy="5328592"/>
          </a:xfrm>
        </p:spPr>
        <p:txBody>
          <a:bodyPr>
            <a:normAutofit fontScale="77500" lnSpcReduction="20000"/>
          </a:bodyPr>
          <a:lstStyle/>
          <a:p>
            <a:pPr marL="0" indent="0" algn="just">
              <a:buNone/>
            </a:pPr>
            <a:r>
              <a:rPr lang="sr-Latn-RS" dirty="0"/>
              <a:t>Sensory portion</a:t>
            </a:r>
          </a:p>
          <a:p>
            <a:pPr marL="0" indent="0" algn="just">
              <a:buNone/>
            </a:pPr>
            <a:r>
              <a:rPr lang="en-US" dirty="0"/>
              <a:t>RECEPTORS</a:t>
            </a:r>
            <a:r>
              <a:rPr lang="sr-Latn-RS" dirty="0"/>
              <a:t>:</a:t>
            </a:r>
            <a:r>
              <a:rPr lang="en-US" dirty="0"/>
              <a:t> Cutaneous receptors are primarily mechano-, thermo-, and nociceptive endings</a:t>
            </a:r>
            <a:r>
              <a:rPr lang="sr-Latn-RS" dirty="0"/>
              <a:t>. A</a:t>
            </a:r>
            <a:r>
              <a:rPr lang="en-US" dirty="0" err="1"/>
              <a:t>reas</a:t>
            </a:r>
            <a:r>
              <a:rPr lang="en-US" dirty="0"/>
              <a:t> of particularly dense innervation include the lips, buccal and gingival surfaces, and the cornea. </a:t>
            </a:r>
          </a:p>
          <a:p>
            <a:pPr marL="0" indent="0" algn="just">
              <a:buNone/>
            </a:pPr>
            <a:r>
              <a:rPr lang="en-US" dirty="0"/>
              <a:t>FIRST ORDER NEURONS</a:t>
            </a:r>
            <a:r>
              <a:rPr lang="sr-Latn-RS" dirty="0"/>
              <a:t>:</a:t>
            </a:r>
            <a:r>
              <a:rPr lang="en-US" dirty="0"/>
              <a:t> Primary sensory neuron cell bodies for the afferent trigeminal fibers (V1-V3) are within the </a:t>
            </a:r>
            <a:r>
              <a:rPr lang="en-US" dirty="0">
                <a:solidFill>
                  <a:srgbClr val="FF0000"/>
                </a:solidFill>
              </a:rPr>
              <a:t>trigeminal (</a:t>
            </a:r>
            <a:r>
              <a:rPr lang="en-US" dirty="0" err="1">
                <a:solidFill>
                  <a:srgbClr val="FF0000"/>
                </a:solidFill>
              </a:rPr>
              <a:t>gasserian</a:t>
            </a:r>
            <a:r>
              <a:rPr lang="en-US" dirty="0">
                <a:solidFill>
                  <a:srgbClr val="FF0000"/>
                </a:solidFill>
              </a:rPr>
              <a:t> or semilunar) ganglion</a:t>
            </a:r>
            <a:r>
              <a:rPr lang="en-US" dirty="0"/>
              <a:t>, which is embedded in the temporal bone in the middle cranial fossa. This region may be viewed by </a:t>
            </a:r>
            <a:r>
              <a:rPr lang="sr-Latn-RS" dirty="0"/>
              <a:t>MRI</a:t>
            </a:r>
            <a:r>
              <a:rPr lang="en-US" dirty="0"/>
              <a:t> and is important clinically. A single large trigeminal sensorimotor root passes into the </a:t>
            </a:r>
            <a:r>
              <a:rPr lang="en-US" dirty="0" err="1"/>
              <a:t>gasserian</a:t>
            </a:r>
            <a:r>
              <a:rPr lang="en-US" dirty="0"/>
              <a:t> ganglion and then emits the three trigeminal divisions that exit the skull base via distinct foramina: V1 exits via the </a:t>
            </a:r>
            <a:r>
              <a:rPr lang="en-US" b="1" dirty="0"/>
              <a:t>superior orbital foramen</a:t>
            </a:r>
            <a:r>
              <a:rPr lang="en-US" dirty="0"/>
              <a:t>, V2 via the </a:t>
            </a:r>
            <a:r>
              <a:rPr lang="en-US" b="1" dirty="0"/>
              <a:t>foramen rotundum</a:t>
            </a:r>
            <a:r>
              <a:rPr lang="en-US" dirty="0"/>
              <a:t>, and V3 via the </a:t>
            </a:r>
            <a:r>
              <a:rPr lang="en-US" b="1" dirty="0"/>
              <a:t>foramen </a:t>
            </a:r>
            <a:r>
              <a:rPr lang="en-US" b="1" dirty="0" err="1"/>
              <a:t>ovale</a:t>
            </a:r>
            <a:r>
              <a:rPr lang="en-US" dirty="0"/>
              <a:t>.</a:t>
            </a:r>
          </a:p>
        </p:txBody>
      </p:sp>
      <p:sp>
        <p:nvSpPr>
          <p:cNvPr id="4" name="Date Placeholder 3">
            <a:extLst>
              <a:ext uri="{FF2B5EF4-FFF2-40B4-BE49-F238E27FC236}">
                <a16:creationId xmlns:a16="http://schemas.microsoft.com/office/drawing/2014/main" xmlns="" id="{197AA75C-99BD-74DB-3C13-82EEB2767188}"/>
              </a:ext>
            </a:extLst>
          </p:cNvPr>
          <p:cNvSpPr>
            <a:spLocks noGrp="1"/>
          </p:cNvSpPr>
          <p:nvPr>
            <p:ph type="dt" sz="half" idx="10"/>
          </p:nvPr>
        </p:nvSpPr>
        <p:spPr/>
        <p:txBody>
          <a:bodyPr/>
          <a:lstStyle/>
          <a:p>
            <a:fld id="{1FF90B50-E06D-4B2D-9E83-F8F1ECBB50F4}"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B97FFE31-17EC-6176-A466-A267E30378DB}"/>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111</a:t>
            </a:fld>
            <a:endParaRPr lang="en-US">
              <a:solidFill>
                <a:prstClr val="black">
                  <a:tint val="75000"/>
                </a:prstClr>
              </a:solidFill>
            </a:endParaRPr>
          </a:p>
        </p:txBody>
      </p:sp>
      <p:sp>
        <p:nvSpPr>
          <p:cNvPr id="6" name="Title 1">
            <a:extLst>
              <a:ext uri="{FF2B5EF4-FFF2-40B4-BE49-F238E27FC236}">
                <a16:creationId xmlns:a16="http://schemas.microsoft.com/office/drawing/2014/main" xmlns="" id="{5F47CC42-C6E4-F2B3-81C2-7F8FA35A62D5}"/>
              </a:ext>
            </a:extLst>
          </p:cNvPr>
          <p:cNvSpPr>
            <a:spLocks noGrp="1"/>
          </p:cNvSpPr>
          <p:nvPr>
            <p:ph type="title"/>
          </p:nvPr>
        </p:nvSpPr>
        <p:spPr>
          <a:xfrm>
            <a:off x="1981200" y="136525"/>
            <a:ext cx="8229600" cy="1143000"/>
          </a:xfrm>
        </p:spPr>
        <p:txBody>
          <a:bodyPr/>
          <a:lstStyle/>
          <a:p>
            <a:r>
              <a:rPr lang="sr-Latn-RS" dirty="0"/>
              <a:t>Anatomy </a:t>
            </a:r>
            <a:endParaRPr lang="en-US" dirty="0"/>
          </a:p>
        </p:txBody>
      </p:sp>
    </p:spTree>
    <p:extLst>
      <p:ext uri="{BB962C8B-B14F-4D97-AF65-F5344CB8AC3E}">
        <p14:creationId xmlns:p14="http://schemas.microsoft.com/office/powerpoint/2010/main" val="305017466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1" y="1052736"/>
            <a:ext cx="8064895" cy="5256584"/>
          </a:xfrm>
        </p:spPr>
      </p:pic>
      <p:sp>
        <p:nvSpPr>
          <p:cNvPr id="4" name="Date Placeholder 3"/>
          <p:cNvSpPr>
            <a:spLocks noGrp="1"/>
          </p:cNvSpPr>
          <p:nvPr>
            <p:ph type="dt" sz="half" idx="10"/>
          </p:nvPr>
        </p:nvSpPr>
        <p:spPr/>
        <p:txBody>
          <a:bodyPr/>
          <a:lstStyle/>
          <a:p>
            <a:fld id="{316D4CF8-0D51-4492-9D7E-4CB2FB6624C4}"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B24CA91-02DD-4EA9-BD0F-482526137FB1}" type="slidenum">
              <a:rPr lang="en-US" smtClean="0">
                <a:solidFill>
                  <a:prstClr val="black">
                    <a:tint val="75000"/>
                  </a:prstClr>
                </a:solidFill>
              </a:rPr>
              <a:pPr/>
              <a:t>112</a:t>
            </a:fld>
            <a:endParaRPr lang="en-US">
              <a:solidFill>
                <a:prstClr val="black">
                  <a:tint val="75000"/>
                </a:prstClr>
              </a:solidFill>
            </a:endParaRPr>
          </a:p>
        </p:txBody>
      </p:sp>
      <p:sp>
        <p:nvSpPr>
          <p:cNvPr id="8" name="Title 1">
            <a:extLst>
              <a:ext uri="{FF2B5EF4-FFF2-40B4-BE49-F238E27FC236}">
                <a16:creationId xmlns:a16="http://schemas.microsoft.com/office/drawing/2014/main" xmlns="" id="{CE5E6CFD-99BA-9686-9637-4979F2BA3D78}"/>
              </a:ext>
            </a:extLst>
          </p:cNvPr>
          <p:cNvSpPr txBox="1">
            <a:spLocks/>
          </p:cNvSpPr>
          <p:nvPr/>
        </p:nvSpPr>
        <p:spPr>
          <a:xfrm>
            <a:off x="1981200" y="147998"/>
            <a:ext cx="8229600" cy="90473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sr-Latn-RS" dirty="0">
                <a:solidFill>
                  <a:prstClr val="black"/>
                </a:solidFill>
              </a:rPr>
              <a:t>CN V</a:t>
            </a:r>
            <a:endParaRPr lang="en-US" dirty="0">
              <a:solidFill>
                <a:prstClr val="black"/>
              </a:solidFill>
            </a:endParaRPr>
          </a:p>
        </p:txBody>
      </p:sp>
    </p:spTree>
    <p:extLst>
      <p:ext uri="{BB962C8B-B14F-4D97-AF65-F5344CB8AC3E}">
        <p14:creationId xmlns:p14="http://schemas.microsoft.com/office/powerpoint/2010/main" val="3622496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18503375-65B2-9904-4673-6391C8A30C89}"/>
              </a:ext>
            </a:extLst>
          </p:cNvPr>
          <p:cNvSpPr>
            <a:spLocks noGrp="1"/>
          </p:cNvSpPr>
          <p:nvPr>
            <p:ph idx="1"/>
          </p:nvPr>
        </p:nvSpPr>
        <p:spPr>
          <a:xfrm>
            <a:off x="1631504" y="620688"/>
            <a:ext cx="5400600" cy="5832648"/>
          </a:xfrm>
        </p:spPr>
        <p:txBody>
          <a:bodyPr>
            <a:normAutofit fontScale="62500" lnSpcReduction="20000"/>
          </a:bodyPr>
          <a:lstStyle/>
          <a:p>
            <a:pPr marL="0" indent="0" algn="just">
              <a:buNone/>
            </a:pPr>
            <a:r>
              <a:rPr lang="en-US" dirty="0"/>
              <a:t>The </a:t>
            </a:r>
            <a:r>
              <a:rPr lang="en-US" b="1" dirty="0"/>
              <a:t>ophthalmic division </a:t>
            </a:r>
            <a:r>
              <a:rPr lang="en-US" dirty="0"/>
              <a:t>innervate the orbit and e</a:t>
            </a:r>
            <a:r>
              <a:rPr lang="sr-Latn-RS" dirty="0"/>
              <a:t>ye</a:t>
            </a:r>
            <a:r>
              <a:rPr lang="en-US" dirty="0"/>
              <a:t>, upper eyelid, forehead, and nose, nasal cavity, and nasal sinuses  </a:t>
            </a:r>
            <a:endParaRPr lang="sr-Latn-RS" dirty="0"/>
          </a:p>
          <a:p>
            <a:pPr marL="0" indent="0" algn="just">
              <a:buNone/>
            </a:pPr>
            <a:r>
              <a:rPr lang="en-US" dirty="0"/>
              <a:t>V1 passes within the cavernous sinus</a:t>
            </a:r>
            <a:r>
              <a:rPr lang="sr-Latn-RS" dirty="0"/>
              <a:t> (with III, IV, VI).</a:t>
            </a:r>
            <a:r>
              <a:rPr lang="en-US" dirty="0"/>
              <a:t> V1 extends through the superior orbital fissure </a:t>
            </a:r>
            <a:endParaRPr lang="sr-Latn-RS" dirty="0"/>
          </a:p>
          <a:p>
            <a:pPr marL="0" indent="0" algn="just">
              <a:buNone/>
            </a:pPr>
            <a:r>
              <a:rPr lang="en-US" dirty="0"/>
              <a:t>Cutaneous fibers reach the skin via the supraorbital foramen</a:t>
            </a:r>
            <a:endParaRPr lang="sr-Latn-RS" dirty="0"/>
          </a:p>
          <a:p>
            <a:pPr marL="0" indent="0" algn="just">
              <a:buNone/>
            </a:pPr>
            <a:r>
              <a:rPr lang="en-US" dirty="0"/>
              <a:t>V1 sensory afferents from the cornea provide afferents for the corneal reflex</a:t>
            </a:r>
            <a:endParaRPr lang="sr-Latn-RS" dirty="0"/>
          </a:p>
          <a:p>
            <a:pPr marL="0" indent="0" algn="just">
              <a:buNone/>
            </a:pPr>
            <a:r>
              <a:rPr lang="en-US" dirty="0"/>
              <a:t>Smaller tentorial and dural branches innervate the tentorium cerebelli and dura mater </a:t>
            </a:r>
            <a:endParaRPr lang="sr-Latn-RS" dirty="0"/>
          </a:p>
          <a:p>
            <a:pPr marL="0" indent="0" algn="just">
              <a:buNone/>
            </a:pPr>
            <a:r>
              <a:rPr lang="en-US" dirty="0"/>
              <a:t>Vasomotor fibers also branch from the trigeminal system (</a:t>
            </a:r>
            <a:r>
              <a:rPr lang="en-US" dirty="0" err="1"/>
              <a:t>trigeminovascular</a:t>
            </a:r>
            <a:r>
              <a:rPr lang="en-US" dirty="0"/>
              <a:t> innervation) to provide autonomic inputs to intracranial blood vessels. The majority of these fibers are believed to use calcitonin gene-related peptide, substance P, and vasoactive intestinal peptide as transmitters</a:t>
            </a:r>
            <a:r>
              <a:rPr lang="sr-Latn-RS" dirty="0"/>
              <a:t> (migraine)</a:t>
            </a:r>
            <a:r>
              <a:rPr lang="en-US" dirty="0"/>
              <a:t> </a:t>
            </a:r>
            <a:endParaRPr lang="sr-Latn-RS" dirty="0"/>
          </a:p>
          <a:p>
            <a:pPr marL="0" indent="0" algn="just">
              <a:buNone/>
            </a:pPr>
            <a:r>
              <a:rPr lang="sr-Latn-RS" dirty="0"/>
              <a:t>A</a:t>
            </a:r>
            <a:r>
              <a:rPr lang="en-US" dirty="0" err="1"/>
              <a:t>utonomic</a:t>
            </a:r>
            <a:r>
              <a:rPr lang="en-US" dirty="0"/>
              <a:t> fibers to the lacrimal gland originate from the superior salivatory nucleus</a:t>
            </a:r>
          </a:p>
        </p:txBody>
      </p:sp>
      <p:sp>
        <p:nvSpPr>
          <p:cNvPr id="4" name="Date Placeholder 3">
            <a:extLst>
              <a:ext uri="{FF2B5EF4-FFF2-40B4-BE49-F238E27FC236}">
                <a16:creationId xmlns:a16="http://schemas.microsoft.com/office/drawing/2014/main" xmlns="" id="{4C0EC159-F779-FF4E-374F-1BB4C8970966}"/>
              </a:ext>
            </a:extLst>
          </p:cNvPr>
          <p:cNvSpPr>
            <a:spLocks noGrp="1"/>
          </p:cNvSpPr>
          <p:nvPr>
            <p:ph type="dt" sz="half" idx="10"/>
          </p:nvPr>
        </p:nvSpPr>
        <p:spPr/>
        <p:txBody>
          <a:bodyPr/>
          <a:lstStyle/>
          <a:p>
            <a:fld id="{DEFBF0F6-93B2-4212-BC89-7D1B9FE7DC73}"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B8B43D89-6EF2-0CA7-FCAE-B374A3EDC31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113</a:t>
            </a:fld>
            <a:endParaRPr lang="en-US">
              <a:solidFill>
                <a:prstClr val="black">
                  <a:tint val="75000"/>
                </a:prstClr>
              </a:solidFill>
            </a:endParaRPr>
          </a:p>
        </p:txBody>
      </p:sp>
      <p:sp>
        <p:nvSpPr>
          <p:cNvPr id="6" name="Title 1">
            <a:extLst>
              <a:ext uri="{FF2B5EF4-FFF2-40B4-BE49-F238E27FC236}">
                <a16:creationId xmlns:a16="http://schemas.microsoft.com/office/drawing/2014/main" xmlns="" id="{A0F7A1EC-90D2-ACA9-BF4D-C2C579B7133C}"/>
              </a:ext>
            </a:extLst>
          </p:cNvPr>
          <p:cNvSpPr>
            <a:spLocks noGrp="1"/>
          </p:cNvSpPr>
          <p:nvPr>
            <p:ph type="title"/>
          </p:nvPr>
        </p:nvSpPr>
        <p:spPr>
          <a:xfrm>
            <a:off x="1982344" y="4601"/>
            <a:ext cx="7137992" cy="616088"/>
          </a:xfrm>
        </p:spPr>
        <p:txBody>
          <a:bodyPr>
            <a:normAutofit fontScale="90000"/>
          </a:bodyPr>
          <a:lstStyle/>
          <a:p>
            <a:r>
              <a:rPr lang="sr-Latn-RS" dirty="0"/>
              <a:t>Anatomy </a:t>
            </a:r>
            <a:endParaRPr lang="en-US" dirty="0"/>
          </a:p>
        </p:txBody>
      </p:sp>
      <p:pic>
        <p:nvPicPr>
          <p:cNvPr id="2" name="Content Placeholder 3">
            <a:extLst>
              <a:ext uri="{FF2B5EF4-FFF2-40B4-BE49-F238E27FC236}">
                <a16:creationId xmlns:a16="http://schemas.microsoft.com/office/drawing/2014/main" xmlns="" id="{C14EFD5C-F20D-6E86-2892-A8FCEF8365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704" y="1859650"/>
            <a:ext cx="3600400" cy="3138701"/>
          </a:xfrm>
          <a:prstGeom prst="rect">
            <a:avLst/>
          </a:prstGeom>
        </p:spPr>
      </p:pic>
    </p:spTree>
    <p:extLst>
      <p:ext uri="{BB962C8B-B14F-4D97-AF65-F5344CB8AC3E}">
        <p14:creationId xmlns:p14="http://schemas.microsoft.com/office/powerpoint/2010/main" val="32264466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E974792-C344-1C75-878E-FE6B0DC18179}"/>
              </a:ext>
            </a:extLst>
          </p:cNvPr>
          <p:cNvSpPr>
            <a:spLocks noGrp="1"/>
          </p:cNvSpPr>
          <p:nvPr>
            <p:ph idx="1"/>
          </p:nvPr>
        </p:nvSpPr>
        <p:spPr>
          <a:xfrm>
            <a:off x="1631504" y="836712"/>
            <a:ext cx="5454352" cy="5616624"/>
          </a:xfrm>
        </p:spPr>
        <p:txBody>
          <a:bodyPr>
            <a:normAutofit fontScale="62500" lnSpcReduction="20000"/>
          </a:bodyPr>
          <a:lstStyle/>
          <a:p>
            <a:pPr marL="0" indent="0" algn="just">
              <a:buNone/>
            </a:pPr>
            <a:r>
              <a:rPr lang="en-US" dirty="0"/>
              <a:t>The </a:t>
            </a:r>
            <a:r>
              <a:rPr lang="en-US" b="1" dirty="0"/>
              <a:t>maxillary division </a:t>
            </a:r>
            <a:r>
              <a:rPr lang="en-US" dirty="0"/>
              <a:t>(V2) is also completely sensory; it innervates the skin of the cheek, nose, lower eyelid, upper lip, nasopharynx, soft and hard palate, maxillary sinus, and upper teeth. </a:t>
            </a:r>
            <a:endParaRPr lang="sr-Latn-RS" dirty="0"/>
          </a:p>
          <a:p>
            <a:pPr marL="0" indent="0" algn="just">
              <a:buNone/>
            </a:pPr>
            <a:r>
              <a:rPr lang="en-US" dirty="0"/>
              <a:t>A small meningeal branch follows the middle meningeal artery and supplies the dura </a:t>
            </a:r>
            <a:endParaRPr lang="sr-Latn-RS" dirty="0"/>
          </a:p>
          <a:p>
            <a:pPr marL="0" indent="0" algn="just">
              <a:buNone/>
            </a:pPr>
            <a:r>
              <a:rPr lang="en-US" dirty="0"/>
              <a:t> V2 fibers leave the </a:t>
            </a:r>
            <a:r>
              <a:rPr lang="en-US" dirty="0" err="1"/>
              <a:t>gasserian</a:t>
            </a:r>
            <a:r>
              <a:rPr lang="en-US" dirty="0"/>
              <a:t> ganglion, exit the foramen rotundum, and run within the cavernous sinus. V2 axons pass through the pterygopalatine fossa, to exit the infraorbital foramen. </a:t>
            </a:r>
            <a:endParaRPr lang="sr-Latn-RS" dirty="0"/>
          </a:p>
          <a:p>
            <a:pPr marL="0" indent="0" algn="just">
              <a:buNone/>
            </a:pPr>
            <a:r>
              <a:rPr lang="en-US" dirty="0"/>
              <a:t>V2 innervation of the upper teeth, maxillary sinuses, and palate is via the anterior, middle, and posterior superior alveolar nerves </a:t>
            </a:r>
            <a:endParaRPr lang="sr-Latn-RS" dirty="0"/>
          </a:p>
          <a:p>
            <a:pPr marL="0" indent="0" algn="just">
              <a:buNone/>
            </a:pPr>
            <a:r>
              <a:rPr lang="en-US" dirty="0"/>
              <a:t>Autonomic fibers that originate from the facial nerve (superior salivatory) nuclei accompany V2 branches and comprise the superficial petrosal nerve</a:t>
            </a:r>
            <a:r>
              <a:rPr lang="sr-Latn-RS" dirty="0"/>
              <a:t> </a:t>
            </a:r>
            <a:r>
              <a:rPr lang="en-US" dirty="0"/>
              <a:t>and provide parasympathetic input to the lacrimal, nasal, and palatine glands</a:t>
            </a:r>
            <a:endParaRPr lang="sr-Latn-RS" dirty="0"/>
          </a:p>
        </p:txBody>
      </p:sp>
      <p:sp>
        <p:nvSpPr>
          <p:cNvPr id="4" name="Date Placeholder 3">
            <a:extLst>
              <a:ext uri="{FF2B5EF4-FFF2-40B4-BE49-F238E27FC236}">
                <a16:creationId xmlns:a16="http://schemas.microsoft.com/office/drawing/2014/main" xmlns="" id="{7A8B587B-CC3B-57AA-F946-B3215D233406}"/>
              </a:ext>
            </a:extLst>
          </p:cNvPr>
          <p:cNvSpPr>
            <a:spLocks noGrp="1"/>
          </p:cNvSpPr>
          <p:nvPr>
            <p:ph type="dt" sz="half" idx="10"/>
          </p:nvPr>
        </p:nvSpPr>
        <p:spPr/>
        <p:txBody>
          <a:bodyPr/>
          <a:lstStyle/>
          <a:p>
            <a:fld id="{55ABF442-4716-4A42-B2C1-4E0E3BB13233}"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6014A2C7-1E2D-CDEA-8BD2-DDF465AE1748}"/>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114</a:t>
            </a:fld>
            <a:endParaRPr lang="en-US">
              <a:solidFill>
                <a:prstClr val="black">
                  <a:tint val="75000"/>
                </a:prstClr>
              </a:solidFill>
            </a:endParaRPr>
          </a:p>
        </p:txBody>
      </p:sp>
      <p:sp>
        <p:nvSpPr>
          <p:cNvPr id="6" name="Title 1">
            <a:extLst>
              <a:ext uri="{FF2B5EF4-FFF2-40B4-BE49-F238E27FC236}">
                <a16:creationId xmlns:a16="http://schemas.microsoft.com/office/drawing/2014/main" xmlns="" id="{9DCA6BDF-A308-D208-6F64-5A58DE823CEA}"/>
              </a:ext>
            </a:extLst>
          </p:cNvPr>
          <p:cNvSpPr>
            <a:spLocks noGrp="1"/>
          </p:cNvSpPr>
          <p:nvPr>
            <p:ph type="title"/>
          </p:nvPr>
        </p:nvSpPr>
        <p:spPr>
          <a:xfrm>
            <a:off x="1981200" y="0"/>
            <a:ext cx="7283152" cy="692696"/>
          </a:xfrm>
        </p:spPr>
        <p:txBody>
          <a:bodyPr>
            <a:normAutofit fontScale="90000"/>
          </a:bodyPr>
          <a:lstStyle/>
          <a:p>
            <a:r>
              <a:rPr lang="sr-Latn-RS" dirty="0"/>
              <a:t>Anatomy </a:t>
            </a:r>
            <a:endParaRPr lang="en-US" dirty="0"/>
          </a:p>
        </p:txBody>
      </p:sp>
      <p:pic>
        <p:nvPicPr>
          <p:cNvPr id="2" name="Content Placeholder 3">
            <a:extLst>
              <a:ext uri="{FF2B5EF4-FFF2-40B4-BE49-F238E27FC236}">
                <a16:creationId xmlns:a16="http://schemas.microsoft.com/office/drawing/2014/main" xmlns="" id="{B15DFFD2-95E9-933C-009D-784237F939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0712" y="1955173"/>
            <a:ext cx="3600400" cy="3138701"/>
          </a:xfrm>
          <a:prstGeom prst="rect">
            <a:avLst/>
          </a:prstGeom>
        </p:spPr>
      </p:pic>
    </p:spTree>
    <p:extLst>
      <p:ext uri="{BB962C8B-B14F-4D97-AF65-F5344CB8AC3E}">
        <p14:creationId xmlns:p14="http://schemas.microsoft.com/office/powerpoint/2010/main" val="39980072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721D3F5-3F54-F409-B8E9-C2843AC03C85}"/>
              </a:ext>
            </a:extLst>
          </p:cNvPr>
          <p:cNvSpPr>
            <a:spLocks noGrp="1"/>
          </p:cNvSpPr>
          <p:nvPr>
            <p:ph idx="1"/>
          </p:nvPr>
        </p:nvSpPr>
        <p:spPr>
          <a:xfrm>
            <a:off x="1631504" y="1124745"/>
            <a:ext cx="5469208" cy="5328591"/>
          </a:xfrm>
        </p:spPr>
        <p:txBody>
          <a:bodyPr>
            <a:normAutofit fontScale="77500" lnSpcReduction="20000"/>
          </a:bodyPr>
          <a:lstStyle/>
          <a:p>
            <a:pPr marL="0" indent="0" algn="just">
              <a:buNone/>
            </a:pPr>
            <a:r>
              <a:rPr lang="en-US" dirty="0"/>
              <a:t>The </a:t>
            </a:r>
            <a:r>
              <a:rPr lang="en-US" b="1" dirty="0"/>
              <a:t>mandibular division </a:t>
            </a:r>
            <a:r>
              <a:rPr lang="en-US" dirty="0"/>
              <a:t>(V3) carries both sensory and motor fibers to the lower face </a:t>
            </a:r>
            <a:endParaRPr lang="sr-Latn-RS" dirty="0"/>
          </a:p>
          <a:p>
            <a:pPr marL="0" indent="0" algn="just">
              <a:buNone/>
            </a:pPr>
            <a:r>
              <a:rPr lang="en-US" dirty="0"/>
              <a:t>V3 axons leave the </a:t>
            </a:r>
            <a:r>
              <a:rPr lang="en-US" dirty="0" err="1"/>
              <a:t>gasserian</a:t>
            </a:r>
            <a:r>
              <a:rPr lang="en-US" dirty="0"/>
              <a:t> ganglion to exit the skull base via the foramen </a:t>
            </a:r>
            <a:r>
              <a:rPr lang="en-US" dirty="0" err="1"/>
              <a:t>ovale</a:t>
            </a:r>
            <a:endParaRPr lang="sr-Latn-RS" dirty="0"/>
          </a:p>
          <a:p>
            <a:pPr marL="0" indent="0" algn="just">
              <a:buNone/>
            </a:pPr>
            <a:r>
              <a:rPr lang="en-US" dirty="0"/>
              <a:t>The fibers ramify through the deep face lateral to the medial pterygoid muscles and then divide into branches that provide sensation to the skin around the mandible, chin, and ear; mucosa around the inner cheek</a:t>
            </a:r>
            <a:r>
              <a:rPr lang="sr-Latn-RS" dirty="0"/>
              <a:t>,</a:t>
            </a:r>
            <a:r>
              <a:rPr lang="en-US" dirty="0"/>
              <a:t> lower teeth</a:t>
            </a:r>
            <a:r>
              <a:rPr lang="sr-Latn-RS" dirty="0"/>
              <a:t> </a:t>
            </a:r>
            <a:r>
              <a:rPr lang="en-US" dirty="0"/>
              <a:t>and dura</a:t>
            </a:r>
            <a:endParaRPr lang="sr-Latn-RS" dirty="0"/>
          </a:p>
          <a:p>
            <a:pPr marL="0" indent="0" algn="just">
              <a:buNone/>
            </a:pPr>
            <a:r>
              <a:rPr lang="en-US" dirty="0"/>
              <a:t>Parasympathetic fibers synapse within the </a:t>
            </a:r>
            <a:r>
              <a:rPr lang="en-US" dirty="0" err="1"/>
              <a:t>otic</a:t>
            </a:r>
            <a:r>
              <a:rPr lang="en-US" dirty="0"/>
              <a:t> and submandibular ganglia and project to the submandibular and parotid glands</a:t>
            </a:r>
          </a:p>
        </p:txBody>
      </p:sp>
      <p:sp>
        <p:nvSpPr>
          <p:cNvPr id="4" name="Date Placeholder 3">
            <a:extLst>
              <a:ext uri="{FF2B5EF4-FFF2-40B4-BE49-F238E27FC236}">
                <a16:creationId xmlns:a16="http://schemas.microsoft.com/office/drawing/2014/main" xmlns="" id="{C3D46874-49C5-D221-63FC-1C6D699B5A15}"/>
              </a:ext>
            </a:extLst>
          </p:cNvPr>
          <p:cNvSpPr>
            <a:spLocks noGrp="1"/>
          </p:cNvSpPr>
          <p:nvPr>
            <p:ph type="dt" sz="half" idx="10"/>
          </p:nvPr>
        </p:nvSpPr>
        <p:spPr/>
        <p:txBody>
          <a:bodyPr/>
          <a:lstStyle/>
          <a:p>
            <a:fld id="{B0CAAFC0-F743-4B60-901B-7BEB9AFA6B6A}"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D1411AE9-72B9-5CFA-71AB-24FABF4F8C3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115</a:t>
            </a:fld>
            <a:endParaRPr lang="en-US">
              <a:solidFill>
                <a:prstClr val="black">
                  <a:tint val="75000"/>
                </a:prstClr>
              </a:solidFill>
            </a:endParaRPr>
          </a:p>
        </p:txBody>
      </p:sp>
      <p:sp>
        <p:nvSpPr>
          <p:cNvPr id="6" name="Title 1">
            <a:extLst>
              <a:ext uri="{FF2B5EF4-FFF2-40B4-BE49-F238E27FC236}">
                <a16:creationId xmlns:a16="http://schemas.microsoft.com/office/drawing/2014/main" xmlns="" id="{B47E66A9-4443-502F-28B7-45B1B14A127B}"/>
              </a:ext>
            </a:extLst>
          </p:cNvPr>
          <p:cNvSpPr>
            <a:spLocks noGrp="1"/>
          </p:cNvSpPr>
          <p:nvPr>
            <p:ph type="title"/>
          </p:nvPr>
        </p:nvSpPr>
        <p:spPr>
          <a:xfrm>
            <a:off x="1524000" y="136525"/>
            <a:ext cx="7308304" cy="562074"/>
          </a:xfrm>
        </p:spPr>
        <p:txBody>
          <a:bodyPr>
            <a:normAutofit fontScale="90000"/>
          </a:bodyPr>
          <a:lstStyle/>
          <a:p>
            <a:r>
              <a:rPr lang="sr-Latn-RS" dirty="0"/>
              <a:t>Anatomy </a:t>
            </a:r>
            <a:endParaRPr lang="en-US" dirty="0"/>
          </a:p>
        </p:txBody>
      </p:sp>
      <p:pic>
        <p:nvPicPr>
          <p:cNvPr id="2" name="Content Placeholder 3">
            <a:extLst>
              <a:ext uri="{FF2B5EF4-FFF2-40B4-BE49-F238E27FC236}">
                <a16:creationId xmlns:a16="http://schemas.microsoft.com/office/drawing/2014/main" xmlns="" id="{1B701488-8E1C-EEC0-CC1F-A5F0CA8D09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9880" y="2013465"/>
            <a:ext cx="3600400" cy="3138701"/>
          </a:xfrm>
          <a:prstGeom prst="rect">
            <a:avLst/>
          </a:prstGeom>
        </p:spPr>
      </p:pic>
    </p:spTree>
    <p:extLst>
      <p:ext uri="{BB962C8B-B14F-4D97-AF65-F5344CB8AC3E}">
        <p14:creationId xmlns:p14="http://schemas.microsoft.com/office/powerpoint/2010/main" val="20790239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D4F5F90-72A0-F623-B410-C32A489B8C95}"/>
              </a:ext>
            </a:extLst>
          </p:cNvPr>
          <p:cNvSpPr>
            <a:spLocks noGrp="1"/>
          </p:cNvSpPr>
          <p:nvPr>
            <p:ph idx="1"/>
          </p:nvPr>
        </p:nvSpPr>
        <p:spPr>
          <a:xfrm>
            <a:off x="1981200" y="764704"/>
            <a:ext cx="8229600" cy="5760640"/>
          </a:xfrm>
        </p:spPr>
        <p:txBody>
          <a:bodyPr>
            <a:normAutofit fontScale="85000" lnSpcReduction="20000"/>
          </a:bodyPr>
          <a:lstStyle/>
          <a:p>
            <a:pPr marL="0" indent="0" algn="just">
              <a:buNone/>
            </a:pPr>
            <a:r>
              <a:rPr lang="en-US" dirty="0"/>
              <a:t>Proximal connections of the primary sensory neurons synapse in the brain stem in three sensory subnuclei</a:t>
            </a:r>
            <a:r>
              <a:rPr lang="sr-Latn-RS" dirty="0"/>
              <a:t>:</a:t>
            </a:r>
          </a:p>
          <a:p>
            <a:pPr marL="514350" indent="-514350" algn="just">
              <a:buAutoNum type="arabicPeriod"/>
            </a:pPr>
            <a:r>
              <a:rPr lang="sr-Latn-RS" b="1" dirty="0"/>
              <a:t>s</a:t>
            </a:r>
            <a:r>
              <a:rPr lang="en-US" b="1" dirty="0" err="1"/>
              <a:t>pinal</a:t>
            </a:r>
            <a:r>
              <a:rPr lang="en-US" b="1" dirty="0"/>
              <a:t> trigeminal tract and nucleus</a:t>
            </a:r>
            <a:r>
              <a:rPr lang="sr-Latn-RS" b="1" dirty="0"/>
              <a:t>: </a:t>
            </a:r>
            <a:r>
              <a:rPr lang="en-US" b="1" dirty="0"/>
              <a:t>pars </a:t>
            </a:r>
            <a:r>
              <a:rPr lang="en-US" b="1" dirty="0" err="1"/>
              <a:t>oralis</a:t>
            </a:r>
            <a:r>
              <a:rPr lang="sr-Latn-RS" b="1" dirty="0"/>
              <a:t> (</a:t>
            </a:r>
            <a:r>
              <a:rPr lang="sr-Latn-RS" dirty="0"/>
              <a:t>s</a:t>
            </a:r>
            <a:r>
              <a:rPr lang="en-US" dirty="0" err="1"/>
              <a:t>ensory</a:t>
            </a:r>
            <a:r>
              <a:rPr lang="en-US" dirty="0"/>
              <a:t> inputs from the oral and nasal regions</a:t>
            </a:r>
            <a:r>
              <a:rPr lang="sr-Latn-RS" dirty="0"/>
              <a:t>)</a:t>
            </a:r>
            <a:r>
              <a:rPr lang="en-US" dirty="0"/>
              <a:t>, the </a:t>
            </a:r>
            <a:r>
              <a:rPr lang="en-US" b="1" dirty="0"/>
              <a:t>pars </a:t>
            </a:r>
            <a:r>
              <a:rPr lang="en-US" b="1" dirty="0" err="1"/>
              <a:t>interpolaris</a:t>
            </a:r>
            <a:r>
              <a:rPr lang="en-US" b="1" dirty="0"/>
              <a:t> </a:t>
            </a:r>
            <a:r>
              <a:rPr lang="en-US" dirty="0"/>
              <a:t>and </a:t>
            </a:r>
            <a:r>
              <a:rPr lang="en-US" b="1" dirty="0"/>
              <a:t>pars </a:t>
            </a:r>
            <a:r>
              <a:rPr lang="en-US" b="1" dirty="0" err="1"/>
              <a:t>caudalis</a:t>
            </a:r>
            <a:r>
              <a:rPr lang="en-US" dirty="0"/>
              <a:t>, which receive afferents from cutaneous portions of the face</a:t>
            </a:r>
            <a:endParaRPr lang="sr-Latn-RS" dirty="0"/>
          </a:p>
          <a:p>
            <a:pPr marL="514350" indent="-514350" algn="just">
              <a:buFont typeface="Arial" pitchFamily="34" charset="0"/>
              <a:buAutoNum type="arabicPeriod"/>
            </a:pPr>
            <a:r>
              <a:rPr lang="en-US" dirty="0"/>
              <a:t>Impulses carrying tactile and pressure sense enter the </a:t>
            </a:r>
            <a:r>
              <a:rPr lang="en-US" b="1" dirty="0"/>
              <a:t>principal trigeminal sensory nucleus</a:t>
            </a:r>
            <a:r>
              <a:rPr lang="en-US" dirty="0"/>
              <a:t>. These inputs are </a:t>
            </a:r>
            <a:r>
              <a:rPr lang="en-US" dirty="0" err="1"/>
              <a:t>somatotopically</a:t>
            </a:r>
            <a:r>
              <a:rPr lang="en-US" dirty="0"/>
              <a:t> organized</a:t>
            </a:r>
            <a:endParaRPr lang="sr-Latn-RS" dirty="0"/>
          </a:p>
          <a:p>
            <a:pPr marL="514350" indent="-514350" algn="just">
              <a:buFont typeface="Arial" pitchFamily="34" charset="0"/>
              <a:buAutoNum type="arabicPeriod"/>
            </a:pPr>
            <a:r>
              <a:rPr lang="sr-Latn-RS" b="1" dirty="0"/>
              <a:t>M</a:t>
            </a:r>
            <a:r>
              <a:rPr lang="en-US" b="1" dirty="0" err="1"/>
              <a:t>esencephalic</a:t>
            </a:r>
            <a:r>
              <a:rPr lang="en-US" b="1" dirty="0"/>
              <a:t> nucleus</a:t>
            </a:r>
            <a:r>
              <a:rPr lang="sr-Latn-RS" dirty="0"/>
              <a:t>: motor part </a:t>
            </a:r>
            <a:r>
              <a:rPr lang="en-US" dirty="0"/>
              <a:t>convey primarily kinesthetic sensation from the teeth, oropharynx, and jaws. Stretch receptors in masticatory muscles send information regarding bite force to the mesencephalic nucleus and function as the afferent portion of the jaw jerk reflex</a:t>
            </a:r>
          </a:p>
          <a:p>
            <a:pPr marL="514350" indent="-514350" algn="just">
              <a:buFont typeface="Arial" pitchFamily="34" charset="0"/>
              <a:buAutoNum type="arabicPeriod"/>
            </a:pPr>
            <a:endParaRPr lang="en-US" dirty="0"/>
          </a:p>
          <a:p>
            <a:pPr marL="514350" indent="-514350" algn="just">
              <a:buAutoNum type="arabicPeriod"/>
            </a:pPr>
            <a:endParaRPr lang="en-US" dirty="0"/>
          </a:p>
          <a:p>
            <a:pPr marL="0" indent="0" algn="just">
              <a:buNone/>
            </a:pPr>
            <a:endParaRPr lang="en-US" dirty="0"/>
          </a:p>
          <a:p>
            <a:pPr marL="0" indent="0" algn="just">
              <a:buNone/>
            </a:pPr>
            <a:endParaRPr lang="sr-Latn-RS" dirty="0"/>
          </a:p>
        </p:txBody>
      </p:sp>
      <p:sp>
        <p:nvSpPr>
          <p:cNvPr id="4" name="Date Placeholder 3">
            <a:extLst>
              <a:ext uri="{FF2B5EF4-FFF2-40B4-BE49-F238E27FC236}">
                <a16:creationId xmlns:a16="http://schemas.microsoft.com/office/drawing/2014/main" xmlns="" id="{7A560DC4-1D3C-6C5C-7037-595779925D60}"/>
              </a:ext>
            </a:extLst>
          </p:cNvPr>
          <p:cNvSpPr>
            <a:spLocks noGrp="1"/>
          </p:cNvSpPr>
          <p:nvPr>
            <p:ph type="dt" sz="half" idx="10"/>
          </p:nvPr>
        </p:nvSpPr>
        <p:spPr/>
        <p:txBody>
          <a:bodyPr/>
          <a:lstStyle/>
          <a:p>
            <a:fld id="{0A3A7800-2186-4B1D-86C4-0493CC670AB2}" type="datetime2">
              <a:rPr lang="en-US" smtClean="0">
                <a:solidFill>
                  <a:prstClr val="black">
                    <a:tint val="75000"/>
                  </a:prstClr>
                </a:solidFill>
              </a:rPr>
              <a:pPr/>
              <a:t>Tuesday, March 05, 2024</a:t>
            </a:fld>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1D811F6C-73FE-C68F-026F-9442A22AA457}"/>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116</a:t>
            </a:fld>
            <a:endParaRPr lang="en-US">
              <a:solidFill>
                <a:prstClr val="black">
                  <a:tint val="75000"/>
                </a:prstClr>
              </a:solidFill>
            </a:endParaRPr>
          </a:p>
        </p:txBody>
      </p:sp>
      <p:sp>
        <p:nvSpPr>
          <p:cNvPr id="6" name="Title 1">
            <a:extLst>
              <a:ext uri="{FF2B5EF4-FFF2-40B4-BE49-F238E27FC236}">
                <a16:creationId xmlns:a16="http://schemas.microsoft.com/office/drawing/2014/main" xmlns="" id="{B56C18CB-C6E5-BA1B-FBD1-E01A771264B6}"/>
              </a:ext>
            </a:extLst>
          </p:cNvPr>
          <p:cNvSpPr>
            <a:spLocks noGrp="1"/>
          </p:cNvSpPr>
          <p:nvPr>
            <p:ph type="title"/>
          </p:nvPr>
        </p:nvSpPr>
        <p:spPr>
          <a:xfrm>
            <a:off x="1976624" y="58336"/>
            <a:ext cx="8229600" cy="706368"/>
          </a:xfrm>
        </p:spPr>
        <p:txBody>
          <a:bodyPr>
            <a:normAutofit fontScale="90000"/>
          </a:bodyPr>
          <a:lstStyle/>
          <a:p>
            <a:r>
              <a:rPr lang="sr-Latn-RS"/>
              <a:t>Anatomy </a:t>
            </a:r>
            <a:endParaRPr lang="en-US" dirty="0"/>
          </a:p>
        </p:txBody>
      </p:sp>
    </p:spTree>
    <p:extLst>
      <p:ext uri="{BB962C8B-B14F-4D97-AF65-F5344CB8AC3E}">
        <p14:creationId xmlns:p14="http://schemas.microsoft.com/office/powerpoint/2010/main" val="384596811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3673D37-532B-2450-E2D7-307F59D173CB}"/>
              </a:ext>
            </a:extLst>
          </p:cNvPr>
          <p:cNvSpPr>
            <a:spLocks noGrp="1"/>
          </p:cNvSpPr>
          <p:nvPr>
            <p:ph idx="1"/>
          </p:nvPr>
        </p:nvSpPr>
        <p:spPr>
          <a:xfrm>
            <a:off x="1981200" y="836713"/>
            <a:ext cx="8229600" cy="5289451"/>
          </a:xfrm>
        </p:spPr>
        <p:txBody>
          <a:bodyPr>
            <a:normAutofit fontScale="77500" lnSpcReduction="20000"/>
          </a:bodyPr>
          <a:lstStyle/>
          <a:p>
            <a:pPr marL="0" indent="0" algn="just">
              <a:buNone/>
            </a:pPr>
            <a:r>
              <a:rPr lang="en-US" b="1" dirty="0"/>
              <a:t>SECOND AND THIRD ORDER SENSORY NEURONS</a:t>
            </a:r>
            <a:r>
              <a:rPr lang="sr-Latn-RS" b="1" dirty="0"/>
              <a:t>:</a:t>
            </a:r>
          </a:p>
          <a:p>
            <a:pPr marL="0" indent="0" algn="just">
              <a:buNone/>
            </a:pPr>
            <a:r>
              <a:rPr lang="en-US" dirty="0"/>
              <a:t>The second order sensory neurons send projections via the </a:t>
            </a:r>
            <a:r>
              <a:rPr lang="en-US" dirty="0" err="1">
                <a:solidFill>
                  <a:srgbClr val="FF0000"/>
                </a:solidFill>
              </a:rPr>
              <a:t>trigeminothalamic</a:t>
            </a:r>
            <a:r>
              <a:rPr lang="en-US" dirty="0">
                <a:solidFill>
                  <a:srgbClr val="FF0000"/>
                </a:solidFill>
              </a:rPr>
              <a:t> tract</a:t>
            </a:r>
            <a:r>
              <a:rPr lang="en-US" dirty="0"/>
              <a:t>.</a:t>
            </a:r>
            <a:r>
              <a:rPr lang="sr-Latn-RS" dirty="0"/>
              <a:t> </a:t>
            </a:r>
            <a:r>
              <a:rPr lang="en-US" dirty="0"/>
              <a:t>Neurons project medially into the pontine reticular formation, cross within the median raphe, and ascend contralaterally within the </a:t>
            </a:r>
            <a:r>
              <a:rPr lang="en-US" dirty="0" err="1"/>
              <a:t>trigeminothalamic</a:t>
            </a:r>
            <a:r>
              <a:rPr lang="en-US" dirty="0"/>
              <a:t> tract closely adjacent to the medial lemniscus. Axons from the second order neurons terminate </a:t>
            </a:r>
            <a:r>
              <a:rPr lang="en-US" dirty="0" err="1"/>
              <a:t>somatotopically</a:t>
            </a:r>
            <a:r>
              <a:rPr lang="en-US" dirty="0"/>
              <a:t> within the </a:t>
            </a:r>
            <a:r>
              <a:rPr lang="en-US" dirty="0" err="1">
                <a:solidFill>
                  <a:srgbClr val="FF0000"/>
                </a:solidFill>
              </a:rPr>
              <a:t>venteroposteromedial</a:t>
            </a:r>
            <a:r>
              <a:rPr lang="en-US" dirty="0">
                <a:solidFill>
                  <a:srgbClr val="FF0000"/>
                </a:solidFill>
              </a:rPr>
              <a:t> nucleus (VPM) </a:t>
            </a:r>
            <a:r>
              <a:rPr lang="en-US" dirty="0"/>
              <a:t>of the thalamus contralateral to their nucleus</a:t>
            </a:r>
            <a:endParaRPr lang="sr-Latn-RS" dirty="0"/>
          </a:p>
          <a:p>
            <a:pPr marL="0" indent="0" algn="just">
              <a:buNone/>
            </a:pPr>
            <a:r>
              <a:rPr lang="sr-Latn-RS" dirty="0">
                <a:solidFill>
                  <a:srgbClr val="FF0000"/>
                </a:solidFill>
              </a:rPr>
              <a:t>T</a:t>
            </a:r>
            <a:r>
              <a:rPr lang="en-US" dirty="0" err="1">
                <a:solidFill>
                  <a:srgbClr val="FF0000"/>
                </a:solidFill>
              </a:rPr>
              <a:t>rigeminocerebellar</a:t>
            </a:r>
            <a:r>
              <a:rPr lang="en-US" dirty="0">
                <a:solidFill>
                  <a:srgbClr val="FF0000"/>
                </a:solidFill>
              </a:rPr>
              <a:t> fibers </a:t>
            </a:r>
            <a:r>
              <a:rPr lang="en-US" dirty="0"/>
              <a:t>project bilaterally from the mesencephalic and motor trigeminal nuclei </a:t>
            </a:r>
            <a:endParaRPr lang="sr-Latn-RS" dirty="0"/>
          </a:p>
          <a:p>
            <a:pPr marL="0" indent="0" algn="just">
              <a:buNone/>
            </a:pPr>
            <a:r>
              <a:rPr lang="en-US" dirty="0"/>
              <a:t>Third order thalamocortical projections from the VPM travel in the </a:t>
            </a:r>
            <a:r>
              <a:rPr lang="en-US" dirty="0">
                <a:solidFill>
                  <a:srgbClr val="FF0000"/>
                </a:solidFill>
              </a:rPr>
              <a:t>anterior limb of the internal capsule </a:t>
            </a:r>
            <a:r>
              <a:rPr lang="en-US" dirty="0"/>
              <a:t>and terminate primarily in </a:t>
            </a:r>
            <a:r>
              <a:rPr lang="en-US" dirty="0">
                <a:solidFill>
                  <a:srgbClr val="FF0000"/>
                </a:solidFill>
              </a:rPr>
              <a:t>sensory cortical areas 3, 1, and 2</a:t>
            </a:r>
            <a:r>
              <a:rPr lang="en-US" dirty="0"/>
              <a:t>. Less dense projections reach the </a:t>
            </a:r>
            <a:r>
              <a:rPr lang="en-US" dirty="0">
                <a:solidFill>
                  <a:srgbClr val="FF0000"/>
                </a:solidFill>
              </a:rPr>
              <a:t>parietal lobule</a:t>
            </a:r>
            <a:r>
              <a:rPr lang="en-US" dirty="0"/>
              <a:t> and the </a:t>
            </a:r>
            <a:r>
              <a:rPr lang="en-US" dirty="0">
                <a:solidFill>
                  <a:srgbClr val="FF0000"/>
                </a:solidFill>
              </a:rPr>
              <a:t>precentral gyrus</a:t>
            </a:r>
            <a:endParaRPr lang="en-US" dirty="0"/>
          </a:p>
        </p:txBody>
      </p:sp>
      <p:sp>
        <p:nvSpPr>
          <p:cNvPr id="4" name="Date Placeholder 3">
            <a:extLst>
              <a:ext uri="{FF2B5EF4-FFF2-40B4-BE49-F238E27FC236}">
                <a16:creationId xmlns:a16="http://schemas.microsoft.com/office/drawing/2014/main" xmlns="" id="{5F2AB1C9-0A93-164A-5BAF-22C2E9BA0A6E}"/>
              </a:ext>
            </a:extLst>
          </p:cNvPr>
          <p:cNvSpPr>
            <a:spLocks noGrp="1"/>
          </p:cNvSpPr>
          <p:nvPr>
            <p:ph type="dt" sz="half" idx="10"/>
          </p:nvPr>
        </p:nvSpPr>
        <p:spPr/>
        <p:txBody>
          <a:bodyPr/>
          <a:lstStyle/>
          <a:p>
            <a:fld id="{B925EDF6-25B2-4DC1-BF4B-267F60EE4C0E}"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589EAC9-C407-622A-0779-0286C5041E00}"/>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117</a:t>
            </a:fld>
            <a:endParaRPr lang="en-US">
              <a:solidFill>
                <a:prstClr val="black">
                  <a:tint val="75000"/>
                </a:prstClr>
              </a:solidFill>
            </a:endParaRPr>
          </a:p>
        </p:txBody>
      </p:sp>
      <p:sp>
        <p:nvSpPr>
          <p:cNvPr id="6" name="Title 1">
            <a:extLst>
              <a:ext uri="{FF2B5EF4-FFF2-40B4-BE49-F238E27FC236}">
                <a16:creationId xmlns:a16="http://schemas.microsoft.com/office/drawing/2014/main" xmlns="" id="{6E50B7B1-34EC-7267-A37A-9FDEB396CEC8}"/>
              </a:ext>
            </a:extLst>
          </p:cNvPr>
          <p:cNvSpPr>
            <a:spLocks noGrp="1"/>
          </p:cNvSpPr>
          <p:nvPr>
            <p:ph type="title"/>
          </p:nvPr>
        </p:nvSpPr>
        <p:spPr>
          <a:xfrm>
            <a:off x="1775520" y="0"/>
            <a:ext cx="8229600" cy="1143000"/>
          </a:xfrm>
        </p:spPr>
        <p:txBody>
          <a:bodyPr/>
          <a:lstStyle/>
          <a:p>
            <a:r>
              <a:rPr lang="sr-Latn-RS" dirty="0"/>
              <a:t>Anatomy </a:t>
            </a:r>
            <a:endParaRPr lang="en-US" dirty="0"/>
          </a:p>
        </p:txBody>
      </p:sp>
    </p:spTree>
    <p:extLst>
      <p:ext uri="{BB962C8B-B14F-4D97-AF65-F5344CB8AC3E}">
        <p14:creationId xmlns:p14="http://schemas.microsoft.com/office/powerpoint/2010/main" val="250785573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ECDEFF-F3D7-536A-75B0-52E0B8BC93EB}"/>
              </a:ext>
            </a:extLst>
          </p:cNvPr>
          <p:cNvSpPr>
            <a:spLocks noGrp="1"/>
          </p:cNvSpPr>
          <p:nvPr>
            <p:ph type="title"/>
          </p:nvPr>
        </p:nvSpPr>
        <p:spPr>
          <a:xfrm>
            <a:off x="1984632" y="93784"/>
            <a:ext cx="8229600" cy="742928"/>
          </a:xfrm>
        </p:spPr>
        <p:txBody>
          <a:bodyPr>
            <a:normAutofit fontScale="90000"/>
          </a:bodyPr>
          <a:lstStyle/>
          <a:p>
            <a:r>
              <a:rPr lang="en-US" dirty="0"/>
              <a:t>CLINICAL SYNDROMES</a:t>
            </a:r>
          </a:p>
        </p:txBody>
      </p:sp>
      <p:sp>
        <p:nvSpPr>
          <p:cNvPr id="3" name="Content Placeholder 2">
            <a:extLst>
              <a:ext uri="{FF2B5EF4-FFF2-40B4-BE49-F238E27FC236}">
                <a16:creationId xmlns:a16="http://schemas.microsoft.com/office/drawing/2014/main" xmlns="" id="{1AC81D3A-6E8B-6997-5FE9-D85477FF7E46}"/>
              </a:ext>
            </a:extLst>
          </p:cNvPr>
          <p:cNvSpPr>
            <a:spLocks noGrp="1"/>
          </p:cNvSpPr>
          <p:nvPr>
            <p:ph idx="1"/>
          </p:nvPr>
        </p:nvSpPr>
        <p:spPr>
          <a:xfrm>
            <a:off x="1775520" y="692696"/>
            <a:ext cx="8640960" cy="5760640"/>
          </a:xfrm>
        </p:spPr>
        <p:txBody>
          <a:bodyPr>
            <a:normAutofit fontScale="62500" lnSpcReduction="20000"/>
          </a:bodyPr>
          <a:lstStyle/>
          <a:p>
            <a:pPr marL="0" indent="0" algn="just">
              <a:buNone/>
            </a:pPr>
            <a:r>
              <a:rPr lang="en-US" b="1" dirty="0"/>
              <a:t>Supranuclear Syndromes </a:t>
            </a:r>
            <a:endParaRPr lang="sr-Latn-RS" b="1" dirty="0"/>
          </a:p>
          <a:p>
            <a:pPr marL="0" indent="0" algn="just">
              <a:buNone/>
            </a:pPr>
            <a:r>
              <a:rPr lang="en-US" dirty="0"/>
              <a:t>Facial sensory loss may occur in the setting of lesions involving the </a:t>
            </a:r>
            <a:r>
              <a:rPr lang="en-US" dirty="0" err="1"/>
              <a:t>trigeminothalamic</a:t>
            </a:r>
            <a:r>
              <a:rPr lang="en-US" dirty="0"/>
              <a:t> pathways, corona radiata or internal capsule white matter projections, or within sensory cortex itself</a:t>
            </a:r>
            <a:endParaRPr lang="sr-Latn-RS" dirty="0"/>
          </a:p>
          <a:p>
            <a:pPr marL="0" indent="0" algn="just">
              <a:buNone/>
            </a:pPr>
            <a:r>
              <a:rPr lang="en-US" dirty="0"/>
              <a:t>Specific pathological processes affecting these pathways include </a:t>
            </a:r>
            <a:r>
              <a:rPr lang="en-US" dirty="0">
                <a:highlight>
                  <a:srgbClr val="FFFF00"/>
                </a:highlight>
              </a:rPr>
              <a:t>ischemia</a:t>
            </a:r>
            <a:r>
              <a:rPr lang="en-US" dirty="0"/>
              <a:t>, </a:t>
            </a:r>
            <a:r>
              <a:rPr lang="en-US" dirty="0">
                <a:highlight>
                  <a:srgbClr val="FFFF00"/>
                </a:highlight>
              </a:rPr>
              <a:t>hemorrhage</a:t>
            </a:r>
            <a:r>
              <a:rPr lang="en-US" dirty="0"/>
              <a:t>, </a:t>
            </a:r>
            <a:r>
              <a:rPr lang="en-US" dirty="0">
                <a:highlight>
                  <a:srgbClr val="FFFF00"/>
                </a:highlight>
              </a:rPr>
              <a:t>neoplasm</a:t>
            </a:r>
            <a:r>
              <a:rPr lang="en-US" dirty="0"/>
              <a:t>, and </a:t>
            </a:r>
            <a:r>
              <a:rPr lang="en-US" dirty="0">
                <a:highlight>
                  <a:srgbClr val="FFFF00"/>
                </a:highlight>
              </a:rPr>
              <a:t>demyelinating diseases</a:t>
            </a:r>
            <a:r>
              <a:rPr lang="en-US" dirty="0"/>
              <a:t>. All result in contralateral hemifacial and </a:t>
            </a:r>
            <a:r>
              <a:rPr lang="en-US" dirty="0" err="1"/>
              <a:t>hemibody</a:t>
            </a:r>
            <a:r>
              <a:rPr lang="en-US" dirty="0"/>
              <a:t> numbness. In </a:t>
            </a:r>
            <a:r>
              <a:rPr lang="en-US" dirty="0">
                <a:highlight>
                  <a:srgbClr val="FFFF00"/>
                </a:highlight>
              </a:rPr>
              <a:t>seizures</a:t>
            </a:r>
            <a:r>
              <a:rPr lang="en-US" dirty="0"/>
              <a:t>, facial tingling often occurs in association with hand numbness and suggests a lesion in the postcentral gyrus</a:t>
            </a:r>
            <a:endParaRPr lang="sr-Latn-RS" dirty="0"/>
          </a:p>
          <a:p>
            <a:pPr marL="0" indent="0" algn="just">
              <a:buNone/>
            </a:pPr>
            <a:endParaRPr lang="sr-Latn-RS" dirty="0"/>
          </a:p>
          <a:p>
            <a:pPr marL="0" indent="0" algn="just">
              <a:buNone/>
            </a:pPr>
            <a:r>
              <a:rPr lang="en-US" dirty="0"/>
              <a:t>In the </a:t>
            </a:r>
            <a:r>
              <a:rPr lang="en-US" b="1" dirty="0" err="1"/>
              <a:t>cheiro</a:t>
            </a:r>
            <a:r>
              <a:rPr lang="en-US" b="1" dirty="0"/>
              <a:t>-oral syndrome</a:t>
            </a:r>
            <a:r>
              <a:rPr lang="en-US" dirty="0"/>
              <a:t>, ipsilateral numbness in the hand and at the corner of the mouth reflects an </a:t>
            </a:r>
            <a:r>
              <a:rPr lang="en-US" b="1" dirty="0"/>
              <a:t>insult</a:t>
            </a:r>
            <a:r>
              <a:rPr lang="en-US" dirty="0"/>
              <a:t>, typically vascular, at adjoining portions of the </a:t>
            </a:r>
            <a:r>
              <a:rPr lang="en-US" dirty="0" err="1"/>
              <a:t>ventroposterolateral</a:t>
            </a:r>
            <a:r>
              <a:rPr lang="en-US" dirty="0"/>
              <a:t> and VPM nuclei of the thalamus where the anatomical distributions of these regions are directly adjacent to one another</a:t>
            </a:r>
            <a:endParaRPr lang="sr-Latn-RS" dirty="0"/>
          </a:p>
          <a:p>
            <a:pPr marL="0" indent="0" algn="just">
              <a:buNone/>
            </a:pPr>
            <a:r>
              <a:rPr lang="en-US" dirty="0"/>
              <a:t>In contrast, a </a:t>
            </a:r>
            <a:r>
              <a:rPr lang="en-US" b="1" dirty="0"/>
              <a:t>persistent deep, aching, poorly localized facial pain </a:t>
            </a:r>
            <a:r>
              <a:rPr lang="en-US" dirty="0"/>
              <a:t>has been reported in patients with thalamic lesions including </a:t>
            </a:r>
            <a:r>
              <a:rPr lang="en-US" b="1" dirty="0"/>
              <a:t>tumors, infarctions, and multiple sclerosis </a:t>
            </a:r>
            <a:r>
              <a:rPr lang="en-US" dirty="0"/>
              <a:t>affecting the VPM nucleus. Often this syndrome is associated with small vessel infarction. The syndrome begins with transient facial hemisensory loss but then evolves into painful facial dysesthesias</a:t>
            </a:r>
            <a:endParaRPr lang="sr-Latn-RS" dirty="0"/>
          </a:p>
        </p:txBody>
      </p:sp>
      <p:sp>
        <p:nvSpPr>
          <p:cNvPr id="4" name="Date Placeholder 3">
            <a:extLst>
              <a:ext uri="{FF2B5EF4-FFF2-40B4-BE49-F238E27FC236}">
                <a16:creationId xmlns:a16="http://schemas.microsoft.com/office/drawing/2014/main" xmlns="" id="{09C1308D-E374-FBF2-93B4-B12CFB8951D9}"/>
              </a:ext>
            </a:extLst>
          </p:cNvPr>
          <p:cNvSpPr>
            <a:spLocks noGrp="1"/>
          </p:cNvSpPr>
          <p:nvPr>
            <p:ph type="dt" sz="half" idx="10"/>
          </p:nvPr>
        </p:nvSpPr>
        <p:spPr/>
        <p:txBody>
          <a:bodyPr/>
          <a:lstStyle/>
          <a:p>
            <a:fld id="{1BC8B81C-12A1-41A5-829E-96988A42E405}"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762FAF37-294C-CC80-F06A-7033B88ECFBC}"/>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118</a:t>
            </a:fld>
            <a:endParaRPr lang="en-US">
              <a:solidFill>
                <a:prstClr val="black">
                  <a:tint val="75000"/>
                </a:prstClr>
              </a:solidFill>
            </a:endParaRPr>
          </a:p>
        </p:txBody>
      </p:sp>
    </p:spTree>
    <p:extLst>
      <p:ext uri="{BB962C8B-B14F-4D97-AF65-F5344CB8AC3E}">
        <p14:creationId xmlns:p14="http://schemas.microsoft.com/office/powerpoint/2010/main" val="37059456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8280ED6-4CE6-8E0A-F340-C45C345C1F52}"/>
              </a:ext>
            </a:extLst>
          </p:cNvPr>
          <p:cNvSpPr>
            <a:spLocks noGrp="1"/>
          </p:cNvSpPr>
          <p:nvPr>
            <p:ph idx="1"/>
          </p:nvPr>
        </p:nvSpPr>
        <p:spPr>
          <a:xfrm>
            <a:off x="1775520" y="1236785"/>
            <a:ext cx="8435280" cy="4889379"/>
          </a:xfrm>
        </p:spPr>
        <p:txBody>
          <a:bodyPr>
            <a:normAutofit fontScale="70000" lnSpcReduction="20000"/>
          </a:bodyPr>
          <a:lstStyle/>
          <a:p>
            <a:pPr marL="0" indent="0" algn="just">
              <a:buNone/>
            </a:pPr>
            <a:r>
              <a:rPr lang="en-US" b="1" dirty="0"/>
              <a:t>Nuclear (Brain Stem) Syndromes </a:t>
            </a:r>
            <a:endParaRPr lang="sr-Latn-RS" b="1" dirty="0"/>
          </a:p>
          <a:p>
            <a:pPr marL="0" indent="0" algn="just">
              <a:buNone/>
            </a:pPr>
            <a:r>
              <a:rPr lang="en-US" dirty="0">
                <a:highlight>
                  <a:srgbClr val="FFFF00"/>
                </a:highlight>
              </a:rPr>
              <a:t>Trauma</a:t>
            </a:r>
            <a:r>
              <a:rPr lang="en-US" dirty="0"/>
              <a:t>, </a:t>
            </a:r>
            <a:r>
              <a:rPr lang="en-US" dirty="0">
                <a:highlight>
                  <a:srgbClr val="FFFF00"/>
                </a:highlight>
              </a:rPr>
              <a:t>ischemic injury</a:t>
            </a:r>
            <a:r>
              <a:rPr lang="en-US" dirty="0"/>
              <a:t>, and </a:t>
            </a:r>
            <a:r>
              <a:rPr lang="en-US" dirty="0">
                <a:highlight>
                  <a:srgbClr val="FFFF00"/>
                </a:highlight>
              </a:rPr>
              <a:t>tumors</a:t>
            </a:r>
            <a:endParaRPr lang="sr-Latn-RS" dirty="0">
              <a:highlight>
                <a:srgbClr val="FFFF00"/>
              </a:highlight>
            </a:endParaRPr>
          </a:p>
          <a:p>
            <a:pPr marL="0" indent="0" algn="just">
              <a:buNone/>
            </a:pPr>
            <a:r>
              <a:rPr lang="en-US" dirty="0"/>
              <a:t>These syndromes are characterized by sensory </a:t>
            </a:r>
            <a:r>
              <a:rPr lang="en-US" dirty="0" err="1"/>
              <a:t>paresthesias</a:t>
            </a:r>
            <a:r>
              <a:rPr lang="en-US" dirty="0"/>
              <a:t>, numbness, or pain in the distribution of the V1 to V3, along with combinations of </a:t>
            </a:r>
            <a:r>
              <a:rPr lang="en-US" b="1" dirty="0"/>
              <a:t>cranial nerve palsies</a:t>
            </a:r>
            <a:r>
              <a:rPr lang="en-US" dirty="0"/>
              <a:t> and distinct </a:t>
            </a:r>
            <a:r>
              <a:rPr lang="en-US" b="1" dirty="0"/>
              <a:t>sensory</a:t>
            </a:r>
            <a:r>
              <a:rPr lang="en-US" dirty="0"/>
              <a:t> and </a:t>
            </a:r>
            <a:r>
              <a:rPr lang="en-US" b="1" dirty="0"/>
              <a:t>cerebellar</a:t>
            </a:r>
            <a:r>
              <a:rPr lang="en-US" dirty="0"/>
              <a:t> system signs. </a:t>
            </a:r>
            <a:endParaRPr lang="sr-Latn-RS" dirty="0"/>
          </a:p>
          <a:p>
            <a:pPr marL="0" indent="0" algn="just">
              <a:buNone/>
            </a:pPr>
            <a:r>
              <a:rPr lang="sr-Latn-RS" dirty="0"/>
              <a:t>I</a:t>
            </a:r>
            <a:r>
              <a:rPr lang="en-US" dirty="0" err="1"/>
              <a:t>schemic</a:t>
            </a:r>
            <a:r>
              <a:rPr lang="en-US" dirty="0"/>
              <a:t> lesions of the pontine tegmentum are often associated with dissociation of sensory modalities such that pain and temperature perception are dramatically diminished, whereas midline fiber tracts carrying light touch and deep pressure are spared. The lateral medullary or Wallenberg's syndrome typically results from ischemic infarction of either the vertebral or posterior inferior cerebellar arteries, which provide vascular supply to the lateral medulla. Sensory loss may affect the entire ipsilateral face. Associated neurological symptoms with Wallenberg's syndrome include ipsilateral Horner's syndrome, ataxia, and difficulty swallowing, with pain and temperature loss on the contralateral body</a:t>
            </a:r>
          </a:p>
        </p:txBody>
      </p:sp>
      <p:sp>
        <p:nvSpPr>
          <p:cNvPr id="4" name="Date Placeholder 3">
            <a:extLst>
              <a:ext uri="{FF2B5EF4-FFF2-40B4-BE49-F238E27FC236}">
                <a16:creationId xmlns:a16="http://schemas.microsoft.com/office/drawing/2014/main" xmlns="" id="{24B70238-9062-5E77-74FB-E36E001F8A6B}"/>
              </a:ext>
            </a:extLst>
          </p:cNvPr>
          <p:cNvSpPr>
            <a:spLocks noGrp="1"/>
          </p:cNvSpPr>
          <p:nvPr>
            <p:ph type="dt" sz="half" idx="10"/>
          </p:nvPr>
        </p:nvSpPr>
        <p:spPr/>
        <p:txBody>
          <a:bodyPr/>
          <a:lstStyle/>
          <a:p>
            <a:fld id="{D0E3CE8D-FF81-4825-A890-88F533B0AF3F}"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B963E11D-B9BC-31B5-40A1-FA2D593729AC}"/>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119</a:t>
            </a:fld>
            <a:endParaRPr lang="en-US">
              <a:solidFill>
                <a:prstClr val="black">
                  <a:tint val="75000"/>
                </a:prstClr>
              </a:solidFill>
            </a:endParaRPr>
          </a:p>
        </p:txBody>
      </p:sp>
      <p:sp>
        <p:nvSpPr>
          <p:cNvPr id="6" name="Title 1">
            <a:extLst>
              <a:ext uri="{FF2B5EF4-FFF2-40B4-BE49-F238E27FC236}">
                <a16:creationId xmlns:a16="http://schemas.microsoft.com/office/drawing/2014/main" xmlns="" id="{A6FD2AFC-4F03-77D4-0C83-607552836D0D}"/>
              </a:ext>
            </a:extLst>
          </p:cNvPr>
          <p:cNvSpPr>
            <a:spLocks noGrp="1"/>
          </p:cNvSpPr>
          <p:nvPr>
            <p:ph type="title"/>
          </p:nvPr>
        </p:nvSpPr>
        <p:spPr>
          <a:xfrm>
            <a:off x="1984632" y="93784"/>
            <a:ext cx="8229600" cy="1143000"/>
          </a:xfrm>
        </p:spPr>
        <p:txBody>
          <a:bodyPr/>
          <a:lstStyle/>
          <a:p>
            <a:r>
              <a:rPr lang="en-US" dirty="0"/>
              <a:t>CLINICAL SYNDROMES</a:t>
            </a:r>
          </a:p>
        </p:txBody>
      </p:sp>
    </p:spTree>
    <p:extLst>
      <p:ext uri="{BB962C8B-B14F-4D97-AF65-F5344CB8AC3E}">
        <p14:creationId xmlns:p14="http://schemas.microsoft.com/office/powerpoint/2010/main" val="34052741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a:bodyPr>
          <a:lstStyle/>
          <a:p>
            <a:r>
              <a:rPr lang="en-US" sz="2100" dirty="0">
                <a:solidFill>
                  <a:schemeClr val="tx1"/>
                </a:solidFill>
                <a:latin typeface="Times New Roman" panose="02020603050405020304" pitchFamily="18" charset="0"/>
                <a:cs typeface="Times New Roman" panose="02020603050405020304" pitchFamily="18" charset="0"/>
              </a:rPr>
              <a:t>ETIOLOGY AND CLASSIFICATION OF CLINICAL FORMS OF EPILEPSY</a:t>
            </a:r>
            <a:endParaRPr lang="sr-Latn-RS" sz="2100" dirty="0">
              <a:solidFill>
                <a:schemeClr val="tx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99705097"/>
              </p:ext>
            </p:extLst>
          </p:nvPr>
        </p:nvGraphicFramePr>
        <p:xfrm>
          <a:off x="2152650" y="2828092"/>
          <a:ext cx="8020420" cy="2661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2152651" y="5501012"/>
            <a:ext cx="8027078" cy="276999"/>
          </a:xfrm>
          <a:prstGeom prst="rect">
            <a:avLst/>
          </a:prstGeom>
        </p:spPr>
        <p:txBody>
          <a:bodyPr wrap="square">
            <a:spAutoFit/>
          </a:bodyPr>
          <a:lstStyle/>
          <a:p>
            <a:pPr algn="just"/>
            <a:r>
              <a:rPr lang="en-US" sz="1200" b="1" i="1" dirty="0">
                <a:latin typeface="Times New Roman" panose="02020603050405020304" pitchFamily="18" charset="0"/>
                <a:cs typeface="Times New Roman" panose="02020603050405020304" pitchFamily="18" charset="0"/>
                <a:hlinkClick r:id="rId7"/>
              </a:rPr>
              <a:t>Scheffer</a:t>
            </a:r>
            <a:r>
              <a:rPr lang="en-US" sz="1200" b="1" i="1" dirty="0">
                <a:latin typeface="Times New Roman" panose="02020603050405020304" pitchFamily="18" charset="0"/>
                <a:cs typeface="Times New Roman" panose="02020603050405020304" pitchFamily="18" charset="0"/>
              </a:rPr>
              <a:t>. </a:t>
            </a:r>
            <a:r>
              <a:rPr lang="en-US" sz="1200" b="1" i="1" dirty="0">
                <a:latin typeface="Times New Roman" panose="02020603050405020304" pitchFamily="18" charset="0"/>
                <a:cs typeface="Times New Roman" panose="02020603050405020304" pitchFamily="18" charset="0"/>
                <a:hlinkClick r:id="rId8" tooltip="Epilepsia."/>
              </a:rPr>
              <a:t>Epilepsia</a:t>
            </a:r>
            <a:r>
              <a:rPr lang="en-US" sz="1200" b="1" i="1" dirty="0">
                <a:latin typeface="Times New Roman" panose="02020603050405020304" pitchFamily="18" charset="0"/>
                <a:cs typeface="Times New Roman" panose="02020603050405020304" pitchFamily="18" charset="0"/>
              </a:rPr>
              <a:t> 2017; 58(4): 512-521. </a:t>
            </a:r>
            <a:endParaRPr lang="sr-Latn-RS" sz="12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8255553"/>
      </p:ext>
    </p:extLst>
  </p:cSld>
  <p:clrMapOvr>
    <a:masterClrMapping/>
  </p:clrMapOvr>
  <mc:AlternateContent xmlns:mc="http://schemas.openxmlformats.org/markup-compatibility/2006" xmlns:p14="http://schemas.microsoft.com/office/powerpoint/2010/main">
    <mc:Choice Requires="p14">
      <p:transition spd="slow" p14:dur="2000" advTm="63085"/>
    </mc:Choice>
    <mc:Fallback xmlns="">
      <p:transition spd="slow" advTm="63085"/>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C0E1609-9B7D-F0B5-EA3D-479D113E63D1}"/>
              </a:ext>
            </a:extLst>
          </p:cNvPr>
          <p:cNvSpPr>
            <a:spLocks noGrp="1"/>
          </p:cNvSpPr>
          <p:nvPr>
            <p:ph idx="1"/>
          </p:nvPr>
        </p:nvSpPr>
        <p:spPr>
          <a:xfrm>
            <a:off x="1775520" y="1541610"/>
            <a:ext cx="8229600" cy="4525963"/>
          </a:xfrm>
        </p:spPr>
        <p:txBody>
          <a:bodyPr>
            <a:normAutofit fontScale="70000" lnSpcReduction="20000"/>
          </a:bodyPr>
          <a:lstStyle/>
          <a:p>
            <a:pPr marL="0" indent="0" algn="just">
              <a:buNone/>
            </a:pPr>
            <a:r>
              <a:rPr lang="en-US" b="1" dirty="0"/>
              <a:t>Preganglionic Syndromes </a:t>
            </a:r>
            <a:endParaRPr lang="sr-Latn-RS" b="1" dirty="0"/>
          </a:p>
          <a:p>
            <a:pPr marL="0" indent="0" algn="just">
              <a:buNone/>
            </a:pPr>
            <a:endParaRPr lang="sr-Latn-RS" dirty="0">
              <a:highlight>
                <a:srgbClr val="FFFF00"/>
              </a:highlight>
            </a:endParaRPr>
          </a:p>
          <a:p>
            <a:pPr marL="0" indent="0" algn="just">
              <a:buNone/>
            </a:pPr>
            <a:r>
              <a:rPr lang="en-US" dirty="0"/>
              <a:t>Trigeminal nerve compression can occur in the area between the brain stem nuclei and the </a:t>
            </a:r>
            <a:r>
              <a:rPr lang="en-US" dirty="0" err="1"/>
              <a:t>gasserian</a:t>
            </a:r>
            <a:r>
              <a:rPr lang="en-US" dirty="0"/>
              <a:t> ganglion, specifically within the brain stem itself or in the cerebellopontine angle</a:t>
            </a:r>
            <a:endParaRPr lang="sr-Latn-RS" dirty="0"/>
          </a:p>
          <a:p>
            <a:pPr marL="0" indent="0" algn="just">
              <a:buNone/>
            </a:pPr>
            <a:r>
              <a:rPr lang="en-US" dirty="0"/>
              <a:t>Patients can present with reduced facial sensation in association with poor hearing, nystagmus, limb ataxia, facial weakness, and a diminished corneal reflex. Common lesions in this area include </a:t>
            </a:r>
            <a:r>
              <a:rPr lang="en-US" dirty="0">
                <a:highlight>
                  <a:srgbClr val="FFFF00"/>
                </a:highlight>
              </a:rPr>
              <a:t>tumors</a:t>
            </a:r>
            <a:r>
              <a:rPr lang="en-US" dirty="0"/>
              <a:t> such as acoustic or trigeminal neuromas,</a:t>
            </a:r>
            <a:r>
              <a:rPr lang="sr-Latn-RS" dirty="0"/>
              <a:t> </a:t>
            </a:r>
            <a:r>
              <a:rPr lang="en-US" dirty="0"/>
              <a:t>meningiomas, metastatic cancers, carcinomatous meningitis, and invasive nasopharyngeal carcinomas, </a:t>
            </a:r>
            <a:r>
              <a:rPr lang="en-US" dirty="0">
                <a:highlight>
                  <a:srgbClr val="FFFF00"/>
                </a:highlight>
              </a:rPr>
              <a:t>inflammatory disorders </a:t>
            </a:r>
            <a:r>
              <a:rPr lang="en-US" dirty="0"/>
              <a:t>such as sarcoidosis, or </a:t>
            </a:r>
            <a:r>
              <a:rPr lang="en-US" dirty="0">
                <a:highlight>
                  <a:srgbClr val="FFFF00"/>
                </a:highlight>
              </a:rPr>
              <a:t>infectious processes</a:t>
            </a:r>
            <a:r>
              <a:rPr lang="en-US" dirty="0"/>
              <a:t> such as mycobacterial (especially tuberculosis), fungal (candidal, </a:t>
            </a:r>
            <a:r>
              <a:rPr lang="en-US" dirty="0" err="1"/>
              <a:t>histoplasmotic</a:t>
            </a:r>
            <a:r>
              <a:rPr lang="en-US" dirty="0"/>
              <a:t>), parasitic, and bacterial organisms. </a:t>
            </a:r>
            <a:r>
              <a:rPr lang="en-US" dirty="0">
                <a:highlight>
                  <a:srgbClr val="FFFF00"/>
                </a:highlight>
              </a:rPr>
              <a:t>Traumatic injury </a:t>
            </a:r>
            <a:r>
              <a:rPr lang="en-US" dirty="0"/>
              <a:t>to this region may also result in sensory loss or motor deficits</a:t>
            </a:r>
          </a:p>
        </p:txBody>
      </p:sp>
      <p:sp>
        <p:nvSpPr>
          <p:cNvPr id="4" name="Date Placeholder 3">
            <a:extLst>
              <a:ext uri="{FF2B5EF4-FFF2-40B4-BE49-F238E27FC236}">
                <a16:creationId xmlns:a16="http://schemas.microsoft.com/office/drawing/2014/main" xmlns="" id="{E11A2351-79C6-97AC-B2C7-B4B2BAEED207}"/>
              </a:ext>
            </a:extLst>
          </p:cNvPr>
          <p:cNvSpPr>
            <a:spLocks noGrp="1"/>
          </p:cNvSpPr>
          <p:nvPr>
            <p:ph type="dt" sz="half" idx="10"/>
          </p:nvPr>
        </p:nvSpPr>
        <p:spPr/>
        <p:txBody>
          <a:bodyPr/>
          <a:lstStyle/>
          <a:p>
            <a:fld id="{E7C44986-CD60-497E-8DE7-19935A1E8F4A}"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B480699C-03A6-C6C2-0CC3-91923EC9E294}"/>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120</a:t>
            </a:fld>
            <a:endParaRPr lang="en-US">
              <a:solidFill>
                <a:prstClr val="black">
                  <a:tint val="75000"/>
                </a:prstClr>
              </a:solidFill>
            </a:endParaRPr>
          </a:p>
        </p:txBody>
      </p:sp>
      <p:sp>
        <p:nvSpPr>
          <p:cNvPr id="6" name="Title 1">
            <a:extLst>
              <a:ext uri="{FF2B5EF4-FFF2-40B4-BE49-F238E27FC236}">
                <a16:creationId xmlns:a16="http://schemas.microsoft.com/office/drawing/2014/main" xmlns="" id="{8AEB213C-4C32-A531-3173-E0C9113EA1B1}"/>
              </a:ext>
            </a:extLst>
          </p:cNvPr>
          <p:cNvSpPr>
            <a:spLocks noGrp="1"/>
          </p:cNvSpPr>
          <p:nvPr>
            <p:ph type="title"/>
          </p:nvPr>
        </p:nvSpPr>
        <p:spPr>
          <a:xfrm>
            <a:off x="1984632" y="93784"/>
            <a:ext cx="8229600" cy="1143000"/>
          </a:xfrm>
        </p:spPr>
        <p:txBody>
          <a:bodyPr/>
          <a:lstStyle/>
          <a:p>
            <a:r>
              <a:rPr lang="en-US" dirty="0"/>
              <a:t>CLINICAL SYNDROMES</a:t>
            </a:r>
          </a:p>
        </p:txBody>
      </p:sp>
    </p:spTree>
    <p:extLst>
      <p:ext uri="{BB962C8B-B14F-4D97-AF65-F5344CB8AC3E}">
        <p14:creationId xmlns:p14="http://schemas.microsoft.com/office/powerpoint/2010/main" val="285429237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1C41128-E764-27E0-0812-1CE30DB3BF7D}"/>
              </a:ext>
            </a:extLst>
          </p:cNvPr>
          <p:cNvSpPr>
            <a:spLocks noGrp="1"/>
          </p:cNvSpPr>
          <p:nvPr>
            <p:ph idx="1"/>
          </p:nvPr>
        </p:nvSpPr>
        <p:spPr>
          <a:xfrm>
            <a:off x="1981200" y="1600200"/>
            <a:ext cx="8229600" cy="4853136"/>
          </a:xfrm>
        </p:spPr>
        <p:txBody>
          <a:bodyPr>
            <a:normAutofit fontScale="70000" lnSpcReduction="20000"/>
          </a:bodyPr>
          <a:lstStyle/>
          <a:p>
            <a:pPr marL="0" indent="0" algn="just">
              <a:buNone/>
            </a:pPr>
            <a:r>
              <a:rPr lang="en-US" b="1" dirty="0" err="1"/>
              <a:t>Gasserian</a:t>
            </a:r>
            <a:r>
              <a:rPr lang="en-US" b="1" dirty="0"/>
              <a:t> Ganglion Syndromes </a:t>
            </a:r>
            <a:endParaRPr lang="sr-Latn-RS" b="1" dirty="0"/>
          </a:p>
          <a:p>
            <a:pPr marL="0" indent="0" algn="just">
              <a:buNone/>
            </a:pPr>
            <a:r>
              <a:rPr lang="sr-Latn-RS" dirty="0"/>
              <a:t>O</a:t>
            </a:r>
            <a:r>
              <a:rPr lang="en-US" dirty="0" err="1"/>
              <a:t>steitis</a:t>
            </a:r>
            <a:r>
              <a:rPr lang="en-US" dirty="0"/>
              <a:t> of the petrous apex following suppurative otitis media or mastoiditis, which leads to inflammation and infection affecting the trigeminal ganglion, may result in </a:t>
            </a:r>
            <a:r>
              <a:rPr lang="en-US" dirty="0" err="1">
                <a:highlight>
                  <a:srgbClr val="FFFF00"/>
                </a:highlight>
              </a:rPr>
              <a:t>Gradenigo's</a:t>
            </a:r>
            <a:r>
              <a:rPr lang="en-US" dirty="0">
                <a:highlight>
                  <a:srgbClr val="FFFF00"/>
                </a:highlight>
              </a:rPr>
              <a:t> syndrome</a:t>
            </a:r>
            <a:r>
              <a:rPr lang="sr-Latn-RS" dirty="0">
                <a:highlight>
                  <a:srgbClr val="FFFF00"/>
                </a:highlight>
              </a:rPr>
              <a:t> (</a:t>
            </a:r>
            <a:r>
              <a:rPr lang="en-US" dirty="0"/>
              <a:t>facial pain, headache, or sensory loss and a </a:t>
            </a:r>
            <a:r>
              <a:rPr lang="sr-Latn-RS" dirty="0"/>
              <a:t>VI</a:t>
            </a:r>
            <a:r>
              <a:rPr lang="en-US" dirty="0"/>
              <a:t> cranial nerve palsy, </a:t>
            </a:r>
            <a:r>
              <a:rPr lang="sr-Latn-RS" dirty="0"/>
              <a:t>VII</a:t>
            </a:r>
            <a:r>
              <a:rPr lang="en-US" dirty="0"/>
              <a:t> palsy and deafness</a:t>
            </a:r>
            <a:r>
              <a:rPr lang="sr-Latn-RS" dirty="0"/>
              <a:t> (VIII)</a:t>
            </a:r>
            <a:r>
              <a:rPr lang="en-US" dirty="0"/>
              <a:t>.  </a:t>
            </a:r>
            <a:endParaRPr lang="sr-Latn-RS" dirty="0"/>
          </a:p>
          <a:p>
            <a:pPr marL="0" indent="0" algn="just">
              <a:buNone/>
            </a:pPr>
            <a:r>
              <a:rPr lang="en-US" dirty="0"/>
              <a:t>Trigeminal sensory neuropathy may occur in association with connective tissue disorders such as </a:t>
            </a:r>
            <a:r>
              <a:rPr lang="en-US" dirty="0">
                <a:highlight>
                  <a:srgbClr val="FFFF00"/>
                </a:highlight>
              </a:rPr>
              <a:t>mixed connective tissues disease</a:t>
            </a:r>
            <a:r>
              <a:rPr lang="en-US" dirty="0"/>
              <a:t>, </a:t>
            </a:r>
            <a:r>
              <a:rPr lang="en-US" dirty="0">
                <a:highlight>
                  <a:srgbClr val="FFFF00"/>
                </a:highlight>
              </a:rPr>
              <a:t>systemic sclerosis</a:t>
            </a:r>
            <a:r>
              <a:rPr lang="en-US" dirty="0"/>
              <a:t>, </a:t>
            </a:r>
            <a:r>
              <a:rPr lang="en-US" dirty="0">
                <a:highlight>
                  <a:srgbClr val="FFFF00"/>
                </a:highlight>
              </a:rPr>
              <a:t>Sjogren's syndrome</a:t>
            </a:r>
            <a:r>
              <a:rPr lang="en-US" dirty="0"/>
              <a:t>, and </a:t>
            </a:r>
            <a:r>
              <a:rPr lang="en-US" dirty="0">
                <a:highlight>
                  <a:srgbClr val="FFFF00"/>
                </a:highlight>
              </a:rPr>
              <a:t>systemic lupus erythematosus</a:t>
            </a:r>
            <a:r>
              <a:rPr lang="sr-Latn-RS" dirty="0"/>
              <a:t>.</a:t>
            </a:r>
            <a:r>
              <a:rPr lang="en-US" dirty="0"/>
              <a:t> Symptoms including facial dysesthesias, numbness, and loss of taste may be the presenting complaints</a:t>
            </a:r>
            <a:endParaRPr lang="sr-Latn-RS" dirty="0"/>
          </a:p>
          <a:p>
            <a:pPr marL="0" indent="0" algn="just">
              <a:buNone/>
            </a:pPr>
            <a:r>
              <a:rPr lang="en-US" dirty="0"/>
              <a:t>Various </a:t>
            </a:r>
            <a:r>
              <a:rPr lang="en-US" dirty="0">
                <a:highlight>
                  <a:srgbClr val="FFFF00"/>
                </a:highlight>
              </a:rPr>
              <a:t>infectious processes </a:t>
            </a:r>
            <a:r>
              <a:rPr lang="en-US" dirty="0"/>
              <a:t>within the middle cranial fossa including syphilis, tuberculosis, and bacterial meningitis can affect the </a:t>
            </a:r>
            <a:r>
              <a:rPr lang="en-US" dirty="0" err="1"/>
              <a:t>gasserian</a:t>
            </a:r>
            <a:r>
              <a:rPr lang="en-US" dirty="0"/>
              <a:t> ganglion by inflammation, ischemia, or direct compression. </a:t>
            </a:r>
            <a:endParaRPr lang="sr-Latn-RS" dirty="0"/>
          </a:p>
          <a:p>
            <a:pPr marL="0" indent="0" algn="just">
              <a:buNone/>
            </a:pPr>
            <a:r>
              <a:rPr lang="sr-Latn-RS" dirty="0">
                <a:highlight>
                  <a:srgbClr val="FFFF00"/>
                </a:highlight>
              </a:rPr>
              <a:t>N</a:t>
            </a:r>
            <a:r>
              <a:rPr lang="en-US" dirty="0" err="1">
                <a:highlight>
                  <a:srgbClr val="FFFF00"/>
                </a:highlight>
              </a:rPr>
              <a:t>eoplasms</a:t>
            </a:r>
            <a:r>
              <a:rPr lang="en-US" dirty="0"/>
              <a:t> in this region (meningiomas, schwannomas) can compress the ganglion</a:t>
            </a:r>
          </a:p>
        </p:txBody>
      </p:sp>
      <p:sp>
        <p:nvSpPr>
          <p:cNvPr id="4" name="Date Placeholder 3">
            <a:extLst>
              <a:ext uri="{FF2B5EF4-FFF2-40B4-BE49-F238E27FC236}">
                <a16:creationId xmlns:a16="http://schemas.microsoft.com/office/drawing/2014/main" xmlns="" id="{386A320D-87D0-0B65-7617-E17CE781C8C2}"/>
              </a:ext>
            </a:extLst>
          </p:cNvPr>
          <p:cNvSpPr>
            <a:spLocks noGrp="1"/>
          </p:cNvSpPr>
          <p:nvPr>
            <p:ph type="dt" sz="half" idx="10"/>
          </p:nvPr>
        </p:nvSpPr>
        <p:spPr/>
        <p:txBody>
          <a:bodyPr/>
          <a:lstStyle/>
          <a:p>
            <a:fld id="{A2520E98-492D-4015-8E99-7AADBFB74C02}"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DF1ABF9D-57B9-5CE5-1676-684006F6785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121</a:t>
            </a:fld>
            <a:endParaRPr lang="en-US">
              <a:solidFill>
                <a:prstClr val="black">
                  <a:tint val="75000"/>
                </a:prstClr>
              </a:solidFill>
            </a:endParaRPr>
          </a:p>
        </p:txBody>
      </p:sp>
      <p:sp>
        <p:nvSpPr>
          <p:cNvPr id="6" name="Title 1">
            <a:extLst>
              <a:ext uri="{FF2B5EF4-FFF2-40B4-BE49-F238E27FC236}">
                <a16:creationId xmlns:a16="http://schemas.microsoft.com/office/drawing/2014/main" xmlns="" id="{0153A547-6F16-FC29-E879-51547ADD2CD7}"/>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151197554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CDBB726-D8A9-587B-16AA-6A29D416D982}"/>
              </a:ext>
            </a:extLst>
          </p:cNvPr>
          <p:cNvSpPr>
            <a:spLocks noGrp="1"/>
          </p:cNvSpPr>
          <p:nvPr>
            <p:ph idx="1"/>
          </p:nvPr>
        </p:nvSpPr>
        <p:spPr/>
        <p:txBody>
          <a:bodyPr>
            <a:normAutofit fontScale="92500" lnSpcReduction="10000"/>
          </a:bodyPr>
          <a:lstStyle/>
          <a:p>
            <a:pPr marL="0" indent="0" algn="just">
              <a:buNone/>
            </a:pPr>
            <a:r>
              <a:rPr lang="en-US" b="1" dirty="0"/>
              <a:t>Syndromes of Lesions Involving Peripheral Branches of Cranial Nerve V </a:t>
            </a:r>
            <a:r>
              <a:rPr lang="sr-Latn-RS" b="1" dirty="0"/>
              <a:t>(1)</a:t>
            </a:r>
          </a:p>
          <a:p>
            <a:pPr marL="0" indent="0" algn="just">
              <a:buNone/>
            </a:pPr>
            <a:r>
              <a:rPr lang="en-US" dirty="0">
                <a:highlight>
                  <a:srgbClr val="FFFF00"/>
                </a:highlight>
              </a:rPr>
              <a:t>Raeder's paratrigeminal neuralgia</a:t>
            </a:r>
            <a:r>
              <a:rPr lang="sr-Latn-RS" dirty="0"/>
              <a:t>:</a:t>
            </a:r>
            <a:r>
              <a:rPr lang="en-US" dirty="0"/>
              <a:t> intense pain in the distribution of V1, lacrimation, conjunctival injection, rhinorrhea, and ipsilateral Horner's syndrome. This syndrome may be idiopathic or may result from pathology affecting the ipsilateral carotid artery or structures within the middle cranial fossa. Therapy includes ergotamine tartrate, </a:t>
            </a:r>
            <a:r>
              <a:rPr lang="en-US" dirty="0" err="1"/>
              <a:t>methysergide</a:t>
            </a:r>
            <a:r>
              <a:rPr lang="en-US" dirty="0"/>
              <a:t>, and systemic corticosteroids. </a:t>
            </a:r>
            <a:r>
              <a:rPr lang="sr-Latn-RS" dirty="0"/>
              <a:t>F</a:t>
            </a:r>
            <a:r>
              <a:rPr lang="en-US" dirty="0" err="1"/>
              <a:t>urthermore</a:t>
            </a:r>
            <a:r>
              <a:rPr lang="en-US" dirty="0"/>
              <a:t>, it is important to consider the possibility of a carotid dissection in a patient who presents with an isolated painful Horner's syndrome</a:t>
            </a:r>
          </a:p>
        </p:txBody>
      </p:sp>
      <p:sp>
        <p:nvSpPr>
          <p:cNvPr id="4" name="Date Placeholder 3">
            <a:extLst>
              <a:ext uri="{FF2B5EF4-FFF2-40B4-BE49-F238E27FC236}">
                <a16:creationId xmlns:a16="http://schemas.microsoft.com/office/drawing/2014/main" xmlns="" id="{1BD26B8A-9E4E-6E3B-1376-F9C54ACFBFEE}"/>
              </a:ext>
            </a:extLst>
          </p:cNvPr>
          <p:cNvSpPr>
            <a:spLocks noGrp="1"/>
          </p:cNvSpPr>
          <p:nvPr>
            <p:ph type="dt" sz="half" idx="10"/>
          </p:nvPr>
        </p:nvSpPr>
        <p:spPr/>
        <p:txBody>
          <a:bodyPr/>
          <a:lstStyle/>
          <a:p>
            <a:fld id="{34A4EE29-35E2-4FFF-A31C-F80F6F86CC8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5FB44C2-30CF-7FD6-8127-791B575DD8C5}"/>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122</a:t>
            </a:fld>
            <a:endParaRPr lang="en-US">
              <a:solidFill>
                <a:prstClr val="black">
                  <a:tint val="75000"/>
                </a:prstClr>
              </a:solidFill>
            </a:endParaRPr>
          </a:p>
        </p:txBody>
      </p:sp>
      <p:sp>
        <p:nvSpPr>
          <p:cNvPr id="6" name="Title 1">
            <a:extLst>
              <a:ext uri="{FF2B5EF4-FFF2-40B4-BE49-F238E27FC236}">
                <a16:creationId xmlns:a16="http://schemas.microsoft.com/office/drawing/2014/main" xmlns="" id="{EBA368AA-FF88-DB4B-AB92-BCB6DF047385}"/>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41170712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293545A-8F10-858A-6065-CBC5AE975115}"/>
              </a:ext>
            </a:extLst>
          </p:cNvPr>
          <p:cNvSpPr>
            <a:spLocks noGrp="1"/>
          </p:cNvSpPr>
          <p:nvPr>
            <p:ph idx="1"/>
          </p:nvPr>
        </p:nvSpPr>
        <p:spPr/>
        <p:txBody>
          <a:bodyPr>
            <a:normAutofit fontScale="92500" lnSpcReduction="10000"/>
          </a:bodyPr>
          <a:lstStyle/>
          <a:p>
            <a:pPr marL="0" indent="0" algn="just">
              <a:buNone/>
            </a:pPr>
            <a:r>
              <a:rPr lang="en-US" b="1" dirty="0"/>
              <a:t>Syndromes of Lesions Involving Peripheral Branches of Cranial Nerve V </a:t>
            </a:r>
            <a:r>
              <a:rPr lang="sr-Latn-RS" b="1" dirty="0"/>
              <a:t>(2)</a:t>
            </a:r>
          </a:p>
          <a:p>
            <a:pPr marL="0" indent="0" algn="just">
              <a:buNone/>
            </a:pPr>
            <a:r>
              <a:rPr lang="en-US" dirty="0"/>
              <a:t>The skull base and exit points of V1 to V3 can be diseased and can result in focal sensory or sensorimotor trigeminal dysfunction. For example, acute or resolved </a:t>
            </a:r>
            <a:r>
              <a:rPr lang="en-US" dirty="0">
                <a:highlight>
                  <a:srgbClr val="FFFF00"/>
                </a:highlight>
              </a:rPr>
              <a:t>bacterial</a:t>
            </a:r>
            <a:r>
              <a:rPr lang="en-US" dirty="0"/>
              <a:t>, </a:t>
            </a:r>
            <a:r>
              <a:rPr lang="en-US" dirty="0">
                <a:highlight>
                  <a:srgbClr val="FFFF00"/>
                </a:highlight>
              </a:rPr>
              <a:t>tuberculous</a:t>
            </a:r>
            <a:r>
              <a:rPr lang="en-US" dirty="0"/>
              <a:t>, </a:t>
            </a:r>
            <a:r>
              <a:rPr lang="en-US" dirty="0">
                <a:highlight>
                  <a:srgbClr val="FFFF00"/>
                </a:highlight>
              </a:rPr>
              <a:t>carcinomatous</a:t>
            </a:r>
            <a:r>
              <a:rPr lang="en-US" dirty="0"/>
              <a:t>, or </a:t>
            </a:r>
            <a:r>
              <a:rPr lang="en-US" dirty="0">
                <a:highlight>
                  <a:srgbClr val="FFFF00"/>
                </a:highlight>
              </a:rPr>
              <a:t>granulomatous</a:t>
            </a:r>
            <a:r>
              <a:rPr lang="en-US" dirty="0"/>
              <a:t> (sarcoid) </a:t>
            </a:r>
            <a:r>
              <a:rPr lang="en-US" dirty="0">
                <a:highlight>
                  <a:srgbClr val="FFFF00"/>
                </a:highlight>
              </a:rPr>
              <a:t>meningitis</a:t>
            </a:r>
            <a:r>
              <a:rPr lang="en-US" dirty="0"/>
              <a:t> can result in inflammation, infiltration, or congestion of the basal meninges through which V1 to V3 nerve roots exit the skull. </a:t>
            </a:r>
            <a:endParaRPr lang="sr-Latn-RS" dirty="0"/>
          </a:p>
          <a:p>
            <a:pPr marL="0" indent="0" algn="just">
              <a:buNone/>
            </a:pPr>
            <a:r>
              <a:rPr lang="en-US" dirty="0"/>
              <a:t>In </a:t>
            </a:r>
            <a:r>
              <a:rPr lang="en-US" dirty="0">
                <a:highlight>
                  <a:srgbClr val="FFFF00"/>
                </a:highlight>
              </a:rPr>
              <a:t>Paget's disease</a:t>
            </a:r>
            <a:r>
              <a:rPr lang="en-US" dirty="0"/>
              <a:t>, narrowing of the skull foramina can also lead to cranial (trigeminal) neuropathy</a:t>
            </a:r>
          </a:p>
        </p:txBody>
      </p:sp>
      <p:sp>
        <p:nvSpPr>
          <p:cNvPr id="4" name="Date Placeholder 3">
            <a:extLst>
              <a:ext uri="{FF2B5EF4-FFF2-40B4-BE49-F238E27FC236}">
                <a16:creationId xmlns:a16="http://schemas.microsoft.com/office/drawing/2014/main" xmlns="" id="{860FBB69-21B6-7340-6251-5DF1FA1E8160}"/>
              </a:ext>
            </a:extLst>
          </p:cNvPr>
          <p:cNvSpPr>
            <a:spLocks noGrp="1"/>
          </p:cNvSpPr>
          <p:nvPr>
            <p:ph type="dt" sz="half" idx="10"/>
          </p:nvPr>
        </p:nvSpPr>
        <p:spPr/>
        <p:txBody>
          <a:bodyPr/>
          <a:lstStyle/>
          <a:p>
            <a:fld id="{35086BA7-85FB-4A7B-9E13-1C5CCBCAF6B4}"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086F5820-3B66-4979-B852-D3928EA30FF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123</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763A1BF-5933-B71C-C182-DA3C6261DEF7}"/>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11115681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0ABEA60-476F-30D0-C08F-942649D79A75}"/>
              </a:ext>
            </a:extLst>
          </p:cNvPr>
          <p:cNvSpPr>
            <a:spLocks noGrp="1"/>
          </p:cNvSpPr>
          <p:nvPr>
            <p:ph idx="1"/>
          </p:nvPr>
        </p:nvSpPr>
        <p:spPr>
          <a:xfrm>
            <a:off x="1631504" y="980728"/>
            <a:ext cx="8784976" cy="5472608"/>
          </a:xfrm>
        </p:spPr>
        <p:txBody>
          <a:bodyPr>
            <a:normAutofit fontScale="70000" lnSpcReduction="20000"/>
          </a:bodyPr>
          <a:lstStyle/>
          <a:p>
            <a:pPr marL="0" indent="0" algn="just">
              <a:buNone/>
            </a:pPr>
            <a:r>
              <a:rPr lang="en-US" dirty="0"/>
              <a:t>Various pathological processes including </a:t>
            </a:r>
            <a:r>
              <a:rPr lang="en-US" dirty="0">
                <a:highlight>
                  <a:srgbClr val="FFFF00"/>
                </a:highlight>
              </a:rPr>
              <a:t>tumors</a:t>
            </a:r>
            <a:r>
              <a:rPr lang="en-US" dirty="0"/>
              <a:t>, </a:t>
            </a:r>
            <a:r>
              <a:rPr lang="en-US" dirty="0">
                <a:highlight>
                  <a:srgbClr val="FFFF00"/>
                </a:highlight>
              </a:rPr>
              <a:t>aneurysms</a:t>
            </a:r>
            <a:r>
              <a:rPr lang="en-US" dirty="0"/>
              <a:t>, </a:t>
            </a:r>
            <a:r>
              <a:rPr lang="en-US" dirty="0">
                <a:highlight>
                  <a:srgbClr val="FFFF00"/>
                </a:highlight>
              </a:rPr>
              <a:t>infarctions</a:t>
            </a:r>
            <a:r>
              <a:rPr lang="en-US" dirty="0"/>
              <a:t>, </a:t>
            </a:r>
            <a:r>
              <a:rPr lang="en-US" dirty="0">
                <a:highlight>
                  <a:srgbClr val="FFFF00"/>
                </a:highlight>
              </a:rPr>
              <a:t>trauma</a:t>
            </a:r>
            <a:r>
              <a:rPr lang="en-US" dirty="0"/>
              <a:t>, and </a:t>
            </a:r>
            <a:r>
              <a:rPr lang="en-US" dirty="0">
                <a:highlight>
                  <a:srgbClr val="FFFF00"/>
                </a:highlight>
              </a:rPr>
              <a:t>infections</a:t>
            </a:r>
            <a:r>
              <a:rPr lang="en-US" dirty="0"/>
              <a:t> can damage the </a:t>
            </a:r>
            <a:r>
              <a:rPr lang="en-US" b="1" dirty="0"/>
              <a:t>ophthalmic division </a:t>
            </a:r>
            <a:r>
              <a:rPr lang="en-US" dirty="0"/>
              <a:t>of the trigeminal nerve. </a:t>
            </a:r>
            <a:r>
              <a:rPr lang="en-US" b="1" dirty="0"/>
              <a:t>Superior orbital fissure involvement </a:t>
            </a:r>
            <a:r>
              <a:rPr lang="en-US" dirty="0"/>
              <a:t>is characterized by numbness, </a:t>
            </a:r>
            <a:r>
              <a:rPr lang="en-US" dirty="0" err="1"/>
              <a:t>paresthesias</a:t>
            </a:r>
            <a:r>
              <a:rPr lang="en-US" dirty="0"/>
              <a:t>, or pain in the distribution of V1 and within the orbit, Horner's syndrome, and </a:t>
            </a:r>
            <a:r>
              <a:rPr lang="en-US" dirty="0" err="1"/>
              <a:t>ophthalmoparesis</a:t>
            </a:r>
            <a:r>
              <a:rPr lang="en-US" dirty="0"/>
              <a:t> </a:t>
            </a:r>
            <a:endParaRPr lang="sr-Latn-RS" dirty="0"/>
          </a:p>
          <a:p>
            <a:pPr marL="0" indent="0" algn="just">
              <a:buNone/>
            </a:pPr>
            <a:r>
              <a:rPr lang="en-US" b="1" dirty="0"/>
              <a:t>Cavernous sinus thrombosis </a:t>
            </a:r>
            <a:r>
              <a:rPr lang="en-US" dirty="0"/>
              <a:t>is almost always caused by spread of an </a:t>
            </a:r>
            <a:r>
              <a:rPr lang="en-US" dirty="0">
                <a:highlight>
                  <a:srgbClr val="FFFF00"/>
                </a:highlight>
              </a:rPr>
              <a:t>infection</a:t>
            </a:r>
            <a:r>
              <a:rPr lang="en-US" dirty="0"/>
              <a:t> from the face, nose, or mouth. Patients may initially complain of fever, malaise, and frontal headache, but they subsequently develop proptosis, ptosis, </a:t>
            </a:r>
            <a:r>
              <a:rPr lang="en-US" dirty="0" err="1"/>
              <a:t>ophthalmoparesis</a:t>
            </a:r>
            <a:r>
              <a:rPr lang="en-US" dirty="0"/>
              <a:t>, and </a:t>
            </a:r>
            <a:r>
              <a:rPr lang="en-US" dirty="0" err="1"/>
              <a:t>vasocongestion</a:t>
            </a:r>
            <a:r>
              <a:rPr lang="en-US" dirty="0"/>
              <a:t>. Initially the CSF test result may be normal, but findings characteristic of meningitis may occur if treatment is delayed. Mortality is linked to spread of bacteria to the meninges, which warrants early and intensive antibiotic therapy. </a:t>
            </a:r>
            <a:endParaRPr lang="sr-Latn-RS" dirty="0"/>
          </a:p>
          <a:p>
            <a:pPr marL="0" indent="0" algn="just">
              <a:buNone/>
            </a:pPr>
            <a:r>
              <a:rPr lang="sr-Latn-RS" b="1" dirty="0"/>
              <a:t>C</a:t>
            </a:r>
            <a:r>
              <a:rPr lang="en-US" b="1" dirty="0" err="1"/>
              <a:t>arotid</a:t>
            </a:r>
            <a:r>
              <a:rPr lang="en-US" b="1" dirty="0"/>
              <a:t>-cavernous sinus arteriovenous fistulae </a:t>
            </a:r>
            <a:r>
              <a:rPr lang="en-US" dirty="0"/>
              <a:t>may be </a:t>
            </a:r>
            <a:r>
              <a:rPr lang="en-US" dirty="0">
                <a:highlight>
                  <a:srgbClr val="FFFF00"/>
                </a:highlight>
              </a:rPr>
              <a:t>congenital</a:t>
            </a:r>
            <a:r>
              <a:rPr lang="en-US" dirty="0"/>
              <a:t> in children but in adults are more commonly the result of </a:t>
            </a:r>
            <a:r>
              <a:rPr lang="en-US" dirty="0">
                <a:highlight>
                  <a:srgbClr val="FFFF00"/>
                </a:highlight>
              </a:rPr>
              <a:t>trauma</a:t>
            </a:r>
            <a:r>
              <a:rPr lang="en-US" dirty="0"/>
              <a:t>. Carotid-cavernous sinus arteriovenous fistulae also occur in women during </a:t>
            </a:r>
            <a:r>
              <a:rPr lang="en-US" dirty="0">
                <a:highlight>
                  <a:srgbClr val="FFFF00"/>
                </a:highlight>
              </a:rPr>
              <a:t>pregnancy</a:t>
            </a:r>
            <a:r>
              <a:rPr lang="en-US" dirty="0"/>
              <a:t> or at childbirth. On examination, pulsating proptosis, conjunctival erythema, </a:t>
            </a:r>
            <a:r>
              <a:rPr lang="en-US" dirty="0" err="1"/>
              <a:t>ophthalmoparesis</a:t>
            </a:r>
            <a:r>
              <a:rPr lang="en-US" dirty="0"/>
              <a:t>, and a bruit over the globe may be found. Diagnosis by CT or angiography is usual, and treatment with neurosurgical or invasive radiological approaches is warranted</a:t>
            </a:r>
          </a:p>
        </p:txBody>
      </p:sp>
      <p:sp>
        <p:nvSpPr>
          <p:cNvPr id="4" name="Date Placeholder 3">
            <a:extLst>
              <a:ext uri="{FF2B5EF4-FFF2-40B4-BE49-F238E27FC236}">
                <a16:creationId xmlns:a16="http://schemas.microsoft.com/office/drawing/2014/main" xmlns="" id="{EDB70021-074B-6DF9-2643-2002E40B7E59}"/>
              </a:ext>
            </a:extLst>
          </p:cNvPr>
          <p:cNvSpPr>
            <a:spLocks noGrp="1"/>
          </p:cNvSpPr>
          <p:nvPr>
            <p:ph type="dt" sz="half" idx="10"/>
          </p:nvPr>
        </p:nvSpPr>
        <p:spPr/>
        <p:txBody>
          <a:bodyPr/>
          <a:lstStyle/>
          <a:p>
            <a:fld id="{0B8A9B2C-5CC7-43B2-807E-D4E5379AC9E9}"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E9BC9A0-CADC-F274-B584-12B186104FBA}"/>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124</a:t>
            </a:fld>
            <a:endParaRPr lang="en-US">
              <a:solidFill>
                <a:prstClr val="black">
                  <a:tint val="75000"/>
                </a:prstClr>
              </a:solidFill>
            </a:endParaRPr>
          </a:p>
        </p:txBody>
      </p:sp>
      <p:sp>
        <p:nvSpPr>
          <p:cNvPr id="6" name="Title 1">
            <a:extLst>
              <a:ext uri="{FF2B5EF4-FFF2-40B4-BE49-F238E27FC236}">
                <a16:creationId xmlns:a16="http://schemas.microsoft.com/office/drawing/2014/main" xmlns="" id="{E135F8B7-E61E-03AD-4F66-13AB3DD29A91}"/>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8872466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3833EBC-BBE8-94A5-5ADF-FAF15FB6E02E}"/>
              </a:ext>
            </a:extLst>
          </p:cNvPr>
          <p:cNvSpPr>
            <a:spLocks noGrp="1"/>
          </p:cNvSpPr>
          <p:nvPr>
            <p:ph idx="1"/>
          </p:nvPr>
        </p:nvSpPr>
        <p:spPr>
          <a:xfrm>
            <a:off x="1981200" y="1268761"/>
            <a:ext cx="8229600" cy="4857403"/>
          </a:xfrm>
        </p:spPr>
        <p:txBody>
          <a:bodyPr>
            <a:normAutofit/>
          </a:bodyPr>
          <a:lstStyle/>
          <a:p>
            <a:pPr marL="0" indent="0" algn="just">
              <a:buNone/>
            </a:pPr>
            <a:r>
              <a:rPr lang="en-US" dirty="0"/>
              <a:t>Crescendo orbital pain or frontal headache can herald impending </a:t>
            </a:r>
            <a:r>
              <a:rPr lang="en-US" dirty="0">
                <a:highlight>
                  <a:srgbClr val="FFFF00"/>
                </a:highlight>
              </a:rPr>
              <a:t>internal carotid artery occlusion</a:t>
            </a:r>
            <a:r>
              <a:rPr lang="en-US" dirty="0"/>
              <a:t> presumably from irritation or ischemia to peripheral trigeminal branches</a:t>
            </a:r>
            <a:endParaRPr lang="sr-Latn-RS" dirty="0"/>
          </a:p>
          <a:p>
            <a:pPr marL="0" indent="0" algn="just">
              <a:buNone/>
            </a:pPr>
            <a:r>
              <a:rPr lang="en-US" dirty="0"/>
              <a:t>Similarly, a cluster of symptoms including facial, orbital, or neck pain or facial </a:t>
            </a:r>
            <a:r>
              <a:rPr lang="en-US" dirty="0" err="1"/>
              <a:t>paresthesias</a:t>
            </a:r>
            <a:r>
              <a:rPr lang="en-US" dirty="0"/>
              <a:t> in association with an ipsilateral Horner's syndrome may reflect </a:t>
            </a:r>
            <a:r>
              <a:rPr lang="en-US" dirty="0">
                <a:highlight>
                  <a:srgbClr val="FFFF00"/>
                </a:highlight>
              </a:rPr>
              <a:t>dissection of the cervical portion of the internal carotid artery</a:t>
            </a:r>
            <a:endParaRPr lang="sr-Latn-RS" dirty="0"/>
          </a:p>
          <a:p>
            <a:pPr marL="0" indent="0" algn="just">
              <a:buNone/>
            </a:pPr>
            <a:endParaRPr lang="en-US" dirty="0"/>
          </a:p>
        </p:txBody>
      </p:sp>
      <p:sp>
        <p:nvSpPr>
          <p:cNvPr id="4" name="Date Placeholder 3">
            <a:extLst>
              <a:ext uri="{FF2B5EF4-FFF2-40B4-BE49-F238E27FC236}">
                <a16:creationId xmlns:a16="http://schemas.microsoft.com/office/drawing/2014/main" xmlns="" id="{2C4B092C-B1B5-E9C0-5074-67CFFC75D2B1}"/>
              </a:ext>
            </a:extLst>
          </p:cNvPr>
          <p:cNvSpPr>
            <a:spLocks noGrp="1"/>
          </p:cNvSpPr>
          <p:nvPr>
            <p:ph type="dt" sz="half" idx="10"/>
          </p:nvPr>
        </p:nvSpPr>
        <p:spPr/>
        <p:txBody>
          <a:bodyPr/>
          <a:lstStyle/>
          <a:p>
            <a:fld id="{D073A0DE-0701-49D9-8904-A02A9992CFE9}"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C190F908-86B1-84C1-D7F0-C2ACE52581D5}"/>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125</a:t>
            </a:fld>
            <a:endParaRPr lang="en-US">
              <a:solidFill>
                <a:prstClr val="black">
                  <a:tint val="75000"/>
                </a:prstClr>
              </a:solidFill>
            </a:endParaRPr>
          </a:p>
        </p:txBody>
      </p:sp>
      <p:sp>
        <p:nvSpPr>
          <p:cNvPr id="6" name="Title 1">
            <a:extLst>
              <a:ext uri="{FF2B5EF4-FFF2-40B4-BE49-F238E27FC236}">
                <a16:creationId xmlns:a16="http://schemas.microsoft.com/office/drawing/2014/main" xmlns="" id="{6778E75D-1DC2-16F7-0B53-A0E2CE69CFF7}"/>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4306448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313AA81-B089-78A4-B07B-E6DF3039C38D}"/>
              </a:ext>
            </a:extLst>
          </p:cNvPr>
          <p:cNvSpPr>
            <a:spLocks noGrp="1"/>
          </p:cNvSpPr>
          <p:nvPr>
            <p:ph idx="1"/>
          </p:nvPr>
        </p:nvSpPr>
        <p:spPr>
          <a:xfrm>
            <a:off x="1981200" y="1196753"/>
            <a:ext cx="8229600" cy="4929411"/>
          </a:xfrm>
        </p:spPr>
        <p:txBody>
          <a:bodyPr>
            <a:normAutofit fontScale="85000" lnSpcReduction="20000"/>
          </a:bodyPr>
          <a:lstStyle/>
          <a:p>
            <a:pPr marL="0" indent="0" algn="just">
              <a:buNone/>
            </a:pPr>
            <a:r>
              <a:rPr lang="en-US" dirty="0"/>
              <a:t>Circumscribed facial </a:t>
            </a:r>
            <a:r>
              <a:rPr lang="en-US" dirty="0" err="1"/>
              <a:t>paresthesias</a:t>
            </a:r>
            <a:r>
              <a:rPr lang="en-US" dirty="0"/>
              <a:t> in V1 to V3 distributions have been identified in patients with </a:t>
            </a:r>
            <a:r>
              <a:rPr lang="en-US" dirty="0">
                <a:highlight>
                  <a:srgbClr val="FFFF00"/>
                </a:highlight>
              </a:rPr>
              <a:t>diabetes mellitus</a:t>
            </a:r>
            <a:r>
              <a:rPr lang="en-US" dirty="0"/>
              <a:t>, </a:t>
            </a:r>
            <a:r>
              <a:rPr lang="en-US" dirty="0">
                <a:highlight>
                  <a:srgbClr val="FFFF00"/>
                </a:highlight>
              </a:rPr>
              <a:t>Guillain-Barre syndrome</a:t>
            </a:r>
            <a:r>
              <a:rPr lang="en-US" dirty="0"/>
              <a:t>, </a:t>
            </a:r>
            <a:r>
              <a:rPr lang="en-US" dirty="0">
                <a:highlight>
                  <a:srgbClr val="FFFF00"/>
                </a:highlight>
              </a:rPr>
              <a:t>hereditary sensory motor neuropathy</a:t>
            </a:r>
            <a:r>
              <a:rPr lang="en-US" dirty="0"/>
              <a:t>, </a:t>
            </a:r>
            <a:r>
              <a:rPr lang="en-US" dirty="0">
                <a:highlight>
                  <a:srgbClr val="FFFF00"/>
                </a:highlight>
              </a:rPr>
              <a:t>chronic inflammatory demyelinating polyneuropathy</a:t>
            </a:r>
            <a:r>
              <a:rPr lang="en-US" dirty="0"/>
              <a:t>, </a:t>
            </a:r>
            <a:r>
              <a:rPr lang="en-US" dirty="0">
                <a:highlight>
                  <a:srgbClr val="FFFF00"/>
                </a:highlight>
              </a:rPr>
              <a:t>nutritional deficiencies</a:t>
            </a:r>
            <a:r>
              <a:rPr lang="en-US" dirty="0"/>
              <a:t>,</a:t>
            </a:r>
            <a:r>
              <a:rPr lang="sr-Latn-RS" dirty="0"/>
              <a:t>..</a:t>
            </a:r>
            <a:r>
              <a:rPr lang="en-US" dirty="0"/>
              <a:t>. </a:t>
            </a:r>
            <a:endParaRPr lang="sr-Latn-RS" dirty="0"/>
          </a:p>
          <a:p>
            <a:pPr marL="0" indent="0" algn="just">
              <a:buNone/>
            </a:pPr>
            <a:r>
              <a:rPr lang="en-US" dirty="0">
                <a:highlight>
                  <a:srgbClr val="FFFF00"/>
                </a:highlight>
              </a:rPr>
              <a:t>Vascular infarction </a:t>
            </a:r>
            <a:r>
              <a:rPr lang="en-US" dirty="0"/>
              <a:t>of the nerve branches, for example, in vasculitis can also result in sensory loss. </a:t>
            </a:r>
            <a:endParaRPr lang="sr-Latn-RS" dirty="0"/>
          </a:p>
          <a:p>
            <a:pPr marL="0" indent="0" algn="just">
              <a:buNone/>
            </a:pPr>
            <a:r>
              <a:rPr lang="en-US" dirty="0">
                <a:highlight>
                  <a:srgbClr val="FFFF00"/>
                </a:highlight>
              </a:rPr>
              <a:t>Compressive or infiltrative processes </a:t>
            </a:r>
            <a:r>
              <a:rPr lang="en-US" dirty="0"/>
              <a:t>affecting any of the peripheral trigeminal branches result in focal, well circumscribed sensory loss or </a:t>
            </a:r>
            <a:r>
              <a:rPr lang="en-US" dirty="0" err="1"/>
              <a:t>paresthesias</a:t>
            </a:r>
            <a:r>
              <a:rPr lang="en-US" dirty="0"/>
              <a:t>. </a:t>
            </a:r>
            <a:endParaRPr lang="sr-Latn-RS" dirty="0"/>
          </a:p>
          <a:p>
            <a:pPr marL="0" indent="0" algn="just">
              <a:buNone/>
            </a:pPr>
            <a:r>
              <a:rPr lang="en-US" dirty="0">
                <a:highlight>
                  <a:srgbClr val="FFFF00"/>
                </a:highlight>
              </a:rPr>
              <a:t>Dental trauma </a:t>
            </a:r>
            <a:r>
              <a:rPr lang="en-US" dirty="0"/>
              <a:t>and exposure to various </a:t>
            </a:r>
            <a:r>
              <a:rPr lang="en-US" dirty="0">
                <a:highlight>
                  <a:srgbClr val="FFFF00"/>
                </a:highlight>
              </a:rPr>
              <a:t>toxic substances </a:t>
            </a:r>
            <a:r>
              <a:rPr lang="en-US" dirty="0"/>
              <a:t>can also result in circumscribed facial sensory loss or </a:t>
            </a:r>
            <a:r>
              <a:rPr lang="en-US" dirty="0" err="1"/>
              <a:t>paresthesias</a:t>
            </a:r>
            <a:r>
              <a:rPr lang="en-US" dirty="0"/>
              <a:t> in the trigeminal distribution</a:t>
            </a:r>
          </a:p>
        </p:txBody>
      </p:sp>
      <p:sp>
        <p:nvSpPr>
          <p:cNvPr id="4" name="Date Placeholder 3">
            <a:extLst>
              <a:ext uri="{FF2B5EF4-FFF2-40B4-BE49-F238E27FC236}">
                <a16:creationId xmlns:a16="http://schemas.microsoft.com/office/drawing/2014/main" xmlns="" id="{0F4C5415-811D-4ADF-CBBC-FB400819529B}"/>
              </a:ext>
            </a:extLst>
          </p:cNvPr>
          <p:cNvSpPr>
            <a:spLocks noGrp="1"/>
          </p:cNvSpPr>
          <p:nvPr>
            <p:ph type="dt" sz="half" idx="10"/>
          </p:nvPr>
        </p:nvSpPr>
        <p:spPr/>
        <p:txBody>
          <a:bodyPr/>
          <a:lstStyle/>
          <a:p>
            <a:fld id="{BCDAE3F7-8DD2-42A3-BA0D-E52C3F326835}"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61914FB-3011-2981-5041-5B657C35B268}"/>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126</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1EE547C-AFEC-AC22-2E6A-F7D4D4E56710}"/>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37071598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99DAC59-3C7F-6C55-98BA-FF7A74C73968}"/>
              </a:ext>
            </a:extLst>
          </p:cNvPr>
          <p:cNvSpPr>
            <a:spLocks noGrp="1"/>
          </p:cNvSpPr>
          <p:nvPr>
            <p:ph idx="1"/>
          </p:nvPr>
        </p:nvSpPr>
        <p:spPr/>
        <p:txBody>
          <a:bodyPr>
            <a:normAutofit fontScale="92500" lnSpcReduction="20000"/>
          </a:bodyPr>
          <a:lstStyle/>
          <a:p>
            <a:pPr marL="0" indent="0" algn="just">
              <a:buNone/>
            </a:pPr>
            <a:r>
              <a:rPr lang="en-US" dirty="0"/>
              <a:t>The </a:t>
            </a:r>
            <a:r>
              <a:rPr lang="en-US" dirty="0">
                <a:highlight>
                  <a:srgbClr val="FFFF00"/>
                </a:highlight>
              </a:rPr>
              <a:t>numb chin syndrome (mental neuropathy) </a:t>
            </a:r>
            <a:r>
              <a:rPr lang="en-US" dirty="0"/>
              <a:t>often reflects a bony lesion affecting the mental foramen through which V3 passes to innervate the chin and mandible</a:t>
            </a:r>
            <a:endParaRPr lang="sr-Latn-RS" dirty="0"/>
          </a:p>
          <a:p>
            <a:pPr marL="0" indent="0" algn="just">
              <a:buNone/>
            </a:pPr>
            <a:r>
              <a:rPr lang="en-US" dirty="0"/>
              <a:t>Patients often report numbness or pain on one or both sides of the chin, which may extend to the lip or submandibular region. Frequent causes include </a:t>
            </a:r>
            <a:r>
              <a:rPr lang="en-US" dirty="0">
                <a:highlight>
                  <a:srgbClr val="FFFF00"/>
                </a:highlight>
              </a:rPr>
              <a:t>granulomatous diseases </a:t>
            </a:r>
            <a:r>
              <a:rPr lang="en-US" dirty="0"/>
              <a:t>such histiocytosis X; primary bony </a:t>
            </a:r>
            <a:r>
              <a:rPr lang="en-US" dirty="0">
                <a:highlight>
                  <a:srgbClr val="FFFF00"/>
                </a:highlight>
              </a:rPr>
              <a:t>malignancies</a:t>
            </a:r>
            <a:r>
              <a:rPr lang="en-US" dirty="0"/>
              <a:t> such as osteosarcoma, fibrosarcoma, and plasmacytoma; and metastatic lesions from lung, breast, and prostate carcinoma as well as lymphoma</a:t>
            </a:r>
            <a:endParaRPr lang="sr-Latn-RS" dirty="0"/>
          </a:p>
          <a:p>
            <a:pPr marL="0" indent="0" algn="just">
              <a:buNone/>
            </a:pPr>
            <a:r>
              <a:rPr lang="sr-Latn-RS" dirty="0"/>
              <a:t>N</a:t>
            </a:r>
            <a:r>
              <a:rPr lang="en-US" dirty="0" err="1"/>
              <a:t>onmalignant</a:t>
            </a:r>
            <a:r>
              <a:rPr lang="en-US" dirty="0"/>
              <a:t> etiologies include </a:t>
            </a:r>
            <a:r>
              <a:rPr lang="en-US" dirty="0">
                <a:highlight>
                  <a:srgbClr val="FFFF00"/>
                </a:highlight>
              </a:rPr>
              <a:t>collagen vascular disorders</a:t>
            </a:r>
            <a:r>
              <a:rPr lang="en-US" dirty="0"/>
              <a:t>, </a:t>
            </a:r>
            <a:r>
              <a:rPr lang="en-US" dirty="0">
                <a:highlight>
                  <a:srgbClr val="FFFF00"/>
                </a:highlight>
              </a:rPr>
              <a:t>trauma</a:t>
            </a:r>
            <a:r>
              <a:rPr lang="en-US" dirty="0"/>
              <a:t>, </a:t>
            </a:r>
            <a:r>
              <a:rPr lang="en-US" dirty="0">
                <a:highlight>
                  <a:srgbClr val="FFFF00"/>
                </a:highlight>
              </a:rPr>
              <a:t>periodontal disease</a:t>
            </a:r>
            <a:r>
              <a:rPr lang="en-US" dirty="0"/>
              <a:t>, </a:t>
            </a:r>
            <a:r>
              <a:rPr lang="sr-Latn-RS" dirty="0"/>
              <a:t>..</a:t>
            </a:r>
            <a:r>
              <a:rPr lang="en-US" dirty="0"/>
              <a:t>.</a:t>
            </a:r>
          </a:p>
        </p:txBody>
      </p:sp>
      <p:sp>
        <p:nvSpPr>
          <p:cNvPr id="4" name="Date Placeholder 3">
            <a:extLst>
              <a:ext uri="{FF2B5EF4-FFF2-40B4-BE49-F238E27FC236}">
                <a16:creationId xmlns:a16="http://schemas.microsoft.com/office/drawing/2014/main" xmlns="" id="{229DA84A-C83B-5DD0-21C8-C8F5610A9788}"/>
              </a:ext>
            </a:extLst>
          </p:cNvPr>
          <p:cNvSpPr>
            <a:spLocks noGrp="1"/>
          </p:cNvSpPr>
          <p:nvPr>
            <p:ph type="dt" sz="half" idx="10"/>
          </p:nvPr>
        </p:nvSpPr>
        <p:spPr/>
        <p:txBody>
          <a:bodyPr/>
          <a:lstStyle/>
          <a:p>
            <a:fld id="{43AAFE12-4604-4423-A9BD-1A3461B5AC3D}"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0CC8A7B2-8E99-0F34-162A-DA45743EA471}"/>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127</a:t>
            </a:fld>
            <a:endParaRPr lang="en-US">
              <a:solidFill>
                <a:prstClr val="black">
                  <a:tint val="75000"/>
                </a:prstClr>
              </a:solidFill>
            </a:endParaRPr>
          </a:p>
        </p:txBody>
      </p:sp>
      <p:sp>
        <p:nvSpPr>
          <p:cNvPr id="6" name="Title 1">
            <a:extLst>
              <a:ext uri="{FF2B5EF4-FFF2-40B4-BE49-F238E27FC236}">
                <a16:creationId xmlns:a16="http://schemas.microsoft.com/office/drawing/2014/main" xmlns="" id="{83998EFB-0244-8A33-C929-DD5F0A09EDE5}"/>
              </a:ext>
            </a:extLst>
          </p:cNvPr>
          <p:cNvSpPr>
            <a:spLocks noGrp="1"/>
          </p:cNvSpPr>
          <p:nvPr>
            <p:ph type="title"/>
          </p:nvPr>
        </p:nvSpPr>
        <p:spPr>
          <a:xfrm>
            <a:off x="1981200" y="16032"/>
            <a:ext cx="8229600" cy="1143000"/>
          </a:xfrm>
        </p:spPr>
        <p:txBody>
          <a:bodyPr/>
          <a:lstStyle/>
          <a:p>
            <a:r>
              <a:rPr lang="en-US" dirty="0"/>
              <a:t>CLINICAL SYNDROMES</a:t>
            </a:r>
          </a:p>
        </p:txBody>
      </p:sp>
    </p:spTree>
    <p:extLst>
      <p:ext uri="{BB962C8B-B14F-4D97-AF65-F5344CB8AC3E}">
        <p14:creationId xmlns:p14="http://schemas.microsoft.com/office/powerpoint/2010/main" val="322115279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FB2D93E-59A0-ADFF-0933-481B8447CADA}"/>
              </a:ext>
            </a:extLst>
          </p:cNvPr>
          <p:cNvSpPr>
            <a:spLocks noGrp="1"/>
          </p:cNvSpPr>
          <p:nvPr>
            <p:ph idx="1"/>
          </p:nvPr>
        </p:nvSpPr>
        <p:spPr>
          <a:xfrm>
            <a:off x="1703512" y="1124745"/>
            <a:ext cx="8784976" cy="5733255"/>
          </a:xfrm>
        </p:spPr>
        <p:txBody>
          <a:bodyPr>
            <a:normAutofit fontScale="62500" lnSpcReduction="20000"/>
          </a:bodyPr>
          <a:lstStyle/>
          <a:p>
            <a:pPr marL="0" indent="0" algn="just">
              <a:buNone/>
            </a:pPr>
            <a:r>
              <a:rPr lang="en-US" dirty="0">
                <a:highlight>
                  <a:srgbClr val="FFFF00"/>
                </a:highlight>
              </a:rPr>
              <a:t>Trigeminal Neuralgia (Tic Douloureux) </a:t>
            </a:r>
            <a:r>
              <a:rPr lang="en-US" dirty="0"/>
              <a:t>presents as excruciating, lancinating painful spasms affecting one or more divisions of CN V. </a:t>
            </a:r>
            <a:r>
              <a:rPr lang="sr-Latn-RS" dirty="0"/>
              <a:t>It is </a:t>
            </a:r>
            <a:r>
              <a:rPr lang="en-US" dirty="0"/>
              <a:t>unilateral and usually affects (3rd&gt;2nd&gt;1st). The pain occurs spontaneously as brief lightning-like spasms lasting seconds to minutes, or pain may be precipitated by cutaneous or auditory stimuli</a:t>
            </a:r>
            <a:r>
              <a:rPr lang="sr-Latn-RS" dirty="0"/>
              <a:t>, </a:t>
            </a:r>
            <a:r>
              <a:rPr lang="en-US" dirty="0"/>
              <a:t>and some patients may be unable to chew, eat, drink, shave, or brush their teeth for fear of triggering a spasm. Between attacks the patient is usually anxious about having another attack. Objective sensory or motor deficits are not a feature. </a:t>
            </a:r>
            <a:endParaRPr lang="sr-Latn-RS" dirty="0"/>
          </a:p>
          <a:p>
            <a:pPr marL="0" indent="0" algn="just">
              <a:buNone/>
            </a:pPr>
            <a:r>
              <a:rPr lang="en-US" dirty="0"/>
              <a:t>It is the most common neuralgia, and its incidence peaks in middle age. </a:t>
            </a:r>
            <a:endParaRPr lang="sr-Latn-RS" dirty="0"/>
          </a:p>
          <a:p>
            <a:pPr marL="0" indent="0" algn="just">
              <a:buNone/>
            </a:pPr>
            <a:r>
              <a:rPr lang="en-US" dirty="0"/>
              <a:t>The age of onset is important, however, because the appearance of trigeminal neuralgia in a young patient should raise the suspicion of demyelinating disease such as multiple sclerosis or another structural brain stem disorder.</a:t>
            </a:r>
            <a:r>
              <a:rPr lang="sr-Latn-RS" dirty="0"/>
              <a:t> </a:t>
            </a:r>
          </a:p>
          <a:p>
            <a:pPr marL="0" indent="0" algn="just">
              <a:buNone/>
            </a:pPr>
            <a:r>
              <a:rPr lang="en-US" dirty="0"/>
              <a:t>Careful inspection and palpation of the teeth, gums, nares, nasal sinuses, palate, and pharynx should be performed because disease processes such as infections or inflammatory disorders in these regions can cause significant facial pain. </a:t>
            </a:r>
            <a:endParaRPr lang="sr-Latn-RS" dirty="0"/>
          </a:p>
          <a:p>
            <a:pPr marL="0" indent="0" algn="just">
              <a:buNone/>
            </a:pPr>
            <a:r>
              <a:rPr lang="en-US" dirty="0"/>
              <a:t>MRI</a:t>
            </a:r>
            <a:r>
              <a:rPr lang="sr-Latn-RS" dirty="0"/>
              <a:t> with angiography</a:t>
            </a:r>
            <a:r>
              <a:rPr lang="en-US" dirty="0"/>
              <a:t> of patients with trigeminal neuralgia may be helpful in identifying other etiologies or associated disorders. </a:t>
            </a:r>
            <a:endParaRPr lang="sr-Latn-RS" dirty="0"/>
          </a:p>
          <a:p>
            <a:pPr marL="0" indent="0" algn="just">
              <a:buNone/>
            </a:pPr>
            <a:r>
              <a:rPr lang="en-US" dirty="0"/>
              <a:t>Herpes zoster or post-herpetic neuralgia may also provide some diagnostic confusion. Tumors or vascular lesions of the cerebellopontine angle or within the trigeminal ganglion itself may induce </a:t>
            </a:r>
            <a:r>
              <a:rPr lang="sr-Latn-RS" dirty="0"/>
              <a:t>similar </a:t>
            </a:r>
            <a:r>
              <a:rPr lang="en-US" dirty="0"/>
              <a:t>pain</a:t>
            </a:r>
            <a:r>
              <a:rPr lang="sr-Latn-RS" dirty="0"/>
              <a:t>.</a:t>
            </a:r>
            <a:endParaRPr lang="en-US" dirty="0"/>
          </a:p>
        </p:txBody>
      </p:sp>
      <p:sp>
        <p:nvSpPr>
          <p:cNvPr id="4" name="Date Placeholder 3">
            <a:extLst>
              <a:ext uri="{FF2B5EF4-FFF2-40B4-BE49-F238E27FC236}">
                <a16:creationId xmlns:a16="http://schemas.microsoft.com/office/drawing/2014/main" xmlns="" id="{BFC8C89B-794F-F2E0-90B7-F754AD23AB12}"/>
              </a:ext>
            </a:extLst>
          </p:cNvPr>
          <p:cNvSpPr>
            <a:spLocks noGrp="1"/>
          </p:cNvSpPr>
          <p:nvPr>
            <p:ph type="dt" sz="half" idx="10"/>
          </p:nvPr>
        </p:nvSpPr>
        <p:spPr/>
        <p:txBody>
          <a:bodyPr/>
          <a:lstStyle/>
          <a:p>
            <a:fld id="{713B2A37-A179-4739-9918-DB29C85AE525}" type="datetime2">
              <a:rPr lang="en-US" smtClean="0">
                <a:solidFill>
                  <a:prstClr val="black">
                    <a:tint val="75000"/>
                  </a:prstClr>
                </a:solidFill>
              </a:rPr>
              <a:pPr/>
              <a:t>Tuesday, March 05, 2024</a:t>
            </a:fld>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1F8C91C3-083E-B525-2D24-7641EE3A7F9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128</a:t>
            </a:fld>
            <a:endParaRPr lang="en-US">
              <a:solidFill>
                <a:prstClr val="black">
                  <a:tint val="75000"/>
                </a:prstClr>
              </a:solidFill>
            </a:endParaRPr>
          </a:p>
        </p:txBody>
      </p:sp>
      <p:sp>
        <p:nvSpPr>
          <p:cNvPr id="2" name="Title 1">
            <a:extLst>
              <a:ext uri="{FF2B5EF4-FFF2-40B4-BE49-F238E27FC236}">
                <a16:creationId xmlns:a16="http://schemas.microsoft.com/office/drawing/2014/main" xmlns="" id="{599B57AC-110F-7EA2-4271-6580A611D391}"/>
              </a:ext>
            </a:extLst>
          </p:cNvPr>
          <p:cNvSpPr>
            <a:spLocks noGrp="1"/>
          </p:cNvSpPr>
          <p:nvPr>
            <p:ph type="title"/>
          </p:nvPr>
        </p:nvSpPr>
        <p:spPr>
          <a:xfrm>
            <a:off x="1981200" y="16032"/>
            <a:ext cx="8229600" cy="676664"/>
          </a:xfrm>
        </p:spPr>
        <p:txBody>
          <a:bodyPr>
            <a:normAutofit fontScale="90000"/>
          </a:bodyPr>
          <a:lstStyle/>
          <a:p>
            <a:r>
              <a:rPr lang="en-US" dirty="0"/>
              <a:t>CLINICAL SYNDROMES</a:t>
            </a:r>
          </a:p>
        </p:txBody>
      </p:sp>
    </p:spTree>
    <p:extLst>
      <p:ext uri="{BB962C8B-B14F-4D97-AF65-F5344CB8AC3E}">
        <p14:creationId xmlns:p14="http://schemas.microsoft.com/office/powerpoint/2010/main" val="11452393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Cranial </a:t>
            </a:r>
            <a:r>
              <a:rPr lang="sr-Latn-RS" dirty="0"/>
              <a:t>n</a:t>
            </a:r>
            <a:r>
              <a:rPr lang="en-US" dirty="0" err="1"/>
              <a:t>erve</a:t>
            </a:r>
            <a:r>
              <a:rPr lang="en-US" dirty="0"/>
              <a:t> V</a:t>
            </a:r>
            <a:r>
              <a:rPr lang="sr-Latn-RS" dirty="0"/>
              <a:t>II</a:t>
            </a:r>
            <a:r>
              <a:rPr lang="en-US" dirty="0"/>
              <a:t>:</a:t>
            </a:r>
            <a:r>
              <a:rPr lang="sr-Latn-RS" dirty="0"/>
              <a:t> </a:t>
            </a:r>
            <a:br>
              <a:rPr lang="sr-Latn-RS" dirty="0"/>
            </a:br>
            <a:r>
              <a:rPr lang="sr-Latn-RS" dirty="0"/>
              <a:t>the facial nerve</a:t>
            </a:r>
            <a:br>
              <a:rPr lang="sr-Latn-RS" dirty="0"/>
            </a:br>
            <a:endParaRPr lang="en-US" dirty="0"/>
          </a:p>
        </p:txBody>
      </p:sp>
    </p:spTree>
    <p:extLst>
      <p:ext uri="{BB962C8B-B14F-4D97-AF65-F5344CB8AC3E}">
        <p14:creationId xmlns:p14="http://schemas.microsoft.com/office/powerpoint/2010/main" val="5676281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Autofit/>
          </a:bodyPr>
          <a:lstStyle/>
          <a:p>
            <a:pPr lvl="2" algn="ctr" rtl="0">
              <a:lnSpc>
                <a:spcPct val="90000"/>
              </a:lnSpc>
              <a:spcBef>
                <a:spcPct val="0"/>
              </a:spcBef>
            </a:pPr>
            <a:r>
              <a:rPr lang="en-US" sz="3200" b="1" dirty="0">
                <a:solidFill>
                  <a:schemeClr val="tx1"/>
                </a:solidFill>
                <a:latin typeface="+mn-lt"/>
                <a:cs typeface="Times New Roman" panose="02020603050405020304" pitchFamily="18" charset="0"/>
              </a:rPr>
              <a:t>EPIDEMIOLOGY OF EPILEPSY</a:t>
            </a:r>
            <a:endParaRPr lang="sr-Latn-RS" sz="3200" b="1" dirty="0">
              <a:solidFill>
                <a:schemeClr val="tx1"/>
              </a:solidFill>
              <a:latin typeface="+mn-lt"/>
            </a:endParaRPr>
          </a:p>
        </p:txBody>
      </p:sp>
      <p:sp>
        <p:nvSpPr>
          <p:cNvPr id="3" name="Content Placeholder 2"/>
          <p:cNvSpPr>
            <a:spLocks noGrp="1"/>
          </p:cNvSpPr>
          <p:nvPr>
            <p:ph idx="1"/>
          </p:nvPr>
        </p:nvSpPr>
        <p:spPr>
          <a:xfrm>
            <a:off x="1295402" y="2490136"/>
            <a:ext cx="9601196" cy="3758265"/>
          </a:xfrm>
          <a:ln>
            <a:solidFill>
              <a:schemeClr val="tx1"/>
            </a:solidFill>
          </a:ln>
        </p:spPr>
        <p:txBody>
          <a:bodyPr>
            <a:normAutofit fontScale="25000" lnSpcReduction="20000"/>
          </a:bodyPr>
          <a:lstStyle/>
          <a:p>
            <a:pPr algn="just"/>
            <a:r>
              <a:rPr lang="en-US" sz="7200" dirty="0">
                <a:cs typeface="Times New Roman" panose="02020603050405020304" pitchFamily="18" charset="0"/>
              </a:rPr>
              <a:t>Epilepsy is a chronic neurological disease that affects about 65-70 million people in the world.</a:t>
            </a:r>
          </a:p>
          <a:p>
            <a:pPr algn="just"/>
            <a:r>
              <a:rPr lang="en-US" sz="7200" dirty="0">
                <a:cs typeface="Times New Roman" panose="02020603050405020304" pitchFamily="18" charset="0"/>
              </a:rPr>
              <a:t>In highly developed countries, about 45 inhabitants per 100,000 get sick every year.</a:t>
            </a:r>
          </a:p>
          <a:p>
            <a:pPr algn="just"/>
            <a:r>
              <a:rPr lang="en-US" sz="7200" dirty="0">
                <a:cs typeface="Times New Roman" panose="02020603050405020304" pitchFamily="18" charset="0"/>
              </a:rPr>
              <a:t>The prevalence of active epilepsy is 6.38 per 1000 persons (95% confidence interval [95% CI] 5.57–7.30), while the lifetime prevalence is 7.60 per 1000 persons (95% CI 6.17–9, 38).</a:t>
            </a:r>
          </a:p>
          <a:p>
            <a:pPr algn="just"/>
            <a:r>
              <a:rPr lang="en-US" sz="7200" dirty="0">
                <a:cs typeface="Times New Roman" panose="02020603050405020304" pitchFamily="18" charset="0"/>
              </a:rPr>
              <a:t>The annual cumulative incidence of epilepsy is 67.77 per 100,000 person-years (95% CI 56.69–81.03), while the incidence rate is 61.44 per 100,000 person-years (95% CI 50.75–74.38).</a:t>
            </a:r>
          </a:p>
          <a:p>
            <a:pPr algn="just"/>
            <a:r>
              <a:rPr lang="en-US" sz="7200" dirty="0">
                <a:cs typeface="Times New Roman" panose="02020603050405020304" pitchFamily="18" charset="0"/>
              </a:rPr>
              <a:t>It is estimated that 1/3 of patients have less than 1 attack per year, 1/3 of patients have from 1-12 attacks per year, and the remaining 1/3 of patients have more than 12 attacks per year.</a:t>
            </a:r>
          </a:p>
          <a:p>
            <a:pPr algn="just"/>
            <a:endParaRPr lang="en-US" sz="7200" dirty="0">
              <a:cs typeface="Times New Roman" panose="02020603050405020304" pitchFamily="18" charset="0"/>
            </a:endParaRPr>
          </a:p>
          <a:p>
            <a:pPr algn="just"/>
            <a:endParaRPr lang="en-US" sz="7200" dirty="0">
              <a:cs typeface="Times New Roman" panose="02020603050405020304" pitchFamily="18" charset="0"/>
            </a:endParaRPr>
          </a:p>
          <a:p>
            <a:pPr algn="just"/>
            <a:endParaRPr lang="sr-Latn-R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9834633"/>
      </p:ext>
    </p:extLst>
  </p:cSld>
  <p:clrMapOvr>
    <a:masterClrMapping/>
  </p:clrMapOvr>
  <mc:AlternateContent xmlns:mc="http://schemas.openxmlformats.org/markup-compatibility/2006" xmlns:p14="http://schemas.microsoft.com/office/powerpoint/2010/main">
    <mc:Choice Requires="p14">
      <p:transition spd="slow" p14:dur="2000" advTm="47157"/>
    </mc:Choice>
    <mc:Fallback xmlns="">
      <p:transition spd="slow" advTm="47157"/>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4C9464-18D7-2A99-888B-E90FD7A4AD97}"/>
              </a:ext>
            </a:extLst>
          </p:cNvPr>
          <p:cNvSpPr>
            <a:spLocks noGrp="1"/>
          </p:cNvSpPr>
          <p:nvPr>
            <p:ph type="title"/>
          </p:nvPr>
        </p:nvSpPr>
        <p:spPr/>
        <p:txBody>
          <a:bodyPr>
            <a:normAutofit fontScale="90000"/>
          </a:bodyPr>
          <a:lstStyle/>
          <a:p>
            <a:r>
              <a:rPr lang="en-US" dirty="0"/>
              <a:t>Cranial </a:t>
            </a:r>
            <a:r>
              <a:rPr lang="sr-Latn-RS" dirty="0"/>
              <a:t>n</a:t>
            </a:r>
            <a:r>
              <a:rPr lang="en-US" dirty="0" err="1"/>
              <a:t>erve</a:t>
            </a:r>
            <a:r>
              <a:rPr lang="en-US" dirty="0"/>
              <a:t> V</a:t>
            </a:r>
            <a:r>
              <a:rPr lang="sr-Latn-RS" dirty="0"/>
              <a:t>II</a:t>
            </a:r>
            <a:r>
              <a:rPr lang="en-US" dirty="0"/>
              <a:t>:</a:t>
            </a:r>
            <a:r>
              <a:rPr lang="sr-Latn-RS" dirty="0"/>
              <a:t> </a:t>
            </a:r>
            <a:br>
              <a:rPr lang="sr-Latn-RS" dirty="0"/>
            </a:br>
            <a:r>
              <a:rPr lang="sr-Latn-RS" dirty="0"/>
              <a:t>Introduction</a:t>
            </a:r>
            <a:endParaRPr lang="en-US" dirty="0"/>
          </a:p>
        </p:txBody>
      </p:sp>
      <p:sp>
        <p:nvSpPr>
          <p:cNvPr id="3" name="Content Placeholder 2">
            <a:extLst>
              <a:ext uri="{FF2B5EF4-FFF2-40B4-BE49-F238E27FC236}">
                <a16:creationId xmlns:a16="http://schemas.microsoft.com/office/drawing/2014/main" xmlns="" id="{7D8ED134-F8EC-238E-7395-C6CC5B87A64F}"/>
              </a:ext>
            </a:extLst>
          </p:cNvPr>
          <p:cNvSpPr>
            <a:spLocks noGrp="1"/>
          </p:cNvSpPr>
          <p:nvPr>
            <p:ph idx="1"/>
          </p:nvPr>
        </p:nvSpPr>
        <p:spPr>
          <a:xfrm>
            <a:off x="1981200" y="1600200"/>
            <a:ext cx="8229600" cy="4853136"/>
          </a:xfrm>
        </p:spPr>
        <p:txBody>
          <a:bodyPr>
            <a:normAutofit fontScale="85000" lnSpcReduction="10000"/>
          </a:bodyPr>
          <a:lstStyle/>
          <a:p>
            <a:pPr marL="0" indent="0" algn="just">
              <a:buNone/>
            </a:pPr>
            <a:r>
              <a:rPr lang="en-US" dirty="0"/>
              <a:t>The facial nerve has a </a:t>
            </a:r>
            <a:r>
              <a:rPr lang="en-US" b="1" dirty="0"/>
              <a:t>mixed</a:t>
            </a:r>
            <a:r>
              <a:rPr lang="en-US" dirty="0"/>
              <a:t> function, primarily motor, but also sensory and parasympathetic</a:t>
            </a:r>
            <a:endParaRPr lang="sr-Latn-RS" dirty="0"/>
          </a:p>
          <a:p>
            <a:pPr marL="0" indent="0" algn="just">
              <a:buNone/>
            </a:pPr>
            <a:r>
              <a:rPr lang="en-US" dirty="0"/>
              <a:t>CN VII has two segments, a skeletal motor root (</a:t>
            </a:r>
            <a:r>
              <a:rPr lang="sr-Latn-RS" dirty="0"/>
              <a:t>7</a:t>
            </a:r>
            <a:r>
              <a:rPr lang="en-US" dirty="0"/>
              <a:t>0 percent of the axons) and the nervus intermedius, which carries the sensory and autonomic fibers (30 percent)</a:t>
            </a:r>
            <a:endParaRPr lang="sr-Latn-RS" dirty="0"/>
          </a:p>
          <a:p>
            <a:pPr marL="0" indent="0" algn="just">
              <a:buNone/>
            </a:pPr>
            <a:r>
              <a:rPr lang="en-US" dirty="0"/>
              <a:t>A lesion may involve the facial nerve anywhere along its course</a:t>
            </a:r>
            <a:r>
              <a:rPr lang="sr-Latn-RS" dirty="0"/>
              <a:t>. </a:t>
            </a:r>
            <a:r>
              <a:rPr lang="en-US" dirty="0"/>
              <a:t>A distinction can be made between central and peripheral facial weakness. Because of bilateral supranuclear innervation of the upper facial musculature, a central palsy spares forehead and brow motion. A peripheral palsy, however, involves both upper and lower facial muscles</a:t>
            </a:r>
          </a:p>
        </p:txBody>
      </p:sp>
      <p:sp>
        <p:nvSpPr>
          <p:cNvPr id="4" name="Date Placeholder 3">
            <a:extLst>
              <a:ext uri="{FF2B5EF4-FFF2-40B4-BE49-F238E27FC236}">
                <a16:creationId xmlns:a16="http://schemas.microsoft.com/office/drawing/2014/main" xmlns="" id="{19802D8A-9296-B335-B2EB-8C9DF14FCB5A}"/>
              </a:ext>
            </a:extLst>
          </p:cNvPr>
          <p:cNvSpPr>
            <a:spLocks noGrp="1"/>
          </p:cNvSpPr>
          <p:nvPr>
            <p:ph type="dt" sz="half" idx="10"/>
          </p:nvPr>
        </p:nvSpPr>
        <p:spPr/>
        <p:txBody>
          <a:bodyPr/>
          <a:lstStyle/>
          <a:p>
            <a:fld id="{67493405-0704-45A9-AF34-0EC44C9349C9}"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5972531C-3746-33D9-040A-E84D0DC323C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130</a:t>
            </a:fld>
            <a:endParaRPr lang="en-US">
              <a:solidFill>
                <a:prstClr val="black">
                  <a:tint val="75000"/>
                </a:prstClr>
              </a:solidFill>
            </a:endParaRPr>
          </a:p>
        </p:txBody>
      </p:sp>
    </p:spTree>
    <p:extLst>
      <p:ext uri="{BB962C8B-B14F-4D97-AF65-F5344CB8AC3E}">
        <p14:creationId xmlns:p14="http://schemas.microsoft.com/office/powerpoint/2010/main" val="18296150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5E9E47-40F2-D8D3-F50F-8BCCAF40EB97}"/>
              </a:ext>
            </a:extLst>
          </p:cNvPr>
          <p:cNvSpPr>
            <a:spLocks noGrp="1"/>
          </p:cNvSpPr>
          <p:nvPr>
            <p:ph type="title"/>
          </p:nvPr>
        </p:nvSpPr>
        <p:spPr>
          <a:xfrm>
            <a:off x="1981200" y="110363"/>
            <a:ext cx="8229600" cy="634082"/>
          </a:xfrm>
        </p:spPr>
        <p:txBody>
          <a:bodyPr>
            <a:normAutofit fontScale="90000"/>
          </a:bodyPr>
          <a:lstStyle/>
          <a:p>
            <a:r>
              <a:rPr lang="sr-Latn-RS" dirty="0"/>
              <a:t>Anatomy</a:t>
            </a:r>
            <a:endParaRPr lang="en-US" dirty="0"/>
          </a:p>
        </p:txBody>
      </p:sp>
      <p:sp>
        <p:nvSpPr>
          <p:cNvPr id="3" name="Content Placeholder 2">
            <a:extLst>
              <a:ext uri="{FF2B5EF4-FFF2-40B4-BE49-F238E27FC236}">
                <a16:creationId xmlns:a16="http://schemas.microsoft.com/office/drawing/2014/main" xmlns="" id="{1CE32F81-FB6E-83AB-31D7-FADA1E99F45A}"/>
              </a:ext>
            </a:extLst>
          </p:cNvPr>
          <p:cNvSpPr>
            <a:spLocks noGrp="1"/>
          </p:cNvSpPr>
          <p:nvPr>
            <p:ph idx="1"/>
          </p:nvPr>
        </p:nvSpPr>
        <p:spPr>
          <a:xfrm>
            <a:off x="1631504" y="1030334"/>
            <a:ext cx="8928992" cy="5691142"/>
          </a:xfrm>
        </p:spPr>
        <p:txBody>
          <a:bodyPr>
            <a:normAutofit fontScale="62500" lnSpcReduction="20000"/>
          </a:bodyPr>
          <a:lstStyle/>
          <a:p>
            <a:pPr marL="0" indent="0" algn="just">
              <a:buNone/>
            </a:pPr>
            <a:r>
              <a:rPr lang="en-US" b="1" dirty="0"/>
              <a:t>Motor Division</a:t>
            </a:r>
            <a:r>
              <a:rPr lang="sr-Latn-RS" b="1" dirty="0"/>
              <a:t>:</a:t>
            </a:r>
            <a:r>
              <a:rPr lang="en-US" b="1" dirty="0"/>
              <a:t> </a:t>
            </a:r>
            <a:r>
              <a:rPr lang="en-US" dirty="0"/>
              <a:t>The motor root contains fibers for the muscles of facial expression, muscles of the external ear, stapedius, stylohyoid, and posterior belly of the digastric</a:t>
            </a:r>
            <a:endParaRPr lang="sr-Latn-RS" dirty="0"/>
          </a:p>
          <a:p>
            <a:pPr marL="0" indent="0" algn="just">
              <a:buNone/>
            </a:pPr>
            <a:r>
              <a:rPr lang="en-US" b="1" dirty="0"/>
              <a:t>UPPER MOTOR NEURON: SUPRANUCLEAR CONTROL</a:t>
            </a:r>
            <a:r>
              <a:rPr lang="sr-Latn-RS" b="1" dirty="0"/>
              <a:t>:</a:t>
            </a:r>
            <a:r>
              <a:rPr lang="en-US" b="1" dirty="0"/>
              <a:t> </a:t>
            </a:r>
            <a:r>
              <a:rPr lang="en-US" dirty="0"/>
              <a:t>The cortical projections originate from pyramidal neurons located in the </a:t>
            </a:r>
            <a:r>
              <a:rPr lang="en-US" b="1" dirty="0"/>
              <a:t>precentral gyrus </a:t>
            </a:r>
            <a:r>
              <a:rPr lang="en-US" dirty="0"/>
              <a:t>of the frontal motor cortex. When the fibers reach the midbrain, most fibers cross in the caudal pons to reach the contralateral facial motor nucleus. Some fibers descend lower than the nucleus, cross to the other side, and then ascend to that side's nucleus. Other fibers, however, never decussate and synapse in the ipsilateral facial nucleus</a:t>
            </a:r>
            <a:endParaRPr lang="sr-Latn-RS" dirty="0"/>
          </a:p>
          <a:p>
            <a:pPr marL="0" indent="0" algn="just">
              <a:buNone/>
            </a:pPr>
            <a:r>
              <a:rPr lang="en-US" b="1" dirty="0"/>
              <a:t>The cortical fibers for the upper face (i.e., the frontalis, upper portion of the orbicularis oculi, and the corrugator </a:t>
            </a:r>
            <a:r>
              <a:rPr lang="en-US" b="1" dirty="0" err="1"/>
              <a:t>superciliae</a:t>
            </a:r>
            <a:r>
              <a:rPr lang="en-US" b="1" dirty="0"/>
              <a:t>) project to both the ipsilateral and contralateral facial nucleus.</a:t>
            </a:r>
            <a:endParaRPr lang="sr-Latn-RS" b="1" dirty="0"/>
          </a:p>
          <a:p>
            <a:pPr marL="0" indent="0" algn="just">
              <a:buNone/>
            </a:pPr>
            <a:r>
              <a:rPr lang="en-US" b="1" dirty="0"/>
              <a:t>The supranuclear fibers for the lower facial muscles</a:t>
            </a:r>
            <a:r>
              <a:rPr lang="sr-Latn-RS" b="1" dirty="0"/>
              <a:t> </a:t>
            </a:r>
            <a:r>
              <a:rPr lang="en-US" b="1" dirty="0"/>
              <a:t>travel only to the contralateral facial nucleus. </a:t>
            </a:r>
            <a:endParaRPr lang="sr-Latn-RS" b="1" dirty="0"/>
          </a:p>
          <a:p>
            <a:pPr marL="0" indent="0" algn="just">
              <a:buNone/>
            </a:pPr>
            <a:r>
              <a:rPr lang="en-US" dirty="0"/>
              <a:t>Emotional control of facial motion is provided by extrapyramidal input, which travels within the reticular formation from the frontal areas, thalamus, and globus pallidus to the facial motor nucleus. If a supranuclear lesion spares this input, emotional facial expressions are generally preserved. Conversely, lesions of the midbrain or thalamus can cause contralateral palsy of emotional facial expressions with intact voluntary motion. In addition, lesions of the globus pallidus or its projections to the facial nucleus can cause facial bradykinesia. </a:t>
            </a:r>
            <a:endParaRPr lang="sr-Latn-RS" dirty="0"/>
          </a:p>
        </p:txBody>
      </p:sp>
      <p:sp>
        <p:nvSpPr>
          <p:cNvPr id="4" name="Date Placeholder 3">
            <a:extLst>
              <a:ext uri="{FF2B5EF4-FFF2-40B4-BE49-F238E27FC236}">
                <a16:creationId xmlns:a16="http://schemas.microsoft.com/office/drawing/2014/main" xmlns="" id="{A7417BE8-C0BD-7CAA-CF4E-CBE89E82BB9A}"/>
              </a:ext>
            </a:extLst>
          </p:cNvPr>
          <p:cNvSpPr>
            <a:spLocks noGrp="1"/>
          </p:cNvSpPr>
          <p:nvPr>
            <p:ph type="dt" sz="half" idx="10"/>
          </p:nvPr>
        </p:nvSpPr>
        <p:spPr/>
        <p:txBody>
          <a:bodyPr/>
          <a:lstStyle/>
          <a:p>
            <a:fld id="{D230756C-FDF8-4220-9734-1D9EE64FAFFA}"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F05A7A9-7B47-0422-CC68-EC4FDC8E52A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131</a:t>
            </a:fld>
            <a:endParaRPr lang="en-US">
              <a:solidFill>
                <a:prstClr val="black">
                  <a:tint val="75000"/>
                </a:prstClr>
              </a:solidFill>
            </a:endParaRPr>
          </a:p>
        </p:txBody>
      </p:sp>
    </p:spTree>
    <p:extLst>
      <p:ext uri="{BB962C8B-B14F-4D97-AF65-F5344CB8AC3E}">
        <p14:creationId xmlns:p14="http://schemas.microsoft.com/office/powerpoint/2010/main" val="18879417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5E9E47-40F2-D8D3-F50F-8BCCAF40EB97}"/>
              </a:ext>
            </a:extLst>
          </p:cNvPr>
          <p:cNvSpPr>
            <a:spLocks noGrp="1"/>
          </p:cNvSpPr>
          <p:nvPr>
            <p:ph type="title"/>
          </p:nvPr>
        </p:nvSpPr>
        <p:spPr>
          <a:xfrm>
            <a:off x="1981200" y="110363"/>
            <a:ext cx="8229600" cy="634082"/>
          </a:xfrm>
        </p:spPr>
        <p:txBody>
          <a:bodyPr>
            <a:normAutofit fontScale="90000"/>
          </a:bodyPr>
          <a:lstStyle/>
          <a:p>
            <a:r>
              <a:rPr lang="sr-Latn-RS" dirty="0"/>
              <a:t>Anatomy</a:t>
            </a:r>
            <a:endParaRPr lang="en-US" dirty="0"/>
          </a:p>
        </p:txBody>
      </p:sp>
      <p:sp>
        <p:nvSpPr>
          <p:cNvPr id="3" name="Content Placeholder 2">
            <a:extLst>
              <a:ext uri="{FF2B5EF4-FFF2-40B4-BE49-F238E27FC236}">
                <a16:creationId xmlns:a16="http://schemas.microsoft.com/office/drawing/2014/main" xmlns="" id="{1CE32F81-FB6E-83AB-31D7-FADA1E99F45A}"/>
              </a:ext>
            </a:extLst>
          </p:cNvPr>
          <p:cNvSpPr>
            <a:spLocks noGrp="1"/>
          </p:cNvSpPr>
          <p:nvPr>
            <p:ph idx="1"/>
          </p:nvPr>
        </p:nvSpPr>
        <p:spPr>
          <a:xfrm>
            <a:off x="1631504" y="744446"/>
            <a:ext cx="8856984" cy="5564875"/>
          </a:xfrm>
        </p:spPr>
        <p:txBody>
          <a:bodyPr>
            <a:normAutofit fontScale="92500"/>
          </a:bodyPr>
          <a:lstStyle/>
          <a:p>
            <a:pPr marL="0" indent="0" algn="just">
              <a:buNone/>
            </a:pPr>
            <a:r>
              <a:rPr lang="en-US" b="1" dirty="0"/>
              <a:t>PONTINE NUCLEUS</a:t>
            </a:r>
            <a:r>
              <a:rPr lang="sr-Latn-RS" b="1" dirty="0"/>
              <a:t>:</a:t>
            </a:r>
            <a:r>
              <a:rPr lang="en-US" b="1" dirty="0"/>
              <a:t> </a:t>
            </a:r>
            <a:r>
              <a:rPr lang="en-US" dirty="0"/>
              <a:t>The motor root fibers extend medially and cephalad towards the abducens</a:t>
            </a:r>
            <a:r>
              <a:rPr lang="sr-Latn-RS" dirty="0"/>
              <a:t> </a:t>
            </a:r>
            <a:r>
              <a:rPr lang="en-US" dirty="0"/>
              <a:t>nucleus. When the fibers reach the area below the medial part of the abducens nucleus, they turn laterally to cross the front of the abducens nucleus and continue to curve around its lateral border</a:t>
            </a:r>
            <a:r>
              <a:rPr lang="sr-Latn-RS" b="1" dirty="0"/>
              <a:t> (</a:t>
            </a:r>
            <a:r>
              <a:rPr lang="en-US" b="1" dirty="0"/>
              <a:t>internal genu of the facial nerve</a:t>
            </a:r>
            <a:r>
              <a:rPr lang="sr-Latn-RS" b="1" dirty="0"/>
              <a:t>)</a:t>
            </a:r>
            <a:r>
              <a:rPr lang="en-US" dirty="0"/>
              <a:t>. This anatomical relationship explains how certain disorders of facial nerve motor function can be associated with abducens palsy. </a:t>
            </a:r>
            <a:endParaRPr lang="sr-Latn-RS" dirty="0"/>
          </a:p>
          <a:p>
            <a:pPr marL="0" indent="0" algn="just">
              <a:buNone/>
            </a:pPr>
            <a:r>
              <a:rPr lang="en-US" dirty="0"/>
              <a:t>The motor fibers exit the caudolateral border of the pons in the </a:t>
            </a:r>
            <a:r>
              <a:rPr lang="en-US" b="1" dirty="0"/>
              <a:t>cerebellopontine</a:t>
            </a:r>
            <a:r>
              <a:rPr lang="en-US" dirty="0"/>
              <a:t> angle medial to CN VIII. </a:t>
            </a:r>
          </a:p>
          <a:p>
            <a:pPr marL="0" indent="0" algn="just">
              <a:buNone/>
            </a:pPr>
            <a:endParaRPr lang="en-US" dirty="0"/>
          </a:p>
        </p:txBody>
      </p:sp>
      <p:sp>
        <p:nvSpPr>
          <p:cNvPr id="4" name="Date Placeholder 3">
            <a:extLst>
              <a:ext uri="{FF2B5EF4-FFF2-40B4-BE49-F238E27FC236}">
                <a16:creationId xmlns:a16="http://schemas.microsoft.com/office/drawing/2014/main" xmlns="" id="{A7417BE8-C0BD-7CAA-CF4E-CBE89E82BB9A}"/>
              </a:ext>
            </a:extLst>
          </p:cNvPr>
          <p:cNvSpPr>
            <a:spLocks noGrp="1"/>
          </p:cNvSpPr>
          <p:nvPr>
            <p:ph type="dt" sz="half" idx="10"/>
          </p:nvPr>
        </p:nvSpPr>
        <p:spPr/>
        <p:txBody>
          <a:bodyPr/>
          <a:lstStyle/>
          <a:p>
            <a:fld id="{7BE93D19-70FF-47D4-86D4-8E969B776209}"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F05A7A9-7B47-0422-CC68-EC4FDC8E52A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132</a:t>
            </a:fld>
            <a:endParaRPr lang="en-US">
              <a:solidFill>
                <a:prstClr val="black">
                  <a:tint val="75000"/>
                </a:prstClr>
              </a:solidFill>
            </a:endParaRPr>
          </a:p>
        </p:txBody>
      </p:sp>
    </p:spTree>
    <p:extLst>
      <p:ext uri="{BB962C8B-B14F-4D97-AF65-F5344CB8AC3E}">
        <p14:creationId xmlns:p14="http://schemas.microsoft.com/office/powerpoint/2010/main" val="126025020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5E9E47-40F2-D8D3-F50F-8BCCAF40EB97}"/>
              </a:ext>
            </a:extLst>
          </p:cNvPr>
          <p:cNvSpPr>
            <a:spLocks noGrp="1"/>
          </p:cNvSpPr>
          <p:nvPr>
            <p:ph type="title"/>
          </p:nvPr>
        </p:nvSpPr>
        <p:spPr>
          <a:xfrm>
            <a:off x="1981200" y="110363"/>
            <a:ext cx="8229600" cy="634082"/>
          </a:xfrm>
        </p:spPr>
        <p:txBody>
          <a:bodyPr>
            <a:normAutofit fontScale="90000"/>
          </a:bodyPr>
          <a:lstStyle/>
          <a:p>
            <a:r>
              <a:rPr lang="sr-Latn-RS" dirty="0"/>
              <a:t>Anatomy</a:t>
            </a:r>
            <a:endParaRPr lang="en-US" dirty="0"/>
          </a:p>
        </p:txBody>
      </p:sp>
      <p:sp>
        <p:nvSpPr>
          <p:cNvPr id="3" name="Content Placeholder 2">
            <a:extLst>
              <a:ext uri="{FF2B5EF4-FFF2-40B4-BE49-F238E27FC236}">
                <a16:creationId xmlns:a16="http://schemas.microsoft.com/office/drawing/2014/main" xmlns="" id="{1CE32F81-FB6E-83AB-31D7-FADA1E99F45A}"/>
              </a:ext>
            </a:extLst>
          </p:cNvPr>
          <p:cNvSpPr>
            <a:spLocks noGrp="1"/>
          </p:cNvSpPr>
          <p:nvPr>
            <p:ph idx="1"/>
          </p:nvPr>
        </p:nvSpPr>
        <p:spPr>
          <a:xfrm>
            <a:off x="1631504" y="744446"/>
            <a:ext cx="8579296" cy="5611905"/>
          </a:xfrm>
        </p:spPr>
        <p:txBody>
          <a:bodyPr>
            <a:normAutofit fontScale="70000" lnSpcReduction="20000"/>
          </a:bodyPr>
          <a:lstStyle/>
          <a:p>
            <a:pPr marL="0" indent="0" algn="just">
              <a:buNone/>
            </a:pPr>
            <a:r>
              <a:rPr lang="en-US" b="1" dirty="0"/>
              <a:t>Nervus Intermedius</a:t>
            </a:r>
            <a:endParaRPr lang="sr-Latn-RS" b="1" dirty="0"/>
          </a:p>
          <a:p>
            <a:pPr marL="0" indent="0" algn="just">
              <a:buNone/>
            </a:pPr>
            <a:endParaRPr lang="sr-Latn-RS" b="1" dirty="0"/>
          </a:p>
          <a:p>
            <a:pPr marL="0" indent="0" algn="just">
              <a:buNone/>
            </a:pPr>
            <a:r>
              <a:rPr lang="sr-Latn-RS" dirty="0"/>
              <a:t>Co</a:t>
            </a:r>
            <a:r>
              <a:rPr lang="en-US" dirty="0" err="1"/>
              <a:t>ntains</a:t>
            </a:r>
            <a:r>
              <a:rPr lang="en-US" dirty="0"/>
              <a:t> fibers that convey </a:t>
            </a:r>
            <a:r>
              <a:rPr lang="en-US" b="1" dirty="0"/>
              <a:t>sensation</a:t>
            </a:r>
            <a:r>
              <a:rPr lang="en-US" dirty="0"/>
              <a:t> from the posterior region of the </a:t>
            </a:r>
            <a:r>
              <a:rPr lang="en-US" b="1" dirty="0"/>
              <a:t>external auditory canal and concha</a:t>
            </a:r>
            <a:r>
              <a:rPr lang="en-US" dirty="0"/>
              <a:t>, </a:t>
            </a:r>
            <a:r>
              <a:rPr lang="en-US" u="sng" dirty="0"/>
              <a:t>taste</a:t>
            </a:r>
            <a:r>
              <a:rPr lang="en-US" dirty="0"/>
              <a:t> from the </a:t>
            </a:r>
            <a:r>
              <a:rPr lang="en-US" u="sng" dirty="0"/>
              <a:t>anterior two thirds of the tongue</a:t>
            </a:r>
            <a:r>
              <a:rPr lang="en-US" dirty="0"/>
              <a:t>; and </a:t>
            </a:r>
            <a:r>
              <a:rPr lang="en-US" dirty="0">
                <a:solidFill>
                  <a:srgbClr val="FF0000"/>
                </a:solidFill>
              </a:rPr>
              <a:t>secretomotor function for the lacrimal glands; submandibular and sublingual glands; and minor salivary glands in the nasal cavity, paranasal sinuses, and palate </a:t>
            </a:r>
            <a:endParaRPr lang="sr-Latn-RS" dirty="0">
              <a:solidFill>
                <a:srgbClr val="FF0000"/>
              </a:solidFill>
            </a:endParaRPr>
          </a:p>
          <a:p>
            <a:pPr marL="0" indent="0" algn="just">
              <a:buNone/>
            </a:pPr>
            <a:r>
              <a:rPr lang="sr-Latn-RS" dirty="0"/>
              <a:t>I</a:t>
            </a:r>
            <a:r>
              <a:rPr lang="en-US" dirty="0"/>
              <a:t>n the </a:t>
            </a:r>
            <a:r>
              <a:rPr lang="en-US" b="1" dirty="0"/>
              <a:t>cerebellopontine angle</a:t>
            </a:r>
            <a:r>
              <a:rPr lang="en-US" dirty="0"/>
              <a:t>, the nervus intermedius travels from the pons to the </a:t>
            </a:r>
            <a:r>
              <a:rPr lang="en-US" b="1" dirty="0"/>
              <a:t>internal auditory meatus </a:t>
            </a:r>
            <a:r>
              <a:rPr lang="en-US" dirty="0"/>
              <a:t>between the motor root and CN VIII. </a:t>
            </a:r>
            <a:endParaRPr lang="sr-Latn-RS" dirty="0"/>
          </a:p>
          <a:p>
            <a:pPr marL="0" indent="0" algn="just">
              <a:buNone/>
            </a:pPr>
            <a:r>
              <a:rPr lang="en-US" dirty="0"/>
              <a:t>The </a:t>
            </a:r>
            <a:r>
              <a:rPr lang="en-US" b="1" dirty="0"/>
              <a:t>geniculate ganglion</a:t>
            </a:r>
            <a:r>
              <a:rPr lang="en-US" dirty="0"/>
              <a:t>, found within the temporal bone along the course of the facial nerve, contains the primary cell bodies of the special visceral afferent taste fibers and general somatic afferent sensory fibers. </a:t>
            </a:r>
            <a:endParaRPr lang="sr-Latn-RS" dirty="0"/>
          </a:p>
          <a:p>
            <a:pPr marL="0" indent="0" algn="just">
              <a:buNone/>
            </a:pPr>
            <a:r>
              <a:rPr lang="en-US" dirty="0"/>
              <a:t>The preganglionic general visceral efferent fibers and special visceral efferent fibers pass through the geniculate ganglion without synapsing. The </a:t>
            </a:r>
            <a:r>
              <a:rPr lang="en-US" b="1" dirty="0"/>
              <a:t>chorda tympani </a:t>
            </a:r>
            <a:r>
              <a:rPr lang="en-US" dirty="0"/>
              <a:t>and the </a:t>
            </a:r>
            <a:r>
              <a:rPr lang="en-US" b="1" dirty="0"/>
              <a:t>greater superficial petrosal nerve </a:t>
            </a:r>
            <a:r>
              <a:rPr lang="en-US" dirty="0"/>
              <a:t>are subdivisions of this nerve.</a:t>
            </a:r>
          </a:p>
        </p:txBody>
      </p:sp>
      <p:sp>
        <p:nvSpPr>
          <p:cNvPr id="4" name="Date Placeholder 3">
            <a:extLst>
              <a:ext uri="{FF2B5EF4-FFF2-40B4-BE49-F238E27FC236}">
                <a16:creationId xmlns:a16="http://schemas.microsoft.com/office/drawing/2014/main" xmlns="" id="{A7417BE8-C0BD-7CAA-CF4E-CBE89E82BB9A}"/>
              </a:ext>
            </a:extLst>
          </p:cNvPr>
          <p:cNvSpPr>
            <a:spLocks noGrp="1"/>
          </p:cNvSpPr>
          <p:nvPr>
            <p:ph type="dt" sz="half" idx="10"/>
          </p:nvPr>
        </p:nvSpPr>
        <p:spPr/>
        <p:txBody>
          <a:bodyPr/>
          <a:lstStyle/>
          <a:p>
            <a:fld id="{AA862E5A-1B30-4180-AB8F-31C484A979B3}"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F05A7A9-7B47-0422-CC68-EC4FDC8E52A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133</a:t>
            </a:fld>
            <a:endParaRPr lang="en-US">
              <a:solidFill>
                <a:prstClr val="black">
                  <a:tint val="75000"/>
                </a:prstClr>
              </a:solidFill>
            </a:endParaRPr>
          </a:p>
        </p:txBody>
      </p:sp>
    </p:spTree>
    <p:extLst>
      <p:ext uri="{BB962C8B-B14F-4D97-AF65-F5344CB8AC3E}">
        <p14:creationId xmlns:p14="http://schemas.microsoft.com/office/powerpoint/2010/main" val="28907045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5E9E47-40F2-D8D3-F50F-8BCCAF40EB97}"/>
              </a:ext>
            </a:extLst>
          </p:cNvPr>
          <p:cNvSpPr>
            <a:spLocks noGrp="1"/>
          </p:cNvSpPr>
          <p:nvPr>
            <p:ph type="title"/>
          </p:nvPr>
        </p:nvSpPr>
        <p:spPr>
          <a:xfrm>
            <a:off x="1981200" y="110364"/>
            <a:ext cx="8229600" cy="510325"/>
          </a:xfrm>
        </p:spPr>
        <p:txBody>
          <a:bodyPr>
            <a:normAutofit fontScale="90000"/>
          </a:bodyPr>
          <a:lstStyle/>
          <a:p>
            <a:r>
              <a:rPr lang="sr-Latn-RS" dirty="0"/>
              <a:t>Anatomy</a:t>
            </a:r>
            <a:endParaRPr lang="en-US" dirty="0"/>
          </a:p>
        </p:txBody>
      </p:sp>
      <p:sp>
        <p:nvSpPr>
          <p:cNvPr id="3" name="Content Placeholder 2">
            <a:extLst>
              <a:ext uri="{FF2B5EF4-FFF2-40B4-BE49-F238E27FC236}">
                <a16:creationId xmlns:a16="http://schemas.microsoft.com/office/drawing/2014/main" xmlns="" id="{1CE32F81-FB6E-83AB-31D7-FADA1E99F45A}"/>
              </a:ext>
            </a:extLst>
          </p:cNvPr>
          <p:cNvSpPr>
            <a:spLocks noGrp="1"/>
          </p:cNvSpPr>
          <p:nvPr>
            <p:ph idx="1"/>
          </p:nvPr>
        </p:nvSpPr>
        <p:spPr>
          <a:xfrm>
            <a:off x="1524000" y="528623"/>
            <a:ext cx="9144000" cy="6237311"/>
          </a:xfrm>
        </p:spPr>
        <p:txBody>
          <a:bodyPr>
            <a:normAutofit fontScale="70000" lnSpcReduction="20000"/>
          </a:bodyPr>
          <a:lstStyle/>
          <a:p>
            <a:pPr marL="0" indent="0" algn="just">
              <a:buNone/>
            </a:pPr>
            <a:r>
              <a:rPr lang="en-US" b="1" dirty="0"/>
              <a:t>SENSORY NUCLEUS</a:t>
            </a:r>
            <a:r>
              <a:rPr lang="sr-Latn-RS" b="1" dirty="0"/>
              <a:t>:</a:t>
            </a:r>
            <a:r>
              <a:rPr lang="en-US" b="1" dirty="0"/>
              <a:t> </a:t>
            </a:r>
            <a:r>
              <a:rPr lang="en-US" dirty="0"/>
              <a:t>The fibers centrally in the nervus intermedius to the dorsal part of the primary sensory nucleus of CN V within the pons. </a:t>
            </a:r>
            <a:r>
              <a:rPr lang="en-US" dirty="0">
                <a:highlight>
                  <a:srgbClr val="FFFF00"/>
                </a:highlight>
              </a:rPr>
              <a:t>Hypesthesia of the posterior external auditory canal has been found to be an early sign of tumors within the internal auditory canal (e.g., acoustic neuroma).</a:t>
            </a:r>
            <a:endParaRPr lang="sr-Latn-RS" dirty="0">
              <a:highlight>
                <a:srgbClr val="FFFF00"/>
              </a:highlight>
            </a:endParaRPr>
          </a:p>
          <a:p>
            <a:pPr marL="0" indent="0" algn="just">
              <a:buNone/>
            </a:pPr>
            <a:r>
              <a:rPr lang="en-US" dirty="0"/>
              <a:t>PARASYMPATHETIC NUCLEUS The fibers originate from the </a:t>
            </a:r>
            <a:r>
              <a:rPr lang="en-US" b="1" dirty="0"/>
              <a:t>superior salivatory nucleus </a:t>
            </a:r>
            <a:r>
              <a:rPr lang="en-US" dirty="0"/>
              <a:t>and the </a:t>
            </a:r>
            <a:r>
              <a:rPr lang="en-US" b="1" dirty="0"/>
              <a:t>lacrimal nucleus </a:t>
            </a:r>
            <a:r>
              <a:rPr lang="en-US" dirty="0"/>
              <a:t>in the dorsal </a:t>
            </a:r>
            <a:r>
              <a:rPr lang="en-US" b="1" dirty="0"/>
              <a:t>pons</a:t>
            </a:r>
            <a:r>
              <a:rPr lang="en-US" dirty="0"/>
              <a:t> and are carried distally within the </a:t>
            </a:r>
            <a:r>
              <a:rPr lang="en-US" b="1" dirty="0"/>
              <a:t>nervus intermedius</a:t>
            </a:r>
            <a:r>
              <a:rPr lang="en-US" dirty="0"/>
              <a:t>. </a:t>
            </a:r>
            <a:endParaRPr lang="sr-Latn-RS" dirty="0"/>
          </a:p>
          <a:p>
            <a:pPr marL="0" indent="0" algn="just">
              <a:buNone/>
            </a:pPr>
            <a:r>
              <a:rPr lang="sr-Latn-RS" dirty="0"/>
              <a:t>The </a:t>
            </a:r>
            <a:r>
              <a:rPr lang="en-US" b="1" dirty="0"/>
              <a:t>greater superficial petrosal nerve </a:t>
            </a:r>
            <a:r>
              <a:rPr lang="en-US" dirty="0"/>
              <a:t>obtained preganglionic fibers destined for the </a:t>
            </a:r>
            <a:r>
              <a:rPr lang="en-US" dirty="0">
                <a:solidFill>
                  <a:srgbClr val="FF0000"/>
                </a:solidFill>
              </a:rPr>
              <a:t>lacrimal gland and the minor salivary glands of the nasal cavity, paranasal sinuses, and palate</a:t>
            </a:r>
            <a:r>
              <a:rPr lang="sr-Latn-RS" dirty="0">
                <a:solidFill>
                  <a:srgbClr val="FF0000"/>
                </a:solidFill>
              </a:rPr>
              <a:t> </a:t>
            </a:r>
            <a:r>
              <a:rPr lang="sr-Latn-RS" dirty="0"/>
              <a:t>to the </a:t>
            </a:r>
            <a:r>
              <a:rPr lang="sr-Latn-RS" b="1" dirty="0"/>
              <a:t>g</a:t>
            </a:r>
            <a:r>
              <a:rPr lang="en-US" b="1" dirty="0" err="1"/>
              <a:t>eniculate</a:t>
            </a:r>
            <a:r>
              <a:rPr lang="en-US" b="1" dirty="0"/>
              <a:t> ganglion</a:t>
            </a:r>
            <a:r>
              <a:rPr lang="en-US" dirty="0"/>
              <a:t>.</a:t>
            </a:r>
            <a:endParaRPr lang="sr-Latn-RS" dirty="0"/>
          </a:p>
          <a:p>
            <a:pPr marL="0" indent="0" algn="just">
              <a:buNone/>
            </a:pPr>
            <a:r>
              <a:rPr lang="sr-Latn-RS" dirty="0"/>
              <a:t>T</a:t>
            </a:r>
            <a:r>
              <a:rPr lang="en-US" dirty="0"/>
              <a:t>he preganglionic fibers for the </a:t>
            </a:r>
            <a:r>
              <a:rPr lang="en-US" dirty="0">
                <a:solidFill>
                  <a:srgbClr val="FF0000"/>
                </a:solidFill>
              </a:rPr>
              <a:t>submandibular and sublingual salivary glands </a:t>
            </a:r>
            <a:r>
              <a:rPr lang="en-US" dirty="0"/>
              <a:t>pass through the </a:t>
            </a:r>
            <a:r>
              <a:rPr lang="en-US" b="1" dirty="0"/>
              <a:t>geniculate ganglion </a:t>
            </a:r>
            <a:r>
              <a:rPr lang="en-US" dirty="0"/>
              <a:t>within the </a:t>
            </a:r>
            <a:r>
              <a:rPr lang="en-US" b="1" dirty="0"/>
              <a:t>chorda tympani</a:t>
            </a:r>
            <a:r>
              <a:rPr lang="en-US" dirty="0"/>
              <a:t>.</a:t>
            </a:r>
            <a:r>
              <a:rPr lang="sr-Latn-RS" dirty="0"/>
              <a:t> </a:t>
            </a:r>
            <a:r>
              <a:rPr lang="en-US" dirty="0"/>
              <a:t>Within the </a:t>
            </a:r>
            <a:r>
              <a:rPr lang="en-US" b="1" dirty="0"/>
              <a:t>submandibular ganglion</a:t>
            </a:r>
            <a:r>
              <a:rPr lang="en-US" dirty="0"/>
              <a:t>, the parasympathetic fibers synapse with the postganglionic cells that innervate the submandibular and sublingual salivary glands.</a:t>
            </a:r>
            <a:endParaRPr lang="sr-Latn-RS" dirty="0"/>
          </a:p>
          <a:p>
            <a:pPr marL="0" indent="0" algn="just">
              <a:buNone/>
            </a:pPr>
            <a:r>
              <a:rPr lang="en-US" b="1" dirty="0"/>
              <a:t>GUSTATORY NUCLEUS</a:t>
            </a:r>
            <a:r>
              <a:rPr lang="sr-Latn-RS" b="1" dirty="0"/>
              <a:t>:</a:t>
            </a:r>
            <a:r>
              <a:rPr lang="en-US" b="1" dirty="0"/>
              <a:t> </a:t>
            </a:r>
            <a:r>
              <a:rPr lang="en-US" dirty="0"/>
              <a:t>The special visceral afferent fibers from the taste buds of the anterior two thirds of the tongue also travel within the </a:t>
            </a:r>
            <a:r>
              <a:rPr lang="en-US" b="1" dirty="0"/>
              <a:t>chorda tympani</a:t>
            </a:r>
            <a:r>
              <a:rPr lang="en-US" dirty="0"/>
              <a:t>. The gustatory afferent fibers are carried centrally by the </a:t>
            </a:r>
            <a:r>
              <a:rPr lang="en-US" b="1" dirty="0"/>
              <a:t>nervus intermedius </a:t>
            </a:r>
            <a:r>
              <a:rPr lang="en-US" dirty="0"/>
              <a:t>to cells in the rostral part of the </a:t>
            </a:r>
            <a:r>
              <a:rPr lang="en-US" b="1" dirty="0"/>
              <a:t>nucleus of tractus solitarius in the medulla</a:t>
            </a:r>
            <a:r>
              <a:rPr lang="en-US" dirty="0"/>
              <a:t>. </a:t>
            </a:r>
          </a:p>
        </p:txBody>
      </p:sp>
      <p:sp>
        <p:nvSpPr>
          <p:cNvPr id="4" name="Date Placeholder 3">
            <a:extLst>
              <a:ext uri="{FF2B5EF4-FFF2-40B4-BE49-F238E27FC236}">
                <a16:creationId xmlns:a16="http://schemas.microsoft.com/office/drawing/2014/main" xmlns="" id="{A7417BE8-C0BD-7CAA-CF4E-CBE89E82BB9A}"/>
              </a:ext>
            </a:extLst>
          </p:cNvPr>
          <p:cNvSpPr>
            <a:spLocks noGrp="1"/>
          </p:cNvSpPr>
          <p:nvPr>
            <p:ph type="dt" sz="half" idx="10"/>
          </p:nvPr>
        </p:nvSpPr>
        <p:spPr/>
        <p:txBody>
          <a:bodyPr/>
          <a:lstStyle/>
          <a:p>
            <a:fld id="{3E7F9D3A-3170-4228-A264-EB470AC802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F05A7A9-7B47-0422-CC68-EC4FDC8E52A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134</a:t>
            </a:fld>
            <a:endParaRPr lang="en-US">
              <a:solidFill>
                <a:prstClr val="black">
                  <a:tint val="75000"/>
                </a:prstClr>
              </a:solidFill>
            </a:endParaRPr>
          </a:p>
        </p:txBody>
      </p:sp>
    </p:spTree>
    <p:extLst>
      <p:ext uri="{BB962C8B-B14F-4D97-AF65-F5344CB8AC3E}">
        <p14:creationId xmlns:p14="http://schemas.microsoft.com/office/powerpoint/2010/main" val="22967266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5E9E47-40F2-D8D3-F50F-8BCCAF40EB97}"/>
              </a:ext>
            </a:extLst>
          </p:cNvPr>
          <p:cNvSpPr>
            <a:spLocks noGrp="1"/>
          </p:cNvSpPr>
          <p:nvPr>
            <p:ph type="title"/>
          </p:nvPr>
        </p:nvSpPr>
        <p:spPr>
          <a:xfrm>
            <a:off x="1981200" y="110363"/>
            <a:ext cx="8229600" cy="634082"/>
          </a:xfrm>
        </p:spPr>
        <p:txBody>
          <a:bodyPr>
            <a:normAutofit fontScale="90000"/>
          </a:bodyPr>
          <a:lstStyle/>
          <a:p>
            <a:r>
              <a:rPr lang="sr-Latn-RS" dirty="0"/>
              <a:t>Anatomy</a:t>
            </a:r>
            <a:endParaRPr lang="en-US" dirty="0"/>
          </a:p>
        </p:txBody>
      </p:sp>
      <p:sp>
        <p:nvSpPr>
          <p:cNvPr id="3" name="Content Placeholder 2">
            <a:extLst>
              <a:ext uri="{FF2B5EF4-FFF2-40B4-BE49-F238E27FC236}">
                <a16:creationId xmlns:a16="http://schemas.microsoft.com/office/drawing/2014/main" xmlns="" id="{1CE32F81-FB6E-83AB-31D7-FADA1E99F45A}"/>
              </a:ext>
            </a:extLst>
          </p:cNvPr>
          <p:cNvSpPr>
            <a:spLocks noGrp="1"/>
          </p:cNvSpPr>
          <p:nvPr>
            <p:ph idx="1"/>
          </p:nvPr>
        </p:nvSpPr>
        <p:spPr>
          <a:xfrm>
            <a:off x="1981200" y="744446"/>
            <a:ext cx="8229600" cy="5780898"/>
          </a:xfrm>
        </p:spPr>
        <p:txBody>
          <a:bodyPr>
            <a:normAutofit fontScale="77500" lnSpcReduction="20000"/>
          </a:bodyPr>
          <a:lstStyle/>
          <a:p>
            <a:pPr marL="0" indent="0" algn="just">
              <a:buNone/>
            </a:pPr>
            <a:r>
              <a:rPr lang="en-US" b="1" dirty="0"/>
              <a:t>Lower Motor Neuron: Peripheral Route of CN VII</a:t>
            </a:r>
            <a:endParaRPr lang="sr-Latn-RS" b="1" dirty="0"/>
          </a:p>
          <a:p>
            <a:pPr marL="0" indent="0" algn="just">
              <a:buNone/>
            </a:pPr>
            <a:r>
              <a:rPr lang="en-US" b="1" dirty="0"/>
              <a:t>CEREBELLOPONTINE ANGLE</a:t>
            </a:r>
            <a:r>
              <a:rPr lang="sr-Latn-RS" b="1" dirty="0"/>
              <a:t>:</a:t>
            </a:r>
            <a:r>
              <a:rPr lang="en-US" b="1" dirty="0"/>
              <a:t> </a:t>
            </a:r>
            <a:r>
              <a:rPr lang="en-US" dirty="0"/>
              <a:t>Both the motor root and the nervus intermedius emerge from the brain stem </a:t>
            </a:r>
            <a:r>
              <a:rPr lang="en-US" dirty="0" err="1"/>
              <a:t>ventrolaterally</a:t>
            </a:r>
            <a:r>
              <a:rPr lang="en-US" dirty="0"/>
              <a:t> near the posterior aspect of the pons</a:t>
            </a:r>
            <a:r>
              <a:rPr lang="sr-Latn-RS" dirty="0"/>
              <a:t>.</a:t>
            </a:r>
            <a:r>
              <a:rPr lang="en-US" dirty="0"/>
              <a:t> Within the subarachnoid space of the cerebellopontine angle, CN VII is joined by CN VIII</a:t>
            </a:r>
            <a:r>
              <a:rPr lang="sr-Latn-RS" dirty="0"/>
              <a:t>. </a:t>
            </a:r>
            <a:r>
              <a:rPr lang="en-US" dirty="0"/>
              <a:t>The nervus intermedius runs between CN VIII and the motor root of CN VI</a:t>
            </a:r>
            <a:r>
              <a:rPr lang="sr-Latn-RS" dirty="0"/>
              <a:t>I</a:t>
            </a:r>
            <a:r>
              <a:rPr lang="en-US" dirty="0"/>
              <a:t>. While in the cerebellopontine angle, the facial nerve has no epineurium and is covered only with pia mater. The anterior inferior cerebellar artery is associated with the nerves.</a:t>
            </a:r>
            <a:endParaRPr lang="sr-Latn-RS" dirty="0"/>
          </a:p>
          <a:p>
            <a:pPr marL="0" indent="0" algn="just">
              <a:buNone/>
            </a:pPr>
            <a:r>
              <a:rPr lang="en-US" dirty="0"/>
              <a:t> </a:t>
            </a:r>
            <a:endParaRPr lang="sr-Latn-RS" dirty="0"/>
          </a:p>
          <a:p>
            <a:pPr marL="0" indent="0" algn="just">
              <a:buNone/>
            </a:pPr>
            <a:r>
              <a:rPr lang="en-US" b="1" dirty="0"/>
              <a:t>INTERNAL AUDITORY MEATUS OF TEMPORAL BONE</a:t>
            </a:r>
            <a:r>
              <a:rPr lang="sr-Latn-RS" b="1" dirty="0"/>
              <a:t>:</a:t>
            </a:r>
            <a:r>
              <a:rPr lang="en-US" dirty="0"/>
              <a:t> The nervus intermedius joins the motor root to form a common trunk that occupies the area </a:t>
            </a:r>
            <a:r>
              <a:rPr lang="en-US" dirty="0" err="1"/>
              <a:t>nervi</a:t>
            </a:r>
            <a:r>
              <a:rPr lang="en-US" dirty="0"/>
              <a:t> </a:t>
            </a:r>
            <a:r>
              <a:rPr lang="en-US" dirty="0" err="1"/>
              <a:t>facialis</a:t>
            </a:r>
            <a:r>
              <a:rPr lang="en-US" dirty="0"/>
              <a:t>, which lies within the anterosuperior segment of the meatus. The blood supply to this region is the labyrinthine artery, a branch of the anterior inferior cerebellar artery</a:t>
            </a:r>
            <a:r>
              <a:rPr lang="sr-Latn-RS" dirty="0"/>
              <a:t> (AICA)</a:t>
            </a:r>
            <a:r>
              <a:rPr lang="en-US" dirty="0"/>
              <a:t>. </a:t>
            </a:r>
          </a:p>
        </p:txBody>
      </p:sp>
      <p:sp>
        <p:nvSpPr>
          <p:cNvPr id="4" name="Date Placeholder 3">
            <a:extLst>
              <a:ext uri="{FF2B5EF4-FFF2-40B4-BE49-F238E27FC236}">
                <a16:creationId xmlns:a16="http://schemas.microsoft.com/office/drawing/2014/main" xmlns="" id="{A7417BE8-C0BD-7CAA-CF4E-CBE89E82BB9A}"/>
              </a:ext>
            </a:extLst>
          </p:cNvPr>
          <p:cNvSpPr>
            <a:spLocks noGrp="1"/>
          </p:cNvSpPr>
          <p:nvPr>
            <p:ph type="dt" sz="half" idx="10"/>
          </p:nvPr>
        </p:nvSpPr>
        <p:spPr/>
        <p:txBody>
          <a:bodyPr/>
          <a:lstStyle/>
          <a:p>
            <a:fld id="{8DE014DB-1796-4DCC-A2AE-80E064ED1257}"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F05A7A9-7B47-0422-CC68-EC4FDC8E52A9}"/>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135</a:t>
            </a:fld>
            <a:endParaRPr lang="en-US">
              <a:solidFill>
                <a:prstClr val="black">
                  <a:tint val="75000"/>
                </a:prstClr>
              </a:solidFill>
            </a:endParaRPr>
          </a:p>
        </p:txBody>
      </p:sp>
    </p:spTree>
    <p:extLst>
      <p:ext uri="{BB962C8B-B14F-4D97-AF65-F5344CB8AC3E}">
        <p14:creationId xmlns:p14="http://schemas.microsoft.com/office/powerpoint/2010/main" val="31799304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E932AF-F20C-D58A-AD74-6CE8684F5DD7}"/>
              </a:ext>
            </a:extLst>
          </p:cNvPr>
          <p:cNvSpPr>
            <a:spLocks noGrp="1"/>
          </p:cNvSpPr>
          <p:nvPr>
            <p:ph type="title"/>
          </p:nvPr>
        </p:nvSpPr>
        <p:spPr>
          <a:xfrm>
            <a:off x="1994912" y="188640"/>
            <a:ext cx="8229600" cy="706090"/>
          </a:xfrm>
        </p:spPr>
        <p:txBody>
          <a:bodyPr>
            <a:normAutofit fontScale="90000"/>
          </a:bodyPr>
          <a:lstStyle/>
          <a:p>
            <a:r>
              <a:rPr lang="sr-Latn-RS" dirty="0"/>
              <a:t>Anatomy</a:t>
            </a:r>
            <a:endParaRPr lang="en-US" dirty="0"/>
          </a:p>
        </p:txBody>
      </p:sp>
      <p:sp>
        <p:nvSpPr>
          <p:cNvPr id="3" name="Content Placeholder 2">
            <a:extLst>
              <a:ext uri="{FF2B5EF4-FFF2-40B4-BE49-F238E27FC236}">
                <a16:creationId xmlns:a16="http://schemas.microsoft.com/office/drawing/2014/main" xmlns="" id="{7A69C4E2-83D8-EE9F-D6C8-0CC81C7AAFAD}"/>
              </a:ext>
            </a:extLst>
          </p:cNvPr>
          <p:cNvSpPr>
            <a:spLocks noGrp="1"/>
          </p:cNvSpPr>
          <p:nvPr>
            <p:ph idx="1"/>
          </p:nvPr>
        </p:nvSpPr>
        <p:spPr>
          <a:xfrm>
            <a:off x="1703512" y="836712"/>
            <a:ext cx="8507288" cy="5616624"/>
          </a:xfrm>
        </p:spPr>
        <p:txBody>
          <a:bodyPr>
            <a:normAutofit fontScale="70000" lnSpcReduction="20000"/>
          </a:bodyPr>
          <a:lstStyle/>
          <a:p>
            <a:pPr marL="0" indent="0" algn="just">
              <a:buNone/>
            </a:pPr>
            <a:r>
              <a:rPr lang="en-US" b="1" dirty="0"/>
              <a:t>FACIAL CANAL</a:t>
            </a:r>
            <a:r>
              <a:rPr lang="sr-Latn-RS" b="1" dirty="0"/>
              <a:t>: </a:t>
            </a:r>
            <a:r>
              <a:rPr lang="sr-Latn-RS" dirty="0"/>
              <a:t>T</a:t>
            </a:r>
            <a:r>
              <a:rPr lang="en-US" dirty="0"/>
              <a:t>his portion is comprised of three segments: (1) labyrinthine; (2) tympanic and mastoid. </a:t>
            </a:r>
            <a:r>
              <a:rPr lang="sr-Latn-RS" dirty="0"/>
              <a:t> </a:t>
            </a:r>
            <a:r>
              <a:rPr lang="en-US" dirty="0"/>
              <a:t>The labyrinthine segment, which lies within the narrowest portion of the </a:t>
            </a:r>
            <a:r>
              <a:rPr lang="en-US" b="1" dirty="0"/>
              <a:t>bony facial canal</a:t>
            </a:r>
            <a:r>
              <a:rPr lang="en-US" dirty="0"/>
              <a:t>, extends to the geniculate ganglion. At the geniculate ganglion, the</a:t>
            </a:r>
            <a:r>
              <a:rPr lang="sr-Latn-RS" dirty="0"/>
              <a:t> </a:t>
            </a:r>
            <a:r>
              <a:rPr lang="en-US" dirty="0"/>
              <a:t>nerve turns 75 degrees posteriorly, thus creating the external genu. This marks the beginning of the tympanic segment.</a:t>
            </a:r>
            <a:r>
              <a:rPr lang="sr-Latn-RS" dirty="0"/>
              <a:t> </a:t>
            </a:r>
            <a:r>
              <a:rPr lang="en-US" dirty="0"/>
              <a:t>The tympanic segment continues along the medial wall of the </a:t>
            </a:r>
            <a:r>
              <a:rPr lang="en-US" b="1" dirty="0"/>
              <a:t>tympanic cavity</a:t>
            </a:r>
            <a:r>
              <a:rPr lang="en-US" dirty="0"/>
              <a:t>. At the origin of the stapedius tendon from the pyramidal process, the nerve turns 120 degrees, continuing inferiorly as the mastoid segment. </a:t>
            </a:r>
            <a:endParaRPr lang="sr-Latn-RS" dirty="0"/>
          </a:p>
          <a:p>
            <a:pPr marL="0" indent="0" algn="just">
              <a:buNone/>
            </a:pPr>
            <a:r>
              <a:rPr lang="en-US" b="1" dirty="0"/>
              <a:t>STYLOMASTOID FORAMEN</a:t>
            </a:r>
            <a:r>
              <a:rPr lang="sr-Latn-RS" b="1" dirty="0"/>
              <a:t>: </a:t>
            </a:r>
            <a:r>
              <a:rPr lang="en-US" dirty="0"/>
              <a:t>CN VII exits the temporal bone via the </a:t>
            </a:r>
            <a:r>
              <a:rPr lang="en-US" b="1" dirty="0"/>
              <a:t>stylomastoid foramen</a:t>
            </a:r>
            <a:r>
              <a:rPr lang="en-US" dirty="0"/>
              <a:t>, which is between the mastoid and styloid processes and deep to the posterior belly of the digastric. Almost immediately, the nerve enters the </a:t>
            </a:r>
            <a:r>
              <a:rPr lang="en-US" b="1" dirty="0"/>
              <a:t>parotid gland</a:t>
            </a:r>
            <a:r>
              <a:rPr lang="en-US" dirty="0"/>
              <a:t>. After traveling anteriorly about 2 cm within the parotid, the nerve divides at the posterior border of the ramus of the mandible into an upper </a:t>
            </a:r>
            <a:r>
              <a:rPr lang="sr-Latn-RS" dirty="0"/>
              <a:t>and </a:t>
            </a:r>
            <a:r>
              <a:rPr lang="en-US" dirty="0"/>
              <a:t>a lower</a:t>
            </a:r>
            <a:r>
              <a:rPr lang="sr-Latn-RS" dirty="0"/>
              <a:t> n</a:t>
            </a:r>
            <a:r>
              <a:rPr lang="en-US" dirty="0" err="1"/>
              <a:t>erve</a:t>
            </a:r>
            <a:r>
              <a:rPr lang="en-US" dirty="0"/>
              <a:t>. Classically, these divide again </a:t>
            </a:r>
            <a:r>
              <a:rPr lang="sr-Latn-RS" dirty="0"/>
              <a:t>(</a:t>
            </a:r>
            <a:r>
              <a:rPr lang="en-US" dirty="0"/>
              <a:t>temporal, zygomatic, buccal, mandibular, and cervical branches</a:t>
            </a:r>
            <a:r>
              <a:rPr lang="sr-Latn-RS" dirty="0"/>
              <a:t>)</a:t>
            </a:r>
            <a:r>
              <a:rPr lang="en-US" dirty="0"/>
              <a:t>. Many anastomoses exist between these branches, and many variations in the branching patterns have been described. Ultimately, all the facial muscles are innervated by CN VII, except for the </a:t>
            </a:r>
            <a:r>
              <a:rPr lang="en-US" dirty="0" err="1"/>
              <a:t>levator</a:t>
            </a:r>
            <a:r>
              <a:rPr lang="en-US" dirty="0"/>
              <a:t> palpebrae superioris (CN III). </a:t>
            </a:r>
          </a:p>
        </p:txBody>
      </p:sp>
      <p:sp>
        <p:nvSpPr>
          <p:cNvPr id="4" name="Date Placeholder 3">
            <a:extLst>
              <a:ext uri="{FF2B5EF4-FFF2-40B4-BE49-F238E27FC236}">
                <a16:creationId xmlns:a16="http://schemas.microsoft.com/office/drawing/2014/main" xmlns="" id="{4BB56E6B-08E9-28DC-008D-0CC2DEA11420}"/>
              </a:ext>
            </a:extLst>
          </p:cNvPr>
          <p:cNvSpPr>
            <a:spLocks noGrp="1"/>
          </p:cNvSpPr>
          <p:nvPr>
            <p:ph type="dt" sz="half" idx="10"/>
          </p:nvPr>
        </p:nvSpPr>
        <p:spPr/>
        <p:txBody>
          <a:bodyPr/>
          <a:lstStyle/>
          <a:p>
            <a:fld id="{952CE75F-B61E-4D65-8CC0-0C87EBAB0806}"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6B137190-DFBF-1744-1850-D9BBB337D6B7}"/>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136</a:t>
            </a:fld>
            <a:endParaRPr lang="en-US">
              <a:solidFill>
                <a:prstClr val="black">
                  <a:tint val="75000"/>
                </a:prstClr>
              </a:solidFill>
            </a:endParaRPr>
          </a:p>
        </p:txBody>
      </p:sp>
    </p:spTree>
    <p:extLst>
      <p:ext uri="{BB962C8B-B14F-4D97-AF65-F5344CB8AC3E}">
        <p14:creationId xmlns:p14="http://schemas.microsoft.com/office/powerpoint/2010/main" val="39597052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68160" y="260648"/>
            <a:ext cx="8352928" cy="5832648"/>
          </a:xfrm>
        </p:spPr>
      </p:pic>
      <p:sp>
        <p:nvSpPr>
          <p:cNvPr id="4" name="Date Placeholder 3"/>
          <p:cNvSpPr>
            <a:spLocks noGrp="1"/>
          </p:cNvSpPr>
          <p:nvPr>
            <p:ph type="dt" sz="half" idx="10"/>
          </p:nvPr>
        </p:nvSpPr>
        <p:spPr/>
        <p:txBody>
          <a:bodyPr/>
          <a:lstStyle/>
          <a:p>
            <a:fld id="{4090F80C-D535-4072-AC44-8E77706909F5}"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B24CA91-02DD-4EA9-BD0F-482526137FB1}" type="slidenum">
              <a:rPr lang="en-US" smtClean="0">
                <a:solidFill>
                  <a:prstClr val="black">
                    <a:tint val="75000"/>
                  </a:prstClr>
                </a:solidFill>
              </a:rPr>
              <a:pPr/>
              <a:t>137</a:t>
            </a:fld>
            <a:endParaRPr lang="en-US">
              <a:solidFill>
                <a:prstClr val="black">
                  <a:tint val="75000"/>
                </a:prstClr>
              </a:solidFill>
            </a:endParaRPr>
          </a:p>
        </p:txBody>
      </p:sp>
    </p:spTree>
    <p:extLst>
      <p:ext uri="{BB962C8B-B14F-4D97-AF65-F5344CB8AC3E}">
        <p14:creationId xmlns:p14="http://schemas.microsoft.com/office/powerpoint/2010/main" val="400479192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3E4E2D-B79B-CB4B-01BF-90B5462D3358}"/>
              </a:ext>
            </a:extLst>
          </p:cNvPr>
          <p:cNvSpPr>
            <a:spLocks noGrp="1"/>
          </p:cNvSpPr>
          <p:nvPr>
            <p:ph type="title"/>
          </p:nvPr>
        </p:nvSpPr>
        <p:spPr>
          <a:xfrm>
            <a:off x="1975480" y="136525"/>
            <a:ext cx="8229600" cy="634082"/>
          </a:xfrm>
        </p:spPr>
        <p:txBody>
          <a:bodyPr>
            <a:normAutofit fontScale="90000"/>
          </a:bodyPr>
          <a:lstStyle/>
          <a:p>
            <a:r>
              <a:rPr lang="sr-Latn-RS" dirty="0"/>
              <a:t>CLINICAL SYNDROMES</a:t>
            </a:r>
            <a:endParaRPr lang="en-US" dirty="0"/>
          </a:p>
        </p:txBody>
      </p:sp>
      <p:sp>
        <p:nvSpPr>
          <p:cNvPr id="3" name="Content Placeholder 2">
            <a:extLst>
              <a:ext uri="{FF2B5EF4-FFF2-40B4-BE49-F238E27FC236}">
                <a16:creationId xmlns:a16="http://schemas.microsoft.com/office/drawing/2014/main" xmlns="" id="{8A91AE5F-5D3D-28FD-FC32-B1F456F0673D}"/>
              </a:ext>
            </a:extLst>
          </p:cNvPr>
          <p:cNvSpPr>
            <a:spLocks noGrp="1"/>
          </p:cNvSpPr>
          <p:nvPr>
            <p:ph idx="1"/>
          </p:nvPr>
        </p:nvSpPr>
        <p:spPr>
          <a:xfrm>
            <a:off x="1775520" y="770608"/>
            <a:ext cx="8712968" cy="5682728"/>
          </a:xfrm>
        </p:spPr>
        <p:txBody>
          <a:bodyPr>
            <a:normAutofit fontScale="62500" lnSpcReduction="20000"/>
          </a:bodyPr>
          <a:lstStyle/>
          <a:p>
            <a:pPr marL="0" indent="0" algn="just">
              <a:buNone/>
            </a:pPr>
            <a:r>
              <a:rPr lang="en-US" b="1" dirty="0"/>
              <a:t>SUPRANUCLEAR FACIAL PARESIS--CENTRAL FACIAL PALSY</a:t>
            </a:r>
            <a:r>
              <a:rPr lang="sr-Latn-RS" dirty="0"/>
              <a:t>: </a:t>
            </a:r>
            <a:r>
              <a:rPr lang="en-US" dirty="0"/>
              <a:t>only the lower face is paralyzed. With cortical lesions, hemiplegia of the same side as the facial palsy can be found, with upper extremity involvement more than lower. If the dominant hemisphere is involved, aphasia may be present. With corticobulbar involvement of other cranial nerves, impairment of speech or swallowing may result. If the lesion is deeper (e.g., basal ganglia), volitional motion may be intact; however, the facial motor response to emotional stimuli is impaired. In acute supranuclear lesions, initially there may be hyporeflexia, which over time is replaced with hyperreflexia. </a:t>
            </a:r>
            <a:endParaRPr lang="sr-Latn-RS" dirty="0"/>
          </a:p>
          <a:p>
            <a:pPr marL="0" indent="0" algn="just">
              <a:buNone/>
            </a:pPr>
            <a:r>
              <a:rPr lang="en-US" b="1" dirty="0"/>
              <a:t>NUCLEAR OR PONTINE LESIONS</a:t>
            </a:r>
            <a:r>
              <a:rPr lang="sr-Latn-RS" dirty="0"/>
              <a:t>:</a:t>
            </a:r>
            <a:r>
              <a:rPr lang="en-US" dirty="0"/>
              <a:t> If the lesion is near the facial nucleus, an ipsilateral facial palsy is seen with a contralateral hemiplegia (corticospinal tract has not crossed yet). Two syndromes involving this region have been described. </a:t>
            </a:r>
            <a:r>
              <a:rPr lang="en-US" dirty="0">
                <a:highlight>
                  <a:srgbClr val="FFFF00"/>
                </a:highlight>
              </a:rPr>
              <a:t>Millard-</a:t>
            </a:r>
            <a:r>
              <a:rPr lang="en-US" dirty="0" err="1">
                <a:highlight>
                  <a:srgbClr val="FFFF00"/>
                </a:highlight>
              </a:rPr>
              <a:t>Gubler</a:t>
            </a:r>
            <a:r>
              <a:rPr lang="en-US" dirty="0">
                <a:highlight>
                  <a:srgbClr val="FFFF00"/>
                </a:highlight>
              </a:rPr>
              <a:t> syndrome </a:t>
            </a:r>
            <a:r>
              <a:rPr lang="en-US" dirty="0"/>
              <a:t>yields ipsilateral paralysis of CN VII, with contralateral hemiplegia of the extremities. The syndrome is usually caused by interruption of blood supply to the pons, with involvement of CN VII after its decussation and the corticospinal tract before its decussation. </a:t>
            </a:r>
            <a:r>
              <a:rPr lang="en-US" dirty="0" err="1">
                <a:highlight>
                  <a:srgbClr val="FFFF00"/>
                </a:highlight>
              </a:rPr>
              <a:t>Foville's</a:t>
            </a:r>
            <a:r>
              <a:rPr lang="en-US" dirty="0">
                <a:highlight>
                  <a:srgbClr val="FFFF00"/>
                </a:highlight>
              </a:rPr>
              <a:t> syndrome </a:t>
            </a:r>
            <a:r>
              <a:rPr lang="en-US" dirty="0"/>
              <a:t>is similar to Millard-</a:t>
            </a:r>
            <a:r>
              <a:rPr lang="en-US" dirty="0" err="1"/>
              <a:t>Gubler</a:t>
            </a:r>
            <a:r>
              <a:rPr lang="en-US" dirty="0"/>
              <a:t> syndrome, in that there is ipsilateral facial paralysis with contralateral hemiplegia; however, in addition, there is ipsilateral abducens palsy and paralysis of conjugate gaze due to concurrent involvement of the abducens nucleus</a:t>
            </a:r>
          </a:p>
        </p:txBody>
      </p:sp>
      <p:sp>
        <p:nvSpPr>
          <p:cNvPr id="4" name="Date Placeholder 3">
            <a:extLst>
              <a:ext uri="{FF2B5EF4-FFF2-40B4-BE49-F238E27FC236}">
                <a16:creationId xmlns:a16="http://schemas.microsoft.com/office/drawing/2014/main" xmlns="" id="{C52BF336-1D09-D0BC-C750-40D74D289CEE}"/>
              </a:ext>
            </a:extLst>
          </p:cNvPr>
          <p:cNvSpPr>
            <a:spLocks noGrp="1"/>
          </p:cNvSpPr>
          <p:nvPr>
            <p:ph type="dt" sz="half" idx="10"/>
          </p:nvPr>
        </p:nvSpPr>
        <p:spPr/>
        <p:txBody>
          <a:bodyPr/>
          <a:lstStyle/>
          <a:p>
            <a:fld id="{2469C3F5-78BA-4175-BA38-EBE025B5203D}"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AB51F97-A404-C881-58CD-5F6BFECA2B3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138</a:t>
            </a:fld>
            <a:endParaRPr lang="en-US">
              <a:solidFill>
                <a:prstClr val="black">
                  <a:tint val="75000"/>
                </a:prstClr>
              </a:solidFill>
            </a:endParaRPr>
          </a:p>
        </p:txBody>
      </p:sp>
    </p:spTree>
    <p:extLst>
      <p:ext uri="{BB962C8B-B14F-4D97-AF65-F5344CB8AC3E}">
        <p14:creationId xmlns:p14="http://schemas.microsoft.com/office/powerpoint/2010/main" val="269915177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3592" y="502920"/>
            <a:ext cx="7344816" cy="6238448"/>
          </a:xfrm>
          <a:prstGeom prst="rect">
            <a:avLst/>
          </a:prstGeom>
        </p:spPr>
      </p:pic>
      <p:sp>
        <p:nvSpPr>
          <p:cNvPr id="3" name="Date Placeholder 2"/>
          <p:cNvSpPr>
            <a:spLocks noGrp="1"/>
          </p:cNvSpPr>
          <p:nvPr>
            <p:ph type="dt" sz="half" idx="10"/>
          </p:nvPr>
        </p:nvSpPr>
        <p:spPr/>
        <p:txBody>
          <a:bodyPr/>
          <a:lstStyle/>
          <a:p>
            <a:fld id="{3A6CE844-2ED1-4AD4-B5A2-4EFE221AB5F4}" type="datetime2">
              <a:rPr lang="en-US" smtClean="0">
                <a:solidFill>
                  <a:prstClr val="black">
                    <a:tint val="75000"/>
                  </a:prstClr>
                </a:solidFill>
              </a:rPr>
              <a:pPr/>
              <a:t>Tuesday, March 05, 2024</a:t>
            </a:fld>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B24CA91-02DD-4EA9-BD0F-482526137FB1}" type="slidenum">
              <a:rPr lang="en-US" smtClean="0">
                <a:solidFill>
                  <a:prstClr val="black">
                    <a:tint val="75000"/>
                  </a:prstClr>
                </a:solidFill>
              </a:rPr>
              <a:pPr/>
              <a:t>139</a:t>
            </a:fld>
            <a:endParaRPr lang="en-US">
              <a:solidFill>
                <a:prstClr val="black">
                  <a:tint val="75000"/>
                </a:prstClr>
              </a:solidFill>
            </a:endParaRPr>
          </a:p>
        </p:txBody>
      </p:sp>
    </p:spTree>
    <p:extLst>
      <p:ext uri="{BB962C8B-B14F-4D97-AF65-F5344CB8AC3E}">
        <p14:creationId xmlns:p14="http://schemas.microsoft.com/office/powerpoint/2010/main" val="32800386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a:bodyPr>
          <a:lstStyle/>
          <a:p>
            <a:r>
              <a:rPr lang="sr-Latn-RS" dirty="0"/>
              <a:t>PATHOGENESIS OF EPILEPSY</a:t>
            </a:r>
          </a:p>
        </p:txBody>
      </p:sp>
      <p:sp>
        <p:nvSpPr>
          <p:cNvPr id="3" name="Content Placeholder 2"/>
          <p:cNvSpPr>
            <a:spLocks noGrp="1"/>
          </p:cNvSpPr>
          <p:nvPr>
            <p:ph idx="1"/>
          </p:nvPr>
        </p:nvSpPr>
        <p:spPr>
          <a:ln>
            <a:solidFill>
              <a:schemeClr val="tx1"/>
            </a:solidFill>
          </a:ln>
        </p:spPr>
        <p:txBody>
          <a:bodyPr>
            <a:normAutofit/>
          </a:bodyPr>
          <a:lstStyle/>
          <a:p>
            <a:r>
              <a:rPr lang="en-US" dirty="0"/>
              <a:t>In focal epilepsies, there is a focus in a limited part of the brain in which there is a small number of hyperactive neurons.</a:t>
            </a:r>
          </a:p>
          <a:p>
            <a:r>
              <a:rPr lang="en-US" dirty="0"/>
              <a:t>A focal attack is born there and spreads from there.</a:t>
            </a:r>
          </a:p>
          <a:p>
            <a:r>
              <a:rPr lang="en-US" dirty="0"/>
              <a:t> In generalized epilepsies, from the very beginning, the whole or the largest part of the brain participates in the attack, but the neurons are not hyperactive, but </a:t>
            </a:r>
            <a:r>
              <a:rPr lang="en-US" dirty="0" err="1"/>
              <a:t>hypersynchronous</a:t>
            </a:r>
            <a:r>
              <a:rPr lang="en-US" dirty="0"/>
              <a:t>, i.e. they are all simultaneously active in the same phase, which leads to overall excessive brain function, without increased activity of individual neurons.</a:t>
            </a:r>
            <a:endParaRPr lang="sr-Latn-RS" dirty="0"/>
          </a:p>
        </p:txBody>
      </p:sp>
    </p:spTree>
    <p:extLst>
      <p:ext uri="{BB962C8B-B14F-4D97-AF65-F5344CB8AC3E}">
        <p14:creationId xmlns:p14="http://schemas.microsoft.com/office/powerpoint/2010/main" val="3656392510"/>
      </p:ext>
    </p:extLst>
  </p:cSld>
  <p:clrMapOvr>
    <a:masterClrMapping/>
  </p:clrMapOvr>
  <mc:AlternateContent xmlns:mc="http://schemas.openxmlformats.org/markup-compatibility/2006" xmlns:p14="http://schemas.microsoft.com/office/powerpoint/2010/main">
    <mc:Choice Requires="p14">
      <p:transition spd="slow" p14:dur="2000" advTm="32007"/>
    </mc:Choice>
    <mc:Fallback xmlns="">
      <p:transition spd="slow" advTm="32007"/>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C2A8E8C-C3A9-A30D-17EE-A809931B8AF4}"/>
              </a:ext>
            </a:extLst>
          </p:cNvPr>
          <p:cNvSpPr>
            <a:spLocks noGrp="1"/>
          </p:cNvSpPr>
          <p:nvPr>
            <p:ph idx="1"/>
          </p:nvPr>
        </p:nvSpPr>
        <p:spPr>
          <a:xfrm>
            <a:off x="1981200" y="751222"/>
            <a:ext cx="8229600" cy="5605128"/>
          </a:xfrm>
        </p:spPr>
        <p:txBody>
          <a:bodyPr>
            <a:normAutofit fontScale="62500" lnSpcReduction="20000"/>
          </a:bodyPr>
          <a:lstStyle/>
          <a:p>
            <a:pPr marL="0" indent="0" algn="just">
              <a:buNone/>
            </a:pPr>
            <a:r>
              <a:rPr lang="en-US" b="1" dirty="0"/>
              <a:t>PERIPHERAL NERVE LESIONS </a:t>
            </a:r>
            <a:endParaRPr lang="sr-Latn-RS" b="1" dirty="0"/>
          </a:p>
          <a:p>
            <a:pPr marL="0" indent="0" algn="just">
              <a:buNone/>
            </a:pPr>
            <a:r>
              <a:rPr lang="en-US" b="1" dirty="0"/>
              <a:t>Cerebellopontine Angle Syndrome</a:t>
            </a:r>
            <a:r>
              <a:rPr lang="sr-Latn-RS" dirty="0"/>
              <a:t>:</a:t>
            </a:r>
            <a:r>
              <a:rPr lang="en-US" dirty="0"/>
              <a:t> Pathology involving CN VII in this region often involves CN VIII (sensorineural hearing loss, tinnitus, vestibular weakness). Depending on the size and exact location of the lesion, other structures in this region can be affected, like the cerebellum (ataxia, incoordination) and CN V (reduced facial sensation, impaired corneal reflex). Common etiologies include </a:t>
            </a:r>
            <a:r>
              <a:rPr lang="en-US" dirty="0">
                <a:highlight>
                  <a:srgbClr val="FFFF00"/>
                </a:highlight>
              </a:rPr>
              <a:t>acoustic neuromas and meningiomas</a:t>
            </a:r>
            <a:r>
              <a:rPr lang="en-US" dirty="0"/>
              <a:t>. </a:t>
            </a:r>
            <a:endParaRPr lang="sr-Latn-RS" dirty="0"/>
          </a:p>
          <a:p>
            <a:pPr marL="0" indent="0" algn="just">
              <a:buNone/>
            </a:pPr>
            <a:r>
              <a:rPr lang="en-US" b="1" dirty="0"/>
              <a:t>Facial Canal Syndrome</a:t>
            </a:r>
            <a:r>
              <a:rPr lang="sr-Latn-RS" b="1" dirty="0"/>
              <a:t>:</a:t>
            </a:r>
            <a:r>
              <a:rPr lang="en-US" b="1" dirty="0"/>
              <a:t> </a:t>
            </a:r>
            <a:r>
              <a:rPr lang="en-US" dirty="0"/>
              <a:t>In the </a:t>
            </a:r>
            <a:r>
              <a:rPr lang="en-US" b="1" dirty="0"/>
              <a:t>labyrinthine</a:t>
            </a:r>
            <a:r>
              <a:rPr lang="en-US" dirty="0"/>
              <a:t> segment, facial palsy is seen with ipsilateral hearing loss and vestibular weakness. In addition, hyperacusis and a decrease in tearing and in salivation with loss of taste can be detected. With lesions of the </a:t>
            </a:r>
            <a:r>
              <a:rPr lang="en-US" b="1" dirty="0"/>
              <a:t>tympanic</a:t>
            </a:r>
            <a:r>
              <a:rPr lang="en-US" dirty="0"/>
              <a:t> segment that are distal to the greater superficial petrosal nerve, all of the above may be found, except that lacrimation is intact. If the </a:t>
            </a:r>
            <a:r>
              <a:rPr lang="en-US" b="1" dirty="0"/>
              <a:t>mastoid</a:t>
            </a:r>
            <a:r>
              <a:rPr lang="en-US" dirty="0"/>
              <a:t> segment is involved, as with tympanic lesions, hearing and balance may be affected, and lacrimation is preserved. Whether the lesion is proximal to the nerve branch for the stapedius or to the chorda tympani determines whether there is hyperacusis, decreased salivation, or loss of gustation. </a:t>
            </a:r>
            <a:r>
              <a:rPr lang="en-US" dirty="0">
                <a:highlight>
                  <a:srgbClr val="FFFF00"/>
                </a:highlight>
              </a:rPr>
              <a:t>Hemangiomas, neuromas, cholesteatomas, temporal bone fractures, and the inflammation </a:t>
            </a:r>
            <a:r>
              <a:rPr lang="en-US" dirty="0"/>
              <a:t>causing Bell's palsy are some disorders of the facial canal that can cause facial palsy</a:t>
            </a:r>
          </a:p>
        </p:txBody>
      </p:sp>
      <p:sp>
        <p:nvSpPr>
          <p:cNvPr id="4" name="Date Placeholder 3">
            <a:extLst>
              <a:ext uri="{FF2B5EF4-FFF2-40B4-BE49-F238E27FC236}">
                <a16:creationId xmlns:a16="http://schemas.microsoft.com/office/drawing/2014/main" xmlns="" id="{0D21B39C-7E14-C432-C99E-D890AA728708}"/>
              </a:ext>
            </a:extLst>
          </p:cNvPr>
          <p:cNvSpPr>
            <a:spLocks noGrp="1"/>
          </p:cNvSpPr>
          <p:nvPr>
            <p:ph type="dt" sz="half" idx="10"/>
          </p:nvPr>
        </p:nvSpPr>
        <p:spPr/>
        <p:txBody>
          <a:bodyPr/>
          <a:lstStyle/>
          <a:p>
            <a:fld id="{AB605CD4-4838-4037-9925-21F3C6E7E3A7}"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811C9A55-009C-0BEB-DE45-6F8397D58AA0}"/>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140</a:t>
            </a:fld>
            <a:endParaRPr lang="en-US">
              <a:solidFill>
                <a:prstClr val="black">
                  <a:tint val="75000"/>
                </a:prstClr>
              </a:solidFill>
            </a:endParaRPr>
          </a:p>
        </p:txBody>
      </p:sp>
      <p:sp>
        <p:nvSpPr>
          <p:cNvPr id="6" name="Title 1">
            <a:extLst>
              <a:ext uri="{FF2B5EF4-FFF2-40B4-BE49-F238E27FC236}">
                <a16:creationId xmlns:a16="http://schemas.microsoft.com/office/drawing/2014/main" xmlns="" id="{CDD19447-41C1-7665-052B-FA6852EC1E1C}"/>
              </a:ext>
            </a:extLst>
          </p:cNvPr>
          <p:cNvSpPr>
            <a:spLocks noGrp="1"/>
          </p:cNvSpPr>
          <p:nvPr>
            <p:ph type="title"/>
          </p:nvPr>
        </p:nvSpPr>
        <p:spPr>
          <a:xfrm>
            <a:off x="1975480" y="136525"/>
            <a:ext cx="8229600" cy="634082"/>
          </a:xfrm>
        </p:spPr>
        <p:txBody>
          <a:bodyPr>
            <a:normAutofit fontScale="90000"/>
          </a:bodyPr>
          <a:lstStyle/>
          <a:p>
            <a:r>
              <a:rPr lang="sr-Latn-RS" dirty="0"/>
              <a:t>CLINICAL SYNDROMES</a:t>
            </a:r>
            <a:endParaRPr lang="en-US" dirty="0"/>
          </a:p>
        </p:txBody>
      </p:sp>
    </p:spTree>
    <p:extLst>
      <p:ext uri="{BB962C8B-B14F-4D97-AF65-F5344CB8AC3E}">
        <p14:creationId xmlns:p14="http://schemas.microsoft.com/office/powerpoint/2010/main" val="6400579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92FD0BB-18B9-8E58-DD96-945C8633EA99}"/>
              </a:ext>
            </a:extLst>
          </p:cNvPr>
          <p:cNvSpPr>
            <a:spLocks noGrp="1"/>
          </p:cNvSpPr>
          <p:nvPr>
            <p:ph idx="1"/>
          </p:nvPr>
        </p:nvSpPr>
        <p:spPr>
          <a:xfrm>
            <a:off x="1524000" y="620688"/>
            <a:ext cx="9108504" cy="6237312"/>
          </a:xfrm>
        </p:spPr>
        <p:txBody>
          <a:bodyPr>
            <a:normAutofit fontScale="55000" lnSpcReduction="20000"/>
          </a:bodyPr>
          <a:lstStyle/>
          <a:p>
            <a:pPr marL="0" indent="0" algn="just">
              <a:buNone/>
            </a:pPr>
            <a:r>
              <a:rPr lang="en-US" b="1" dirty="0"/>
              <a:t>Idiopathic Facial Palsy</a:t>
            </a:r>
            <a:r>
              <a:rPr lang="sr-Latn-RS" b="1" dirty="0"/>
              <a:t>:</a:t>
            </a:r>
            <a:r>
              <a:rPr lang="en-US" dirty="0"/>
              <a:t> 60 to 75 percent of all cases of facial paralysis are of unknown etiology and are called Bell's palsy. High-risk patients include pregnant women and patients with diabetes mellitus or multiple sclerosis. Without treatment, improvement is noted within 3 weeks in 85 percent of patients, with the remainder showing improvement by 3 to 6 months. In addition, about 70 percent regain normal function, about 15 percent have some residual weakness, and the remainder have poor return of function. By 6 months, therefore, all patients with Bell's palsy should show some improvement, and thus none should have a persistent total facial paralysis. </a:t>
            </a:r>
            <a:endParaRPr lang="sr-Latn-RS" dirty="0"/>
          </a:p>
          <a:p>
            <a:pPr marL="0" indent="0" algn="just">
              <a:buNone/>
            </a:pPr>
            <a:r>
              <a:rPr lang="en-US" dirty="0"/>
              <a:t>Clinical characteristics of typical Bell's palsy include the following: peripheral CN VII dysfunction involving all distal branches; sudden onset with maximal facial weakness usually reached within several days; impaired result on acoustic reflex test; viral prodrome; numbness or pain of the ear, tongue, or face; chorda tympani nerve appears red; reduction in ipsilateral tearing or salivary flow; and spontaneous improvement within 6 months. Based on accumulated clinical and experimental evidence, the most commonly accepted cause of Bell's palsy is </a:t>
            </a:r>
            <a:r>
              <a:rPr lang="sr-Latn-RS" dirty="0"/>
              <a:t>virus</a:t>
            </a:r>
            <a:r>
              <a:rPr lang="en-US" dirty="0"/>
              <a:t> infection. </a:t>
            </a:r>
            <a:endParaRPr lang="sr-Latn-RS" dirty="0"/>
          </a:p>
          <a:p>
            <a:pPr marL="0" indent="0" algn="just">
              <a:buNone/>
            </a:pPr>
            <a:r>
              <a:rPr lang="en-US" dirty="0"/>
              <a:t>Treatment, therefore, consists of </a:t>
            </a:r>
            <a:r>
              <a:rPr lang="sr-Latn-RS" dirty="0"/>
              <a:t>s</a:t>
            </a:r>
            <a:r>
              <a:rPr lang="en-US" dirty="0" err="1"/>
              <a:t>teroids</a:t>
            </a:r>
            <a:r>
              <a:rPr lang="en-US" dirty="0"/>
              <a:t>, which have been shown to hasten the recovery and to lessen the ultimate degree of dysfunction.</a:t>
            </a:r>
            <a:r>
              <a:rPr lang="sr-Latn-RS" dirty="0"/>
              <a:t>  In</a:t>
            </a:r>
            <a:r>
              <a:rPr lang="en-US" dirty="0"/>
              <a:t> addition to the specific treatment, all patients with weak eyelid closure should take general precautions to avoid ocular complications. Patients should use artificial tears throughout the day. </a:t>
            </a:r>
            <a:r>
              <a:rPr lang="sr-Latn-RS" dirty="0"/>
              <a:t>S</a:t>
            </a:r>
            <a:r>
              <a:rPr lang="en-US" dirty="0" err="1"/>
              <a:t>ome</a:t>
            </a:r>
            <a:r>
              <a:rPr lang="en-US" dirty="0"/>
              <a:t> patients never regain good facial function. This subset of patients with poor prognosis may benefit from surgical decompression of the entire infratemporal facial nerve. To determine which patients will have a poor return of function, electroneurography is used, and those showing more than 90 percent degeneration within 21 days have been found to benefit from surgical decompression. Decompression in this setting, however, is controversial.</a:t>
            </a:r>
          </a:p>
        </p:txBody>
      </p:sp>
      <p:sp>
        <p:nvSpPr>
          <p:cNvPr id="4" name="Date Placeholder 3">
            <a:extLst>
              <a:ext uri="{FF2B5EF4-FFF2-40B4-BE49-F238E27FC236}">
                <a16:creationId xmlns:a16="http://schemas.microsoft.com/office/drawing/2014/main" xmlns="" id="{4DF51C8F-AABF-FA24-1979-D4E8F3B27668}"/>
              </a:ext>
            </a:extLst>
          </p:cNvPr>
          <p:cNvSpPr>
            <a:spLocks noGrp="1"/>
          </p:cNvSpPr>
          <p:nvPr>
            <p:ph type="dt" sz="half" idx="10"/>
          </p:nvPr>
        </p:nvSpPr>
        <p:spPr/>
        <p:txBody>
          <a:bodyPr/>
          <a:lstStyle/>
          <a:p>
            <a:fld id="{23E876BB-686E-4C98-84FF-B47E3FD46023}"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8EE70C91-465F-EA39-EFA1-7D780C5DD405}"/>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141</a:t>
            </a:fld>
            <a:endParaRPr lang="en-US">
              <a:solidFill>
                <a:prstClr val="black">
                  <a:tint val="75000"/>
                </a:prstClr>
              </a:solidFill>
            </a:endParaRPr>
          </a:p>
        </p:txBody>
      </p:sp>
      <p:sp>
        <p:nvSpPr>
          <p:cNvPr id="6" name="Title 1">
            <a:extLst>
              <a:ext uri="{FF2B5EF4-FFF2-40B4-BE49-F238E27FC236}">
                <a16:creationId xmlns:a16="http://schemas.microsoft.com/office/drawing/2014/main" xmlns="" id="{BBBFB37D-9207-7288-6D2E-25C5D5708464}"/>
              </a:ext>
            </a:extLst>
          </p:cNvPr>
          <p:cNvSpPr>
            <a:spLocks noGrp="1"/>
          </p:cNvSpPr>
          <p:nvPr>
            <p:ph type="title"/>
          </p:nvPr>
        </p:nvSpPr>
        <p:spPr>
          <a:xfrm>
            <a:off x="1847528" y="-23173"/>
            <a:ext cx="8229600" cy="634082"/>
          </a:xfrm>
        </p:spPr>
        <p:txBody>
          <a:bodyPr>
            <a:normAutofit fontScale="90000"/>
          </a:bodyPr>
          <a:lstStyle/>
          <a:p>
            <a:r>
              <a:rPr lang="sr-Latn-RS" dirty="0"/>
              <a:t>CLINICAL SYNDROMES</a:t>
            </a:r>
            <a:endParaRPr lang="en-US" dirty="0"/>
          </a:p>
        </p:txBody>
      </p:sp>
    </p:spTree>
    <p:extLst>
      <p:ext uri="{BB962C8B-B14F-4D97-AF65-F5344CB8AC3E}">
        <p14:creationId xmlns:p14="http://schemas.microsoft.com/office/powerpoint/2010/main" val="127333004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D8097A9-A50C-36F6-5D37-B57D49887799}"/>
              </a:ext>
            </a:extLst>
          </p:cNvPr>
          <p:cNvSpPr>
            <a:spLocks noGrp="1"/>
          </p:cNvSpPr>
          <p:nvPr>
            <p:ph idx="1"/>
          </p:nvPr>
        </p:nvSpPr>
        <p:spPr>
          <a:xfrm>
            <a:off x="1524000" y="620688"/>
            <a:ext cx="9036496" cy="6237313"/>
          </a:xfrm>
        </p:spPr>
        <p:txBody>
          <a:bodyPr>
            <a:normAutofit fontScale="77500" lnSpcReduction="20000"/>
          </a:bodyPr>
          <a:lstStyle/>
          <a:p>
            <a:pPr marL="0" indent="0" algn="just">
              <a:buNone/>
            </a:pPr>
            <a:r>
              <a:rPr lang="en-US" b="1" dirty="0"/>
              <a:t>Syndromes of Overactivation</a:t>
            </a:r>
            <a:endParaRPr lang="sr-Latn-RS" b="1" dirty="0"/>
          </a:p>
          <a:p>
            <a:pPr marL="0" indent="0" algn="just">
              <a:buNone/>
            </a:pPr>
            <a:r>
              <a:rPr lang="en-US" b="1" dirty="0"/>
              <a:t>HEMIFACIAL SPASM</a:t>
            </a:r>
            <a:r>
              <a:rPr lang="sr-Latn-RS" b="1" dirty="0"/>
              <a:t>:</a:t>
            </a:r>
            <a:r>
              <a:rPr lang="en-US" b="1" dirty="0"/>
              <a:t> </a:t>
            </a:r>
            <a:r>
              <a:rPr lang="sr-Latn-RS" dirty="0"/>
              <a:t>U</a:t>
            </a:r>
            <a:r>
              <a:rPr lang="en-US" dirty="0" err="1"/>
              <a:t>nilateral</a:t>
            </a:r>
            <a:r>
              <a:rPr lang="en-US" dirty="0"/>
              <a:t>, involuntary, episodic tonic and </a:t>
            </a:r>
            <a:r>
              <a:rPr lang="en-US" dirty="0" err="1"/>
              <a:t>clonic</a:t>
            </a:r>
            <a:r>
              <a:rPr lang="en-US" dirty="0"/>
              <a:t> contraction of muscles innervated by CN VII. It usually begins as twitches around the eye and progresses to involve the remaining</a:t>
            </a:r>
            <a:r>
              <a:rPr lang="sr-Latn-RS" dirty="0"/>
              <a:t> </a:t>
            </a:r>
            <a:r>
              <a:rPr lang="en-US" dirty="0"/>
              <a:t>ipsilateral facial muscles. The spasms are painless, can be provoked by voluntary facial motion and emotional stress, and occur most often in middle-aged women. The exact etiology is unknown, but many believe that </a:t>
            </a:r>
            <a:r>
              <a:rPr lang="en-US" dirty="0">
                <a:highlight>
                  <a:srgbClr val="FFFF00"/>
                </a:highlight>
              </a:rPr>
              <a:t>compression of the motor nerve root at the brain stem by a vascular loop</a:t>
            </a:r>
            <a:r>
              <a:rPr lang="en-US" dirty="0"/>
              <a:t> causes focal demyelination and focal ectopic excitation. Impulses resulting from the chronic stimulation conduct centrifugally to the facial nerve nucleus, which causes hyperactivity of the nucleus with resultant bursts of hemifacial spasm. The condition also has been seen </a:t>
            </a:r>
            <a:r>
              <a:rPr lang="en-US" dirty="0">
                <a:highlight>
                  <a:srgbClr val="FFFF00"/>
                </a:highlight>
              </a:rPr>
              <a:t>after recovery from Bell's palsy. </a:t>
            </a:r>
            <a:endParaRPr lang="sr-Latn-RS" dirty="0">
              <a:highlight>
                <a:srgbClr val="FFFF00"/>
              </a:highlight>
            </a:endParaRPr>
          </a:p>
          <a:p>
            <a:pPr marL="0" indent="0" algn="just">
              <a:buNone/>
            </a:pPr>
            <a:r>
              <a:rPr lang="en-US" b="1" dirty="0"/>
              <a:t>MYOKYMIA</a:t>
            </a:r>
            <a:r>
              <a:rPr lang="sr-Latn-RS" b="1" dirty="0"/>
              <a:t>:</a:t>
            </a:r>
            <a:r>
              <a:rPr lang="en-US" dirty="0"/>
              <a:t> This is a progressive, irregular fibrillation of individual facial muscle fibers. Usually, it begins in the frontalis and extends to involve all the ipsilateral facial muscles. Common causes include </a:t>
            </a:r>
            <a:r>
              <a:rPr lang="en-US" dirty="0">
                <a:highlight>
                  <a:srgbClr val="FFFF00"/>
                </a:highlight>
              </a:rPr>
              <a:t>pontine gliomas </a:t>
            </a:r>
            <a:r>
              <a:rPr lang="en-US" dirty="0"/>
              <a:t>and </a:t>
            </a:r>
            <a:r>
              <a:rPr lang="en-US" dirty="0">
                <a:highlight>
                  <a:srgbClr val="FFFF00"/>
                </a:highlight>
              </a:rPr>
              <a:t>multiple sclerosis</a:t>
            </a:r>
            <a:r>
              <a:rPr lang="en-US" dirty="0"/>
              <a:t>.</a:t>
            </a:r>
            <a:endParaRPr lang="sr-Latn-RS" dirty="0"/>
          </a:p>
        </p:txBody>
      </p:sp>
      <p:sp>
        <p:nvSpPr>
          <p:cNvPr id="5" name="Slide Number Placeholder 4">
            <a:extLst>
              <a:ext uri="{FF2B5EF4-FFF2-40B4-BE49-F238E27FC236}">
                <a16:creationId xmlns:a16="http://schemas.microsoft.com/office/drawing/2014/main" xmlns="" id="{60139524-D9DD-E50D-808F-2A4EFDDC87E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142</a:t>
            </a:fld>
            <a:endParaRPr lang="en-US">
              <a:solidFill>
                <a:prstClr val="black">
                  <a:tint val="75000"/>
                </a:prstClr>
              </a:solidFill>
            </a:endParaRPr>
          </a:p>
        </p:txBody>
      </p:sp>
      <p:sp>
        <p:nvSpPr>
          <p:cNvPr id="6" name="Title 1">
            <a:extLst>
              <a:ext uri="{FF2B5EF4-FFF2-40B4-BE49-F238E27FC236}">
                <a16:creationId xmlns:a16="http://schemas.microsoft.com/office/drawing/2014/main" xmlns="" id="{34DC55FC-4E5D-8CA9-8C1B-A8C606FB9D61}"/>
              </a:ext>
            </a:extLst>
          </p:cNvPr>
          <p:cNvSpPr>
            <a:spLocks noGrp="1"/>
          </p:cNvSpPr>
          <p:nvPr>
            <p:ph type="title"/>
          </p:nvPr>
        </p:nvSpPr>
        <p:spPr>
          <a:xfrm>
            <a:off x="1975480" y="136525"/>
            <a:ext cx="8229600" cy="634082"/>
          </a:xfrm>
        </p:spPr>
        <p:txBody>
          <a:bodyPr>
            <a:normAutofit fontScale="90000"/>
          </a:bodyPr>
          <a:lstStyle/>
          <a:p>
            <a:r>
              <a:rPr lang="sr-Latn-RS" dirty="0"/>
              <a:t>CLINICAL SYNDROMES</a:t>
            </a:r>
            <a:endParaRPr lang="en-US" dirty="0"/>
          </a:p>
        </p:txBody>
      </p:sp>
    </p:spTree>
    <p:extLst>
      <p:ext uri="{BB962C8B-B14F-4D97-AF65-F5344CB8AC3E}">
        <p14:creationId xmlns:p14="http://schemas.microsoft.com/office/powerpoint/2010/main" val="22041754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D3F9DAD-FB29-49A6-F38E-C92D37D452FB}"/>
              </a:ext>
            </a:extLst>
          </p:cNvPr>
          <p:cNvSpPr>
            <a:spLocks noGrp="1"/>
          </p:cNvSpPr>
          <p:nvPr>
            <p:ph idx="1"/>
          </p:nvPr>
        </p:nvSpPr>
        <p:spPr>
          <a:xfrm>
            <a:off x="1703512" y="908721"/>
            <a:ext cx="8507288" cy="5217443"/>
          </a:xfrm>
        </p:spPr>
        <p:txBody>
          <a:bodyPr>
            <a:normAutofit fontScale="55000" lnSpcReduction="20000"/>
          </a:bodyPr>
          <a:lstStyle/>
          <a:p>
            <a:pPr marL="0" indent="0" algn="just">
              <a:buNone/>
            </a:pPr>
            <a:r>
              <a:rPr lang="en-US" b="1" dirty="0"/>
              <a:t>Re-innervation Syndromes </a:t>
            </a:r>
            <a:endParaRPr lang="sr-Latn-RS" b="1" dirty="0"/>
          </a:p>
          <a:p>
            <a:pPr marL="0" indent="0" algn="just">
              <a:buNone/>
            </a:pPr>
            <a:r>
              <a:rPr lang="en-US" b="1" dirty="0"/>
              <a:t>POSTPARALYTIC MOVEMENTS AND SYNKINESIS</a:t>
            </a:r>
            <a:r>
              <a:rPr lang="sr-Latn-RS" b="1" dirty="0"/>
              <a:t>: </a:t>
            </a:r>
            <a:r>
              <a:rPr lang="en-US" dirty="0"/>
              <a:t>Synkinesis is unintentional motion of a group of muscles when another group is voluntarily contracted. It results from </a:t>
            </a:r>
            <a:r>
              <a:rPr lang="en-US" dirty="0" err="1">
                <a:highlight>
                  <a:srgbClr val="FFFF00"/>
                </a:highlight>
              </a:rPr>
              <a:t>postparalytic</a:t>
            </a:r>
            <a:r>
              <a:rPr lang="en-US" dirty="0">
                <a:highlight>
                  <a:srgbClr val="FFFF00"/>
                </a:highlight>
              </a:rPr>
              <a:t> reinnervation </a:t>
            </a:r>
            <a:r>
              <a:rPr lang="en-US" dirty="0"/>
              <a:t>of different muscles by axons from the same motor neuron. An example is eyelid closure when the patient smiles. </a:t>
            </a:r>
            <a:endParaRPr lang="sr-Latn-RS" dirty="0"/>
          </a:p>
          <a:p>
            <a:pPr marL="0" indent="0" algn="just">
              <a:buNone/>
            </a:pPr>
            <a:r>
              <a:rPr lang="en-US" b="1" dirty="0"/>
              <a:t>CROCODILE TEARS</a:t>
            </a:r>
            <a:r>
              <a:rPr lang="sr-Latn-RS" b="1" dirty="0"/>
              <a:t>:</a:t>
            </a:r>
            <a:r>
              <a:rPr lang="en-US" b="1" dirty="0"/>
              <a:t> </a:t>
            </a:r>
            <a:r>
              <a:rPr lang="en-US" dirty="0"/>
              <a:t>Also called </a:t>
            </a:r>
            <a:r>
              <a:rPr lang="en-US" dirty="0" err="1"/>
              <a:t>Bogorad's</a:t>
            </a:r>
            <a:r>
              <a:rPr lang="en-US" dirty="0"/>
              <a:t> syndrome, it is characterized by unilateral lacrimation during meals in patients with a </a:t>
            </a:r>
            <a:r>
              <a:rPr lang="en-US" dirty="0">
                <a:highlight>
                  <a:srgbClr val="FFFF00"/>
                </a:highlight>
              </a:rPr>
              <a:t>history of facial palsy</a:t>
            </a:r>
            <a:r>
              <a:rPr lang="en-US" dirty="0"/>
              <a:t>. After paralysis with neural degeneration, regenerating axons from the superior salivatory nucleus intended for the chorda tympani instead enter the greater superficial petrosal nerve. Rather than synapsing in the submandibular ganglion to regulate the sublingual and submandibular glands, these preganglionic parasympathetic fibers end up in the pterygopalatine ganglion. Therefore, during meals, the stimulus for increased salivation results in stimulation of the lacrimal gland, with a resultant increase in tearing. </a:t>
            </a:r>
            <a:endParaRPr lang="sr-Latn-RS" dirty="0"/>
          </a:p>
          <a:p>
            <a:pPr marL="0" indent="0" algn="just">
              <a:buNone/>
            </a:pPr>
            <a:r>
              <a:rPr lang="en-US" b="1" dirty="0"/>
              <a:t>GUSTATORY SWEATING</a:t>
            </a:r>
            <a:r>
              <a:rPr lang="sr-Latn-RS" b="1" dirty="0"/>
              <a:t>:</a:t>
            </a:r>
            <a:r>
              <a:rPr lang="en-US" b="1" dirty="0"/>
              <a:t> </a:t>
            </a:r>
            <a:r>
              <a:rPr lang="en-US" dirty="0"/>
              <a:t>Also known as Frey's syndrome, this results from anomalous re-innervation of sweat glands by axons intended for the parotid gland. Normally, sweat glands are innervated by postganglionic sympathetic fibers which are unique in that they use acetylcholine as the transmitter</a:t>
            </a:r>
            <a:r>
              <a:rPr lang="sr-Latn-RS" dirty="0"/>
              <a:t>.</a:t>
            </a:r>
            <a:r>
              <a:rPr lang="en-US" dirty="0"/>
              <a:t> The parotid gland is innervated by postganglionic parasympathetic fibers also using acetylcholine as their transmitter to regulate salivary flow. After parotidectomy, the cholinergic fibers originally intended for the parotid gland end up innervating the sweat glands. While eating, stimuli that should cause an increase in salivation instead lead to facial sweating. </a:t>
            </a:r>
            <a:r>
              <a:rPr lang="en-US" dirty="0">
                <a:highlight>
                  <a:srgbClr val="FFFF00"/>
                </a:highlight>
              </a:rPr>
              <a:t>Parotidectomy</a:t>
            </a:r>
            <a:r>
              <a:rPr lang="en-US" dirty="0"/>
              <a:t> is the most common cause.</a:t>
            </a:r>
          </a:p>
          <a:p>
            <a:pPr marL="0" indent="0">
              <a:buNone/>
            </a:pPr>
            <a:endParaRPr lang="en-US" dirty="0"/>
          </a:p>
        </p:txBody>
      </p:sp>
      <p:sp>
        <p:nvSpPr>
          <p:cNvPr id="4" name="Date Placeholder 3">
            <a:extLst>
              <a:ext uri="{FF2B5EF4-FFF2-40B4-BE49-F238E27FC236}">
                <a16:creationId xmlns:a16="http://schemas.microsoft.com/office/drawing/2014/main" xmlns="" id="{D4DA7E6D-1E9F-2841-31C3-B3E4DE92235F}"/>
              </a:ext>
            </a:extLst>
          </p:cNvPr>
          <p:cNvSpPr>
            <a:spLocks noGrp="1"/>
          </p:cNvSpPr>
          <p:nvPr>
            <p:ph type="dt" sz="half" idx="10"/>
          </p:nvPr>
        </p:nvSpPr>
        <p:spPr/>
        <p:txBody>
          <a:bodyPr/>
          <a:lstStyle/>
          <a:p>
            <a:fld id="{7E4C5A4D-7B2E-47EC-AB91-CDDB9CB09C7A}"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598D71A6-7863-CBFC-1E97-01DE40039960}"/>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143</a:t>
            </a:fld>
            <a:endParaRPr lang="en-US">
              <a:solidFill>
                <a:prstClr val="black">
                  <a:tint val="75000"/>
                </a:prstClr>
              </a:solidFill>
            </a:endParaRPr>
          </a:p>
        </p:txBody>
      </p:sp>
      <p:sp>
        <p:nvSpPr>
          <p:cNvPr id="6" name="Title 1">
            <a:extLst>
              <a:ext uri="{FF2B5EF4-FFF2-40B4-BE49-F238E27FC236}">
                <a16:creationId xmlns:a16="http://schemas.microsoft.com/office/drawing/2014/main" xmlns="" id="{3E65D225-A21B-2140-ED0D-8D7D91822B1D}"/>
              </a:ext>
            </a:extLst>
          </p:cNvPr>
          <p:cNvSpPr>
            <a:spLocks noGrp="1"/>
          </p:cNvSpPr>
          <p:nvPr>
            <p:ph type="title"/>
          </p:nvPr>
        </p:nvSpPr>
        <p:spPr>
          <a:xfrm>
            <a:off x="1981200" y="274638"/>
            <a:ext cx="8229600" cy="778098"/>
          </a:xfrm>
        </p:spPr>
        <p:txBody>
          <a:bodyPr>
            <a:normAutofit/>
          </a:bodyPr>
          <a:lstStyle/>
          <a:p>
            <a:r>
              <a:rPr lang="sr-Latn-RS" dirty="0"/>
              <a:t>CLINICAL SYNDROMES</a:t>
            </a:r>
            <a:endParaRPr lang="en-US" dirty="0"/>
          </a:p>
        </p:txBody>
      </p:sp>
    </p:spTree>
    <p:extLst>
      <p:ext uri="{BB962C8B-B14F-4D97-AF65-F5344CB8AC3E}">
        <p14:creationId xmlns:p14="http://schemas.microsoft.com/office/powerpoint/2010/main" val="364555214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Cranial Nerve VIII: Vestibulocochlear System</a:t>
            </a:r>
          </a:p>
        </p:txBody>
      </p:sp>
      <p:sp>
        <p:nvSpPr>
          <p:cNvPr id="3" name="Subtitle 2"/>
          <p:cNvSpPr>
            <a:spLocks noGrp="1"/>
          </p:cNvSpPr>
          <p:nvPr>
            <p:ph type="subTitle" idx="1"/>
          </p:nvPr>
        </p:nvSpPr>
        <p:spPr>
          <a:xfrm>
            <a:off x="2603612" y="4437112"/>
            <a:ext cx="6984776" cy="1584176"/>
          </a:xfrm>
        </p:spPr>
        <p:txBody>
          <a:bodyPr>
            <a:normAutofit/>
          </a:bodyPr>
          <a:lstStyle/>
          <a:p>
            <a:endParaRPr lang="sr-Cyrl-RS" sz="2000" dirty="0"/>
          </a:p>
          <a:p>
            <a:endParaRPr lang="sr-Cyrl-RS" sz="2000" dirty="0"/>
          </a:p>
          <a:p>
            <a:r>
              <a:rPr lang="sr-Latn-RS" sz="2000" dirty="0"/>
              <a:t>Dejan Aleksic</a:t>
            </a:r>
            <a:endParaRPr lang="en-US" sz="2000" dirty="0"/>
          </a:p>
        </p:txBody>
      </p:sp>
    </p:spTree>
    <p:extLst>
      <p:ext uri="{BB962C8B-B14F-4D97-AF65-F5344CB8AC3E}">
        <p14:creationId xmlns:p14="http://schemas.microsoft.com/office/powerpoint/2010/main" val="129559254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5561" y="1196752"/>
            <a:ext cx="8136904" cy="5184576"/>
          </a:xfrm>
        </p:spPr>
      </p:pic>
      <p:sp>
        <p:nvSpPr>
          <p:cNvPr id="4" name="Date Placeholder 3"/>
          <p:cNvSpPr>
            <a:spLocks noGrp="1"/>
          </p:cNvSpPr>
          <p:nvPr>
            <p:ph type="dt" sz="half" idx="10"/>
          </p:nvPr>
        </p:nvSpPr>
        <p:spPr/>
        <p:txBody>
          <a:bodyPr/>
          <a:lstStyle/>
          <a:p>
            <a:fld id="{B726D0F8-FFFA-4B21-8997-E1916AA8E8EF}"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B24CA91-02DD-4EA9-BD0F-482526137FB1}" type="slidenum">
              <a:rPr lang="en-US" smtClean="0">
                <a:solidFill>
                  <a:prstClr val="black">
                    <a:tint val="75000"/>
                  </a:prstClr>
                </a:solidFill>
              </a:rPr>
              <a:pPr/>
              <a:t>145</a:t>
            </a:fld>
            <a:endParaRPr lang="en-US">
              <a:solidFill>
                <a:prstClr val="black">
                  <a:tint val="75000"/>
                </a:prstClr>
              </a:solidFill>
            </a:endParaRPr>
          </a:p>
        </p:txBody>
      </p:sp>
      <p:sp>
        <p:nvSpPr>
          <p:cNvPr id="8" name="Title 1">
            <a:extLst>
              <a:ext uri="{FF2B5EF4-FFF2-40B4-BE49-F238E27FC236}">
                <a16:creationId xmlns:a16="http://schemas.microsoft.com/office/drawing/2014/main" xmlns="" id="{63382303-F6E5-BC84-B1D2-DFD44F683E69}"/>
              </a:ext>
            </a:extLst>
          </p:cNvPr>
          <p:cNvSpPr>
            <a:spLocks noGrp="1"/>
          </p:cNvSpPr>
          <p:nvPr>
            <p:ph type="title"/>
          </p:nvPr>
        </p:nvSpPr>
        <p:spPr>
          <a:xfrm>
            <a:off x="2063449" y="49224"/>
            <a:ext cx="8229600" cy="1143000"/>
          </a:xfrm>
        </p:spPr>
        <p:txBody>
          <a:bodyPr>
            <a:normAutofit fontScale="90000"/>
          </a:bodyPr>
          <a:lstStyle/>
          <a:p>
            <a:r>
              <a:rPr lang="en-US" dirty="0"/>
              <a:t>Cranial Nerve VIII: </a:t>
            </a:r>
            <a:r>
              <a:rPr lang="sr-Latn-RS" dirty="0"/>
              <a:t/>
            </a:r>
            <a:br>
              <a:rPr lang="sr-Latn-RS" dirty="0"/>
            </a:br>
            <a:r>
              <a:rPr lang="en-US" dirty="0"/>
              <a:t>Vestibulocochlear System</a:t>
            </a:r>
          </a:p>
        </p:txBody>
      </p:sp>
    </p:spTree>
    <p:extLst>
      <p:ext uri="{BB962C8B-B14F-4D97-AF65-F5344CB8AC3E}">
        <p14:creationId xmlns:p14="http://schemas.microsoft.com/office/powerpoint/2010/main" val="41138622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5C05959-D95E-F604-8FF1-245807DBC19A}"/>
              </a:ext>
            </a:extLst>
          </p:cNvPr>
          <p:cNvSpPr>
            <a:spLocks noGrp="1"/>
          </p:cNvSpPr>
          <p:nvPr>
            <p:ph idx="1"/>
          </p:nvPr>
        </p:nvSpPr>
        <p:spPr>
          <a:xfrm>
            <a:off x="1677268" y="536466"/>
            <a:ext cx="5066804" cy="5916870"/>
          </a:xfrm>
        </p:spPr>
        <p:txBody>
          <a:bodyPr>
            <a:normAutofit fontScale="85000" lnSpcReduction="10000"/>
          </a:bodyPr>
          <a:lstStyle/>
          <a:p>
            <a:pPr marL="0" indent="0" algn="just">
              <a:buNone/>
            </a:pPr>
            <a:r>
              <a:rPr lang="en-US" sz="2400" b="1" dirty="0"/>
              <a:t>FIRST ORDER NEURON</a:t>
            </a:r>
            <a:r>
              <a:rPr lang="sr-Latn-RS" sz="2400" b="1" dirty="0"/>
              <a:t>:</a:t>
            </a:r>
            <a:r>
              <a:rPr lang="en-US" sz="2400" b="1" dirty="0"/>
              <a:t> </a:t>
            </a:r>
            <a:r>
              <a:rPr lang="en-US" sz="2400" dirty="0"/>
              <a:t>The </a:t>
            </a:r>
            <a:r>
              <a:rPr lang="en-US" sz="2400" dirty="0">
                <a:highlight>
                  <a:srgbClr val="FF0000"/>
                </a:highlight>
              </a:rPr>
              <a:t>hair cells </a:t>
            </a:r>
            <a:r>
              <a:rPr lang="en-US" sz="2400" dirty="0"/>
              <a:t>are embedded in the</a:t>
            </a:r>
            <a:r>
              <a:rPr lang="sr-Latn-RS" sz="2400" dirty="0"/>
              <a:t> </a:t>
            </a:r>
            <a:r>
              <a:rPr lang="en-US" sz="2400" dirty="0"/>
              <a:t>floor of the inner compartment, the </a:t>
            </a:r>
            <a:r>
              <a:rPr lang="en-US" sz="2400" dirty="0">
                <a:highlight>
                  <a:srgbClr val="FF0000"/>
                </a:highlight>
              </a:rPr>
              <a:t>basilar membrane</a:t>
            </a:r>
            <a:r>
              <a:rPr lang="en-US" sz="2400" dirty="0"/>
              <a:t>. Two types of hair cells are in the cochlea, inner and outer. When sound is transmitted to the cochlea, oscillations are set up in the basilar membrane, and this stimulates the </a:t>
            </a:r>
            <a:r>
              <a:rPr lang="en-US" sz="2400" dirty="0">
                <a:highlight>
                  <a:srgbClr val="FF0000"/>
                </a:highlight>
              </a:rPr>
              <a:t>inner hair cells</a:t>
            </a:r>
            <a:r>
              <a:rPr lang="en-US" sz="2400" dirty="0"/>
              <a:t>. Place-code mapping occurs between frequency of sounds to areas of the cochlea called a </a:t>
            </a:r>
            <a:r>
              <a:rPr lang="en-US" sz="2400" b="1" dirty="0"/>
              <a:t>tonotopic distribution</a:t>
            </a:r>
            <a:r>
              <a:rPr lang="en-US" sz="2400" dirty="0"/>
              <a:t>, which results in registration of higher frequencies at the base of the cochlea and lower frequencies at the apex.</a:t>
            </a:r>
            <a:endParaRPr lang="sr-Latn-RS" sz="2400" dirty="0"/>
          </a:p>
          <a:p>
            <a:pPr marL="0" indent="0" algn="just">
              <a:buNone/>
            </a:pPr>
            <a:r>
              <a:rPr lang="en-US" sz="2400" dirty="0">
                <a:highlight>
                  <a:srgbClr val="FF0000"/>
                </a:highlight>
              </a:rPr>
              <a:t>Reisner's membrane </a:t>
            </a:r>
            <a:r>
              <a:rPr lang="en-US" sz="2400" dirty="0"/>
              <a:t>roofs the compartment containing the hair cells. The </a:t>
            </a:r>
            <a:r>
              <a:rPr lang="en-US" sz="2400" dirty="0">
                <a:highlight>
                  <a:srgbClr val="FF0000"/>
                </a:highlight>
              </a:rPr>
              <a:t>spiral ganglion </a:t>
            </a:r>
            <a:r>
              <a:rPr lang="en-US" sz="2400" dirty="0"/>
              <a:t>of the cochlea is wrapped around the cochlea and receives output from the hair cells to create the </a:t>
            </a:r>
            <a:r>
              <a:rPr lang="en-US" sz="2400" dirty="0">
                <a:highlight>
                  <a:srgbClr val="FF0000"/>
                </a:highlight>
              </a:rPr>
              <a:t>auditory nerve</a:t>
            </a:r>
            <a:r>
              <a:rPr lang="en-US" sz="2400" dirty="0"/>
              <a:t>. In addition to the afferent fibers in the</a:t>
            </a:r>
            <a:r>
              <a:rPr lang="sr-Latn-RS" sz="2400" dirty="0"/>
              <a:t> </a:t>
            </a:r>
            <a:r>
              <a:rPr lang="en-US" sz="2400" dirty="0"/>
              <a:t>vestibulocochlear nerve, there are also efferent fibers, which supply the </a:t>
            </a:r>
            <a:r>
              <a:rPr lang="en-US" sz="2400" dirty="0">
                <a:highlight>
                  <a:srgbClr val="FF0000"/>
                </a:highlight>
              </a:rPr>
              <a:t>outer hair cells</a:t>
            </a:r>
            <a:r>
              <a:rPr lang="en-US" sz="2400" dirty="0"/>
              <a:t>.</a:t>
            </a:r>
          </a:p>
          <a:p>
            <a:pPr marL="0" indent="0" algn="just">
              <a:buNone/>
            </a:pPr>
            <a:endParaRPr lang="en-US" sz="2400" dirty="0"/>
          </a:p>
        </p:txBody>
      </p:sp>
      <p:sp>
        <p:nvSpPr>
          <p:cNvPr id="4" name="Date Placeholder 3">
            <a:extLst>
              <a:ext uri="{FF2B5EF4-FFF2-40B4-BE49-F238E27FC236}">
                <a16:creationId xmlns:a16="http://schemas.microsoft.com/office/drawing/2014/main" xmlns="" id="{77458C49-3196-6BDE-0DDE-0F867C8088B5}"/>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66F5F9C-7B4C-DB74-D34C-81EF93D6842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146</a:t>
            </a:fld>
            <a:endParaRPr lang="en-US" dirty="0">
              <a:solidFill>
                <a:prstClr val="black">
                  <a:tint val="75000"/>
                </a:prstClr>
              </a:solidFill>
            </a:endParaRPr>
          </a:p>
        </p:txBody>
      </p:sp>
      <p:sp>
        <p:nvSpPr>
          <p:cNvPr id="6" name="Title 1">
            <a:extLst>
              <a:ext uri="{FF2B5EF4-FFF2-40B4-BE49-F238E27FC236}">
                <a16:creationId xmlns:a16="http://schemas.microsoft.com/office/drawing/2014/main" xmlns="" id="{1EEA341A-3C37-EAC1-6C49-16AD12612DF7}"/>
              </a:ext>
            </a:extLst>
          </p:cNvPr>
          <p:cNvSpPr>
            <a:spLocks noGrp="1"/>
          </p:cNvSpPr>
          <p:nvPr>
            <p:ph type="title"/>
          </p:nvPr>
        </p:nvSpPr>
        <p:spPr>
          <a:xfrm>
            <a:off x="1980056" y="97730"/>
            <a:ext cx="8229600" cy="282576"/>
          </a:xfrm>
        </p:spPr>
        <p:txBody>
          <a:bodyPr>
            <a:normAutofit fontScale="90000"/>
          </a:bodyPr>
          <a:lstStyle/>
          <a:p>
            <a:r>
              <a:rPr lang="en-US" dirty="0"/>
              <a:t>Auditory System</a:t>
            </a:r>
          </a:p>
        </p:txBody>
      </p:sp>
      <p:pic>
        <p:nvPicPr>
          <p:cNvPr id="7" name="Picture 6" descr="A cross section of a cochlea&#10;&#10;Description automatically generated">
            <a:extLst>
              <a:ext uri="{FF2B5EF4-FFF2-40B4-BE49-F238E27FC236}">
                <a16:creationId xmlns:a16="http://schemas.microsoft.com/office/drawing/2014/main" xmlns="" id="{D54F5F75-07B7-8CAD-7B11-A67CF8A02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2105" y="1114341"/>
            <a:ext cx="3346603" cy="4298946"/>
          </a:xfrm>
          <a:prstGeom prst="rect">
            <a:avLst/>
          </a:prstGeom>
        </p:spPr>
      </p:pic>
    </p:spTree>
    <p:extLst>
      <p:ext uri="{BB962C8B-B14F-4D97-AF65-F5344CB8AC3E}">
        <p14:creationId xmlns:p14="http://schemas.microsoft.com/office/powerpoint/2010/main" val="4280857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9DA319A-B774-EC11-04CA-A17F1F122599}"/>
              </a:ext>
            </a:extLst>
          </p:cNvPr>
          <p:cNvSpPr>
            <a:spLocks noGrp="1"/>
          </p:cNvSpPr>
          <p:nvPr>
            <p:ph idx="1"/>
          </p:nvPr>
        </p:nvSpPr>
        <p:spPr>
          <a:xfrm>
            <a:off x="1631504" y="764704"/>
            <a:ext cx="8579296" cy="5956771"/>
          </a:xfrm>
        </p:spPr>
        <p:txBody>
          <a:bodyPr>
            <a:normAutofit fontScale="77500" lnSpcReduction="20000"/>
          </a:bodyPr>
          <a:lstStyle/>
          <a:p>
            <a:pPr marL="0" indent="0" algn="just">
              <a:buNone/>
            </a:pPr>
            <a:r>
              <a:rPr lang="en-US" b="1" dirty="0"/>
              <a:t>SECOND ORDER NEURON</a:t>
            </a:r>
            <a:r>
              <a:rPr lang="sr-Latn-RS" b="1" dirty="0"/>
              <a:t>:</a:t>
            </a:r>
            <a:r>
              <a:rPr lang="en-US" b="1" dirty="0"/>
              <a:t> </a:t>
            </a:r>
            <a:r>
              <a:rPr lang="en-US" dirty="0"/>
              <a:t>The auditory nerve enters the brain stem at the pontomedullary junction, where it terminates in the cochlear </a:t>
            </a:r>
            <a:r>
              <a:rPr lang="en-US" dirty="0">
                <a:highlight>
                  <a:srgbClr val="FF0000"/>
                </a:highlight>
              </a:rPr>
              <a:t>nucleus-the dorsal and ventral cochlear nuclei</a:t>
            </a:r>
            <a:r>
              <a:rPr lang="en-US" dirty="0"/>
              <a:t>. The most important outflow is to the </a:t>
            </a:r>
            <a:r>
              <a:rPr lang="en-US" dirty="0">
                <a:highlight>
                  <a:srgbClr val="FF0000"/>
                </a:highlight>
              </a:rPr>
              <a:t>trapezoid body</a:t>
            </a:r>
            <a:r>
              <a:rPr lang="en-US" dirty="0"/>
              <a:t>, which contains fibers destined for the </a:t>
            </a:r>
            <a:r>
              <a:rPr lang="en-US" dirty="0">
                <a:highlight>
                  <a:srgbClr val="FF0000"/>
                </a:highlight>
              </a:rPr>
              <a:t>bilateral superior olivary nuclei </a:t>
            </a:r>
            <a:r>
              <a:rPr lang="en-US" dirty="0"/>
              <a:t>in the brain stem. The superior olive is concerned with </a:t>
            </a:r>
            <a:r>
              <a:rPr lang="en-US" b="1" dirty="0"/>
              <a:t>sound localization</a:t>
            </a:r>
            <a:r>
              <a:rPr lang="en-US" dirty="0"/>
              <a:t>, an essential part of the </a:t>
            </a:r>
            <a:r>
              <a:rPr lang="en-US" b="1" dirty="0"/>
              <a:t>stapedius reflex</a:t>
            </a:r>
            <a:r>
              <a:rPr lang="en-US" dirty="0"/>
              <a:t>, which is a protective reflex in the middle ear. The simplest stapedius reflex arc involves the spiral ganglion neurons, the cochlear nucleus, superior olive, and </a:t>
            </a:r>
            <a:r>
              <a:rPr lang="sr-Latn-RS" dirty="0"/>
              <a:t>VII</a:t>
            </a:r>
            <a:r>
              <a:rPr lang="en-US" dirty="0"/>
              <a:t> nerve nucleus. Output from the superior olive form the </a:t>
            </a:r>
            <a:r>
              <a:rPr lang="en-US" dirty="0">
                <a:highlight>
                  <a:srgbClr val="FF0000"/>
                </a:highlight>
              </a:rPr>
              <a:t>lateral lemniscus</a:t>
            </a:r>
            <a:r>
              <a:rPr lang="en-US" dirty="0"/>
              <a:t>. This pathway ascends to the </a:t>
            </a:r>
            <a:r>
              <a:rPr lang="en-US" dirty="0">
                <a:highlight>
                  <a:srgbClr val="FF0000"/>
                </a:highlight>
              </a:rPr>
              <a:t>inferior colliculus</a:t>
            </a:r>
            <a:r>
              <a:rPr lang="en-US" dirty="0"/>
              <a:t>. The tonotopic arrangement of the cochlea is maintained in the cochlear nucleus, lateral lemniscus and reticular formation. Because of the extensive crossing that occurs early in the central auditory circuitry, central auditory lesions usually do not cause monaural hearing loss</a:t>
            </a:r>
          </a:p>
        </p:txBody>
      </p:sp>
      <p:sp>
        <p:nvSpPr>
          <p:cNvPr id="4" name="Date Placeholder 3">
            <a:extLst>
              <a:ext uri="{FF2B5EF4-FFF2-40B4-BE49-F238E27FC236}">
                <a16:creationId xmlns:a16="http://schemas.microsoft.com/office/drawing/2014/main" xmlns="" id="{A07D01A0-6A44-A2B7-D51A-F22B8FC4BA4B}"/>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885FF01-4918-DDF0-F5F1-F6CD0CF348B0}"/>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147</a:t>
            </a:fld>
            <a:endParaRPr lang="en-US">
              <a:solidFill>
                <a:prstClr val="black">
                  <a:tint val="75000"/>
                </a:prstClr>
              </a:solidFill>
            </a:endParaRPr>
          </a:p>
        </p:txBody>
      </p:sp>
      <p:sp>
        <p:nvSpPr>
          <p:cNvPr id="6" name="Title 1">
            <a:extLst>
              <a:ext uri="{FF2B5EF4-FFF2-40B4-BE49-F238E27FC236}">
                <a16:creationId xmlns:a16="http://schemas.microsoft.com/office/drawing/2014/main" xmlns="" id="{9C2E0E3F-EBD2-7617-0413-7FEB860EF8FE}"/>
              </a:ext>
            </a:extLst>
          </p:cNvPr>
          <p:cNvSpPr>
            <a:spLocks noGrp="1"/>
          </p:cNvSpPr>
          <p:nvPr>
            <p:ph type="title"/>
          </p:nvPr>
        </p:nvSpPr>
        <p:spPr>
          <a:xfrm>
            <a:off x="1981200" y="113708"/>
            <a:ext cx="8229600" cy="650995"/>
          </a:xfrm>
        </p:spPr>
        <p:txBody>
          <a:bodyPr>
            <a:normAutofit fontScale="90000"/>
          </a:bodyPr>
          <a:lstStyle/>
          <a:p>
            <a:r>
              <a:rPr lang="en-US" dirty="0"/>
              <a:t>Auditory System</a:t>
            </a:r>
          </a:p>
        </p:txBody>
      </p:sp>
    </p:spTree>
    <p:extLst>
      <p:ext uri="{BB962C8B-B14F-4D97-AF65-F5344CB8AC3E}">
        <p14:creationId xmlns:p14="http://schemas.microsoft.com/office/powerpoint/2010/main" val="40513088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BA2C804-878A-6666-70CD-0FFE7CAE08F4}"/>
              </a:ext>
            </a:extLst>
          </p:cNvPr>
          <p:cNvSpPr>
            <a:spLocks noGrp="1"/>
          </p:cNvSpPr>
          <p:nvPr>
            <p:ph idx="1"/>
          </p:nvPr>
        </p:nvSpPr>
        <p:spPr>
          <a:xfrm>
            <a:off x="2007496" y="819800"/>
            <a:ext cx="8229600" cy="2105145"/>
          </a:xfrm>
        </p:spPr>
        <p:txBody>
          <a:bodyPr>
            <a:normAutofit/>
          </a:bodyPr>
          <a:lstStyle/>
          <a:p>
            <a:pPr marL="0" indent="0" algn="just">
              <a:buNone/>
            </a:pPr>
            <a:r>
              <a:rPr lang="en-US" sz="2400" b="1" dirty="0"/>
              <a:t>THIRD ORDER NEURON</a:t>
            </a:r>
            <a:r>
              <a:rPr lang="sr-Latn-RS" sz="2400" b="1" dirty="0"/>
              <a:t>:</a:t>
            </a:r>
            <a:r>
              <a:rPr lang="en-US" sz="2400" b="1" dirty="0"/>
              <a:t> </a:t>
            </a:r>
            <a:r>
              <a:rPr lang="en-US" sz="2400" dirty="0">
                <a:highlight>
                  <a:srgbClr val="FF0000"/>
                </a:highlight>
              </a:rPr>
              <a:t>The inferior colliculus </a:t>
            </a:r>
            <a:r>
              <a:rPr lang="en-US" sz="2400" dirty="0"/>
              <a:t>is a major integrating center for the auditory system and serves as a center for feedback pathways to the lower auditory system. Output from the inferior colliculus ascends to the </a:t>
            </a:r>
            <a:r>
              <a:rPr lang="en-US" sz="2400" dirty="0">
                <a:highlight>
                  <a:srgbClr val="FF0000"/>
                </a:highlight>
              </a:rPr>
              <a:t>medial geniculate body of the thalamus</a:t>
            </a:r>
          </a:p>
        </p:txBody>
      </p:sp>
      <p:sp>
        <p:nvSpPr>
          <p:cNvPr id="4" name="Date Placeholder 3">
            <a:extLst>
              <a:ext uri="{FF2B5EF4-FFF2-40B4-BE49-F238E27FC236}">
                <a16:creationId xmlns:a16="http://schemas.microsoft.com/office/drawing/2014/main" xmlns="" id="{1E64BC73-501C-F086-C25F-653429B3EA18}"/>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573F31E-983E-A42F-CDE8-1D8C3986DC3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148</a:t>
            </a:fld>
            <a:endParaRPr lang="en-US">
              <a:solidFill>
                <a:prstClr val="black">
                  <a:tint val="75000"/>
                </a:prstClr>
              </a:solidFill>
            </a:endParaRPr>
          </a:p>
        </p:txBody>
      </p:sp>
      <p:sp>
        <p:nvSpPr>
          <p:cNvPr id="6" name="Title 1">
            <a:extLst>
              <a:ext uri="{FF2B5EF4-FFF2-40B4-BE49-F238E27FC236}">
                <a16:creationId xmlns:a16="http://schemas.microsoft.com/office/drawing/2014/main" xmlns="" id="{E13551E2-723A-8467-A587-7B5D8E6ED802}"/>
              </a:ext>
            </a:extLst>
          </p:cNvPr>
          <p:cNvSpPr>
            <a:spLocks noGrp="1"/>
          </p:cNvSpPr>
          <p:nvPr>
            <p:ph type="title"/>
          </p:nvPr>
        </p:nvSpPr>
        <p:spPr>
          <a:xfrm>
            <a:off x="1981200" y="113709"/>
            <a:ext cx="8229600" cy="706090"/>
          </a:xfrm>
        </p:spPr>
        <p:txBody>
          <a:bodyPr>
            <a:normAutofit fontScale="90000"/>
          </a:bodyPr>
          <a:lstStyle/>
          <a:p>
            <a:r>
              <a:rPr lang="en-US" dirty="0"/>
              <a:t>Auditory System</a:t>
            </a:r>
          </a:p>
        </p:txBody>
      </p:sp>
      <p:pic>
        <p:nvPicPr>
          <p:cNvPr id="7" name="Picture 6" descr="Diagram of a diagram of a human body&#10;&#10;Description automatically generated">
            <a:extLst>
              <a:ext uri="{FF2B5EF4-FFF2-40B4-BE49-F238E27FC236}">
                <a16:creationId xmlns:a16="http://schemas.microsoft.com/office/drawing/2014/main" xmlns="" id="{F9AFB8A4-DCF4-B444-B903-A88BD3976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1864" y="2398971"/>
            <a:ext cx="3975418" cy="4077071"/>
          </a:xfrm>
          <a:prstGeom prst="rect">
            <a:avLst/>
          </a:prstGeom>
        </p:spPr>
      </p:pic>
    </p:spTree>
    <p:extLst>
      <p:ext uri="{BB962C8B-B14F-4D97-AF65-F5344CB8AC3E}">
        <p14:creationId xmlns:p14="http://schemas.microsoft.com/office/powerpoint/2010/main" val="419837217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8EE5B81-D245-C108-1212-B62D5F1D192B}"/>
              </a:ext>
            </a:extLst>
          </p:cNvPr>
          <p:cNvSpPr>
            <a:spLocks noGrp="1"/>
          </p:cNvSpPr>
          <p:nvPr>
            <p:ph idx="1"/>
          </p:nvPr>
        </p:nvSpPr>
        <p:spPr/>
        <p:txBody>
          <a:bodyPr>
            <a:normAutofit/>
          </a:bodyPr>
          <a:lstStyle/>
          <a:p>
            <a:pPr marL="0" indent="0" algn="just">
              <a:buNone/>
            </a:pPr>
            <a:r>
              <a:rPr lang="en-US" b="1" dirty="0"/>
              <a:t>FOURTH ORDER NEURON</a:t>
            </a:r>
            <a:r>
              <a:rPr lang="sr-Latn-RS" b="1" dirty="0"/>
              <a:t>:</a:t>
            </a:r>
            <a:r>
              <a:rPr lang="en-US" b="1" dirty="0"/>
              <a:t> </a:t>
            </a:r>
            <a:r>
              <a:rPr lang="en-US" dirty="0"/>
              <a:t>The </a:t>
            </a:r>
            <a:r>
              <a:rPr lang="en-US" dirty="0">
                <a:highlight>
                  <a:srgbClr val="FF0000"/>
                </a:highlight>
              </a:rPr>
              <a:t>medial geniculate body</a:t>
            </a:r>
            <a:r>
              <a:rPr lang="en-US" dirty="0">
                <a:solidFill>
                  <a:srgbClr val="FF0000"/>
                </a:solidFill>
              </a:rPr>
              <a:t> </a:t>
            </a:r>
            <a:r>
              <a:rPr lang="en-US" dirty="0"/>
              <a:t>is the major auditory nucleus of the thalamus. Parts of the medial geniculate are hypothesized to function in directing </a:t>
            </a:r>
            <a:r>
              <a:rPr lang="en-US" b="1" dirty="0"/>
              <a:t>auditory attention</a:t>
            </a:r>
            <a:r>
              <a:rPr lang="en-US" dirty="0"/>
              <a:t>. </a:t>
            </a:r>
            <a:r>
              <a:rPr lang="sr-Latn-RS" dirty="0"/>
              <a:t>It </a:t>
            </a:r>
            <a:r>
              <a:rPr lang="en-US" dirty="0"/>
              <a:t>sends output to the </a:t>
            </a:r>
            <a:r>
              <a:rPr lang="en-US" dirty="0">
                <a:highlight>
                  <a:srgbClr val="FF0000"/>
                </a:highlight>
              </a:rPr>
              <a:t>primary auditory cortex</a:t>
            </a:r>
            <a:r>
              <a:rPr lang="en-US" dirty="0"/>
              <a:t>, also known as the transverse temporal gyri of </a:t>
            </a:r>
            <a:r>
              <a:rPr lang="en-US" dirty="0" err="1"/>
              <a:t>Heschl</a:t>
            </a:r>
            <a:r>
              <a:rPr lang="en-US" dirty="0"/>
              <a:t> (Brodmann areas 41 and 42) and </a:t>
            </a:r>
            <a:r>
              <a:rPr lang="en-US" dirty="0">
                <a:highlight>
                  <a:srgbClr val="FF0000"/>
                </a:highlight>
              </a:rPr>
              <a:t>auditory association cortex </a:t>
            </a:r>
            <a:r>
              <a:rPr lang="en-US" dirty="0"/>
              <a:t>(areas 22 and 52). The medial geniculate also sends output to the </a:t>
            </a:r>
            <a:r>
              <a:rPr lang="en-US" dirty="0">
                <a:highlight>
                  <a:srgbClr val="FF0000"/>
                </a:highlight>
              </a:rPr>
              <a:t>auditory motor cortex</a:t>
            </a:r>
            <a:r>
              <a:rPr lang="en-US" dirty="0"/>
              <a:t>, which controls body responses to sound. </a:t>
            </a:r>
          </a:p>
        </p:txBody>
      </p:sp>
      <p:sp>
        <p:nvSpPr>
          <p:cNvPr id="4" name="Date Placeholder 3">
            <a:extLst>
              <a:ext uri="{FF2B5EF4-FFF2-40B4-BE49-F238E27FC236}">
                <a16:creationId xmlns:a16="http://schemas.microsoft.com/office/drawing/2014/main" xmlns="" id="{8E607FA4-3D31-2CBF-3BB9-A19A67256422}"/>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C6C3147E-6BE6-5BBF-3616-8DDBC332B57A}"/>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149</a:t>
            </a:fld>
            <a:endParaRPr lang="en-US">
              <a:solidFill>
                <a:prstClr val="black">
                  <a:tint val="75000"/>
                </a:prstClr>
              </a:solidFill>
            </a:endParaRPr>
          </a:p>
        </p:txBody>
      </p:sp>
      <p:sp>
        <p:nvSpPr>
          <p:cNvPr id="6" name="Title 1">
            <a:extLst>
              <a:ext uri="{FF2B5EF4-FFF2-40B4-BE49-F238E27FC236}">
                <a16:creationId xmlns:a16="http://schemas.microsoft.com/office/drawing/2014/main" xmlns="" id="{6A521659-FCE4-198A-DB67-A892A9622E69}"/>
              </a:ext>
            </a:extLst>
          </p:cNvPr>
          <p:cNvSpPr>
            <a:spLocks noGrp="1"/>
          </p:cNvSpPr>
          <p:nvPr>
            <p:ph type="title"/>
          </p:nvPr>
        </p:nvSpPr>
        <p:spPr>
          <a:xfrm>
            <a:off x="1977784" y="160337"/>
            <a:ext cx="8229600" cy="1143000"/>
          </a:xfrm>
        </p:spPr>
        <p:txBody>
          <a:bodyPr/>
          <a:lstStyle/>
          <a:p>
            <a:r>
              <a:rPr lang="en-US" dirty="0"/>
              <a:t>Auditory System</a:t>
            </a:r>
          </a:p>
        </p:txBody>
      </p:sp>
    </p:spTree>
    <p:extLst>
      <p:ext uri="{BB962C8B-B14F-4D97-AF65-F5344CB8AC3E}">
        <p14:creationId xmlns:p14="http://schemas.microsoft.com/office/powerpoint/2010/main" val="31710015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a:bodyPr>
          <a:lstStyle/>
          <a:p>
            <a:r>
              <a:rPr lang="sr-Latn-RS" dirty="0"/>
              <a:t>PATHOGENESIS OF EPILEPSY</a:t>
            </a:r>
          </a:p>
        </p:txBody>
      </p:sp>
      <p:sp>
        <p:nvSpPr>
          <p:cNvPr id="3" name="Content Placeholder 2"/>
          <p:cNvSpPr>
            <a:spLocks noGrp="1"/>
          </p:cNvSpPr>
          <p:nvPr>
            <p:ph idx="1"/>
          </p:nvPr>
        </p:nvSpPr>
        <p:spPr>
          <a:ln>
            <a:solidFill>
              <a:schemeClr val="tx1"/>
            </a:solidFill>
          </a:ln>
        </p:spPr>
        <p:txBody>
          <a:bodyPr>
            <a:normAutofit fontScale="85000" lnSpcReduction="10000"/>
          </a:bodyPr>
          <a:lstStyle/>
          <a:p>
            <a:r>
              <a:rPr lang="en-US" dirty="0"/>
              <a:t>Unlike "ordinary" neurons, the body membrane of epileptic neurons is also permeable to Na+ ions under normal conditions and therefore self-excitable.</a:t>
            </a:r>
          </a:p>
          <a:p>
            <a:r>
              <a:rPr lang="en-US" dirty="0"/>
              <a:t> By spontaneous entry, Na+ ions depolarize the neuron in the region of the body and create excitatory postsynaptic potentials which, thanks to the long duration and large surface area of ​​the neuron's body, add up temporally and spatially (temporal and spatial summation) and form a paroxysmal depolarizing shift, which is transmitted to the axon hillock where it causes prolonged (tetanic) series of action potentials</a:t>
            </a:r>
            <a:r>
              <a:rPr lang="en-US" dirty="0" smtClean="0"/>
              <a:t>.</a:t>
            </a:r>
          </a:p>
          <a:p>
            <a:r>
              <a:rPr lang="en-US" dirty="0"/>
              <a:t>Action potentials obtained in this way travel asynchronously along many nearby and distant axons and are transmitted chaotically to other neurons.</a:t>
            </a:r>
          </a:p>
          <a:p>
            <a:r>
              <a:rPr lang="en-US" dirty="0"/>
              <a:t>In order to develop an epileptic attack, their synchronization is necessary.</a:t>
            </a:r>
            <a:endParaRPr lang="sr-Latn-RS" dirty="0"/>
          </a:p>
        </p:txBody>
      </p:sp>
    </p:spTree>
    <p:extLst>
      <p:ext uri="{BB962C8B-B14F-4D97-AF65-F5344CB8AC3E}">
        <p14:creationId xmlns:p14="http://schemas.microsoft.com/office/powerpoint/2010/main" val="382870174"/>
      </p:ext>
    </p:extLst>
  </p:cSld>
  <p:clrMapOvr>
    <a:masterClrMapping/>
  </p:clrMapOvr>
  <mc:AlternateContent xmlns:mc="http://schemas.openxmlformats.org/markup-compatibility/2006" xmlns:p14="http://schemas.microsoft.com/office/powerpoint/2010/main">
    <mc:Choice Requires="p14">
      <p:transition spd="slow" p14:dur="2000" advTm="46126"/>
    </mc:Choice>
    <mc:Fallback xmlns="">
      <p:transition spd="slow" advTm="46126"/>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D47460-6E01-0E05-65AE-C278E2983A92}"/>
              </a:ext>
            </a:extLst>
          </p:cNvPr>
          <p:cNvSpPr>
            <a:spLocks noGrp="1"/>
          </p:cNvSpPr>
          <p:nvPr>
            <p:ph type="title"/>
          </p:nvPr>
        </p:nvSpPr>
        <p:spPr>
          <a:xfrm>
            <a:off x="2063552" y="88303"/>
            <a:ext cx="8229600" cy="632723"/>
          </a:xfrm>
        </p:spPr>
        <p:txBody>
          <a:bodyPr>
            <a:normAutofit fontScale="90000"/>
          </a:bodyPr>
          <a:lstStyle/>
          <a:p>
            <a:r>
              <a:rPr lang="en-US" dirty="0"/>
              <a:t>Vestibular System</a:t>
            </a:r>
          </a:p>
        </p:txBody>
      </p:sp>
      <p:sp>
        <p:nvSpPr>
          <p:cNvPr id="3" name="Content Placeholder 2">
            <a:extLst>
              <a:ext uri="{FF2B5EF4-FFF2-40B4-BE49-F238E27FC236}">
                <a16:creationId xmlns:a16="http://schemas.microsoft.com/office/drawing/2014/main" xmlns="" id="{B03C0EFF-AA72-E759-59FA-2F9F221AEEFE}"/>
              </a:ext>
            </a:extLst>
          </p:cNvPr>
          <p:cNvSpPr>
            <a:spLocks noGrp="1"/>
          </p:cNvSpPr>
          <p:nvPr>
            <p:ph idx="1"/>
          </p:nvPr>
        </p:nvSpPr>
        <p:spPr>
          <a:xfrm>
            <a:off x="1703512" y="908720"/>
            <a:ext cx="8712968" cy="5447630"/>
          </a:xfrm>
        </p:spPr>
        <p:txBody>
          <a:bodyPr>
            <a:normAutofit fontScale="70000" lnSpcReduction="20000"/>
          </a:bodyPr>
          <a:lstStyle/>
          <a:p>
            <a:pPr marL="0" indent="0" algn="just">
              <a:buNone/>
            </a:pPr>
            <a:r>
              <a:rPr lang="en-US" dirty="0"/>
              <a:t>The peripheral vestibular system consists of a set of three-dimensional angular velocity transducers, the </a:t>
            </a:r>
            <a:r>
              <a:rPr lang="en-US" dirty="0">
                <a:highlight>
                  <a:srgbClr val="FF0000"/>
                </a:highlight>
              </a:rPr>
              <a:t>semicircular canals</a:t>
            </a:r>
            <a:r>
              <a:rPr lang="en-US" dirty="0"/>
              <a:t>, and a set of three-dimensional linear acceleration transducers, the otoliths (</a:t>
            </a:r>
            <a:r>
              <a:rPr lang="en-US" dirty="0">
                <a:highlight>
                  <a:srgbClr val="FF0000"/>
                </a:highlight>
              </a:rPr>
              <a:t>utricle and saccule</a:t>
            </a:r>
            <a:r>
              <a:rPr lang="en-US" dirty="0"/>
              <a:t>)</a:t>
            </a:r>
            <a:endParaRPr lang="sr-Latn-RS" dirty="0"/>
          </a:p>
          <a:p>
            <a:pPr marL="0" indent="0" algn="just">
              <a:buNone/>
            </a:pPr>
            <a:r>
              <a:rPr lang="en-US" dirty="0"/>
              <a:t>These transducers are suspended by an assembly of membranes and connective tissue, the </a:t>
            </a:r>
            <a:r>
              <a:rPr lang="en-US" dirty="0">
                <a:highlight>
                  <a:srgbClr val="FF0000"/>
                </a:highlight>
              </a:rPr>
              <a:t>membranous labyrinth</a:t>
            </a:r>
            <a:r>
              <a:rPr lang="en-US" dirty="0"/>
              <a:t>, within channels in the temporal bone, the </a:t>
            </a:r>
            <a:r>
              <a:rPr lang="en-US" dirty="0">
                <a:highlight>
                  <a:srgbClr val="FF0000"/>
                </a:highlight>
              </a:rPr>
              <a:t>bony labyrinth</a:t>
            </a:r>
            <a:r>
              <a:rPr lang="en-US" dirty="0"/>
              <a:t>.</a:t>
            </a:r>
            <a:endParaRPr lang="sr-Latn-RS" dirty="0"/>
          </a:p>
          <a:p>
            <a:pPr marL="0" indent="0" algn="just">
              <a:buNone/>
            </a:pPr>
            <a:r>
              <a:rPr lang="sr-Latn-RS" dirty="0"/>
              <a:t>E</a:t>
            </a:r>
            <a:r>
              <a:rPr lang="en-US" dirty="0"/>
              <a:t>ach canal within each labyrinth is perpendicular to the other canals</a:t>
            </a:r>
            <a:r>
              <a:rPr lang="sr-Latn-RS" dirty="0"/>
              <a:t>. </a:t>
            </a:r>
          </a:p>
          <a:p>
            <a:pPr marL="0" indent="0" algn="just">
              <a:buNone/>
            </a:pPr>
            <a:r>
              <a:rPr lang="sr-Latn-RS" dirty="0"/>
              <a:t>T</a:t>
            </a:r>
            <a:r>
              <a:rPr lang="en-US" dirty="0"/>
              <a:t>he planes of the semicircular canals, between the labyrinths, conform very closely to each other. </a:t>
            </a:r>
            <a:endParaRPr lang="sr-Latn-RS" dirty="0"/>
          </a:p>
          <a:p>
            <a:pPr marL="0" indent="0" algn="just">
              <a:buNone/>
            </a:pPr>
            <a:r>
              <a:rPr lang="sr-Latn-RS" dirty="0"/>
              <a:t>T</a:t>
            </a:r>
            <a:r>
              <a:rPr lang="en-US" dirty="0"/>
              <a:t>he planes of the canals are close to the planes of the extraocular muscles. This relationship allows relatively simple connections between sensory neurons related to individual canals and motor output neurons, which are related to individual ocular muscles. </a:t>
            </a:r>
            <a:endParaRPr lang="sr-Latn-RS" dirty="0"/>
          </a:p>
          <a:p>
            <a:pPr marL="0" indent="0" algn="just">
              <a:buNone/>
            </a:pPr>
            <a:r>
              <a:rPr lang="en-US" dirty="0"/>
              <a:t>The otoliths register linear acceleration, and they respond both to linear head motion and to static tilt with respect to the gravitational axis.</a:t>
            </a:r>
          </a:p>
        </p:txBody>
      </p:sp>
      <p:sp>
        <p:nvSpPr>
          <p:cNvPr id="4" name="Date Placeholder 3">
            <a:extLst>
              <a:ext uri="{FF2B5EF4-FFF2-40B4-BE49-F238E27FC236}">
                <a16:creationId xmlns:a16="http://schemas.microsoft.com/office/drawing/2014/main" xmlns="" id="{91CC54DA-7E30-7D35-6511-96C455DC5DF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2708053-9E6C-2124-1D74-A1533069EAC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150</a:t>
            </a:fld>
            <a:endParaRPr lang="en-US">
              <a:solidFill>
                <a:prstClr val="black">
                  <a:tint val="75000"/>
                </a:prstClr>
              </a:solidFill>
            </a:endParaRPr>
          </a:p>
        </p:txBody>
      </p:sp>
    </p:spTree>
    <p:extLst>
      <p:ext uri="{BB962C8B-B14F-4D97-AF65-F5344CB8AC3E}">
        <p14:creationId xmlns:p14="http://schemas.microsoft.com/office/powerpoint/2010/main" val="20649852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D47460-6E01-0E05-65AE-C278E2983A92}"/>
              </a:ext>
            </a:extLst>
          </p:cNvPr>
          <p:cNvSpPr>
            <a:spLocks noGrp="1"/>
          </p:cNvSpPr>
          <p:nvPr>
            <p:ph type="title"/>
          </p:nvPr>
        </p:nvSpPr>
        <p:spPr>
          <a:xfrm>
            <a:off x="1919536" y="59147"/>
            <a:ext cx="8229600" cy="704731"/>
          </a:xfrm>
        </p:spPr>
        <p:txBody>
          <a:bodyPr>
            <a:normAutofit fontScale="90000"/>
          </a:bodyPr>
          <a:lstStyle/>
          <a:p>
            <a:r>
              <a:rPr lang="en-US" dirty="0"/>
              <a:t>Vestibular System</a:t>
            </a:r>
          </a:p>
        </p:txBody>
      </p:sp>
      <p:sp>
        <p:nvSpPr>
          <p:cNvPr id="3" name="Content Placeholder 2">
            <a:extLst>
              <a:ext uri="{FF2B5EF4-FFF2-40B4-BE49-F238E27FC236}">
                <a16:creationId xmlns:a16="http://schemas.microsoft.com/office/drawing/2014/main" xmlns="" id="{B03C0EFF-AA72-E759-59FA-2F9F221AEEFE}"/>
              </a:ext>
            </a:extLst>
          </p:cNvPr>
          <p:cNvSpPr>
            <a:spLocks noGrp="1"/>
          </p:cNvSpPr>
          <p:nvPr>
            <p:ph idx="1"/>
          </p:nvPr>
        </p:nvSpPr>
        <p:spPr>
          <a:xfrm>
            <a:off x="1981200" y="692697"/>
            <a:ext cx="8229600" cy="2736304"/>
          </a:xfrm>
        </p:spPr>
        <p:txBody>
          <a:bodyPr>
            <a:normAutofit/>
          </a:bodyPr>
          <a:lstStyle/>
          <a:p>
            <a:pPr marL="0" indent="0" algn="just">
              <a:buNone/>
            </a:pPr>
            <a:r>
              <a:rPr lang="en-US" sz="2400" dirty="0"/>
              <a:t>The </a:t>
            </a:r>
            <a:r>
              <a:rPr lang="en-US" sz="2400" dirty="0">
                <a:highlight>
                  <a:srgbClr val="FF0000"/>
                </a:highlight>
              </a:rPr>
              <a:t>otolithic membranes </a:t>
            </a:r>
            <a:r>
              <a:rPr lang="en-US" sz="2400" dirty="0"/>
              <a:t>contain calcium carbonate crystals called otoconia. The increased mass of the otolithic membrane causes the </a:t>
            </a:r>
            <a:r>
              <a:rPr lang="en-US" sz="2400" dirty="0">
                <a:highlight>
                  <a:srgbClr val="FF0000"/>
                </a:highlight>
              </a:rPr>
              <a:t>maculae</a:t>
            </a:r>
            <a:r>
              <a:rPr lang="en-US" sz="2400" dirty="0"/>
              <a:t> to be sensitive to gravity. In contrast, the </a:t>
            </a:r>
            <a:r>
              <a:rPr lang="en-US" sz="2400" dirty="0" err="1">
                <a:highlight>
                  <a:srgbClr val="FF0000"/>
                </a:highlight>
              </a:rPr>
              <a:t>cupulae</a:t>
            </a:r>
            <a:r>
              <a:rPr lang="en-US" sz="2400" dirty="0"/>
              <a:t> of the semicircular canals have the same density as the surrounding endolymphatic fluid and are insensitive to gravity. </a:t>
            </a:r>
            <a:endParaRPr lang="sr-Latn-RS" sz="2400" dirty="0"/>
          </a:p>
          <a:p>
            <a:pPr marL="0" indent="0" algn="just">
              <a:buNone/>
            </a:pPr>
            <a:r>
              <a:rPr lang="en-US" sz="2400" dirty="0"/>
              <a:t>Like the canals, the otoliths are arranged in a manner to enable them to respond to motion in all three dimensions. </a:t>
            </a:r>
          </a:p>
        </p:txBody>
      </p:sp>
      <p:sp>
        <p:nvSpPr>
          <p:cNvPr id="4" name="Date Placeholder 3">
            <a:extLst>
              <a:ext uri="{FF2B5EF4-FFF2-40B4-BE49-F238E27FC236}">
                <a16:creationId xmlns:a16="http://schemas.microsoft.com/office/drawing/2014/main" xmlns="" id="{91CC54DA-7E30-7D35-6511-96C455DC5DF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2708053-9E6C-2124-1D74-A1533069EAC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151</a:t>
            </a:fld>
            <a:endParaRPr lang="en-US">
              <a:solidFill>
                <a:prstClr val="black">
                  <a:tint val="75000"/>
                </a:prstClr>
              </a:solidFill>
            </a:endParaRPr>
          </a:p>
        </p:txBody>
      </p:sp>
      <p:pic>
        <p:nvPicPr>
          <p:cNvPr id="7" name="Content Placeholder 6" descr="A diagram of the structure of the human body&#10;&#10;Description automatically generated">
            <a:extLst>
              <a:ext uri="{FF2B5EF4-FFF2-40B4-BE49-F238E27FC236}">
                <a16:creationId xmlns:a16="http://schemas.microsoft.com/office/drawing/2014/main" xmlns="" id="{456A04DF-A2C9-70F9-C619-75652F5EB2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392" y="3339160"/>
            <a:ext cx="5472608" cy="3459695"/>
          </a:xfrm>
          <a:prstGeom prst="rect">
            <a:avLst/>
          </a:prstGeom>
        </p:spPr>
      </p:pic>
    </p:spTree>
    <p:extLst>
      <p:ext uri="{BB962C8B-B14F-4D97-AF65-F5344CB8AC3E}">
        <p14:creationId xmlns:p14="http://schemas.microsoft.com/office/powerpoint/2010/main" val="19209176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D47460-6E01-0E05-65AE-C278E2983A92}"/>
              </a:ext>
            </a:extLst>
          </p:cNvPr>
          <p:cNvSpPr>
            <a:spLocks noGrp="1"/>
          </p:cNvSpPr>
          <p:nvPr>
            <p:ph type="title"/>
          </p:nvPr>
        </p:nvSpPr>
        <p:spPr>
          <a:xfrm>
            <a:off x="2063552" y="131981"/>
            <a:ext cx="8229600" cy="1143000"/>
          </a:xfrm>
        </p:spPr>
        <p:txBody>
          <a:bodyPr/>
          <a:lstStyle/>
          <a:p>
            <a:r>
              <a:rPr lang="en-US" dirty="0"/>
              <a:t>Vestibular System</a:t>
            </a:r>
          </a:p>
        </p:txBody>
      </p:sp>
      <p:sp>
        <p:nvSpPr>
          <p:cNvPr id="3" name="Content Placeholder 2">
            <a:extLst>
              <a:ext uri="{FF2B5EF4-FFF2-40B4-BE49-F238E27FC236}">
                <a16:creationId xmlns:a16="http://schemas.microsoft.com/office/drawing/2014/main" xmlns="" id="{B03C0EFF-AA72-E759-59FA-2F9F221AEEFE}"/>
              </a:ext>
            </a:extLst>
          </p:cNvPr>
          <p:cNvSpPr>
            <a:spLocks noGrp="1"/>
          </p:cNvSpPr>
          <p:nvPr>
            <p:ph idx="1"/>
          </p:nvPr>
        </p:nvSpPr>
        <p:spPr>
          <a:xfrm>
            <a:off x="1847528" y="1600200"/>
            <a:ext cx="8363272" cy="4853136"/>
          </a:xfrm>
        </p:spPr>
        <p:txBody>
          <a:bodyPr>
            <a:normAutofit fontScale="92500" lnSpcReduction="10000"/>
          </a:bodyPr>
          <a:lstStyle/>
          <a:p>
            <a:pPr marL="0" indent="0" algn="just">
              <a:buNone/>
            </a:pPr>
            <a:r>
              <a:rPr lang="en-US" b="1" dirty="0"/>
              <a:t>VESTIBULAR GANGLION AND NERVE</a:t>
            </a:r>
            <a:r>
              <a:rPr lang="sr-Latn-RS" b="1" dirty="0"/>
              <a:t>:</a:t>
            </a:r>
            <a:r>
              <a:rPr lang="en-US" b="1" dirty="0"/>
              <a:t> </a:t>
            </a:r>
            <a:r>
              <a:rPr lang="en-US" dirty="0"/>
              <a:t>Vestibular nerve fibers are the afferent projections from the </a:t>
            </a:r>
            <a:r>
              <a:rPr lang="en-US" dirty="0">
                <a:highlight>
                  <a:srgbClr val="FF0000"/>
                </a:highlight>
              </a:rPr>
              <a:t>bipolar neurons of Scarpa's ganglion</a:t>
            </a:r>
            <a:r>
              <a:rPr lang="en-US" dirty="0"/>
              <a:t>. The </a:t>
            </a:r>
            <a:r>
              <a:rPr lang="en-US" dirty="0">
                <a:highlight>
                  <a:srgbClr val="FF0000"/>
                </a:highlight>
              </a:rPr>
              <a:t>vestibular nerve </a:t>
            </a:r>
            <a:r>
              <a:rPr lang="en-US" dirty="0"/>
              <a:t>transmits afferent signals from the labyrinths. The vestibular nerve enters the brain stem at the pontomedullary junction and contains two divisions, the superior and inferior vestibular nerves. The </a:t>
            </a:r>
            <a:r>
              <a:rPr lang="en-US" dirty="0">
                <a:highlight>
                  <a:srgbClr val="FF0000"/>
                </a:highlight>
              </a:rPr>
              <a:t>superior vestibular nerve </a:t>
            </a:r>
            <a:r>
              <a:rPr lang="en-US" dirty="0"/>
              <a:t>innervates the utricle, as well as the superior and lateral canals. The </a:t>
            </a:r>
            <a:r>
              <a:rPr lang="en-US" dirty="0">
                <a:highlight>
                  <a:srgbClr val="FF0000"/>
                </a:highlight>
              </a:rPr>
              <a:t>inferior vestibular nerve </a:t>
            </a:r>
            <a:r>
              <a:rPr lang="en-US" dirty="0"/>
              <a:t>innervates the posterior canal and the saccule</a:t>
            </a:r>
          </a:p>
        </p:txBody>
      </p:sp>
      <p:sp>
        <p:nvSpPr>
          <p:cNvPr id="4" name="Date Placeholder 3">
            <a:extLst>
              <a:ext uri="{FF2B5EF4-FFF2-40B4-BE49-F238E27FC236}">
                <a16:creationId xmlns:a16="http://schemas.microsoft.com/office/drawing/2014/main" xmlns="" id="{91CC54DA-7E30-7D35-6511-96C455DC5DF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2708053-9E6C-2124-1D74-A1533069EAC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152</a:t>
            </a:fld>
            <a:endParaRPr lang="en-US">
              <a:solidFill>
                <a:prstClr val="black">
                  <a:tint val="75000"/>
                </a:prstClr>
              </a:solidFill>
            </a:endParaRPr>
          </a:p>
        </p:txBody>
      </p:sp>
    </p:spTree>
    <p:extLst>
      <p:ext uri="{BB962C8B-B14F-4D97-AF65-F5344CB8AC3E}">
        <p14:creationId xmlns:p14="http://schemas.microsoft.com/office/powerpoint/2010/main" val="288862282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D47460-6E01-0E05-65AE-C278E2983A92}"/>
              </a:ext>
            </a:extLst>
          </p:cNvPr>
          <p:cNvSpPr>
            <a:spLocks noGrp="1"/>
          </p:cNvSpPr>
          <p:nvPr>
            <p:ph type="title"/>
          </p:nvPr>
        </p:nvSpPr>
        <p:spPr>
          <a:xfrm>
            <a:off x="1587176" y="26797"/>
            <a:ext cx="4508825" cy="712222"/>
          </a:xfrm>
        </p:spPr>
        <p:txBody>
          <a:bodyPr>
            <a:normAutofit fontScale="90000"/>
          </a:bodyPr>
          <a:lstStyle/>
          <a:p>
            <a:r>
              <a:rPr lang="en-US" dirty="0"/>
              <a:t>Vestibular System</a:t>
            </a:r>
          </a:p>
        </p:txBody>
      </p:sp>
      <p:sp>
        <p:nvSpPr>
          <p:cNvPr id="3" name="Content Placeholder 2">
            <a:extLst>
              <a:ext uri="{FF2B5EF4-FFF2-40B4-BE49-F238E27FC236}">
                <a16:creationId xmlns:a16="http://schemas.microsoft.com/office/drawing/2014/main" xmlns="" id="{B03C0EFF-AA72-E759-59FA-2F9F221AEEFE}"/>
              </a:ext>
            </a:extLst>
          </p:cNvPr>
          <p:cNvSpPr>
            <a:spLocks noGrp="1"/>
          </p:cNvSpPr>
          <p:nvPr>
            <p:ph idx="1"/>
          </p:nvPr>
        </p:nvSpPr>
        <p:spPr>
          <a:xfrm>
            <a:off x="1587175" y="559083"/>
            <a:ext cx="4841744" cy="6028779"/>
          </a:xfrm>
        </p:spPr>
        <p:txBody>
          <a:bodyPr>
            <a:normAutofit/>
          </a:bodyPr>
          <a:lstStyle/>
          <a:p>
            <a:pPr marL="0" indent="0" algn="just">
              <a:buNone/>
            </a:pPr>
            <a:r>
              <a:rPr lang="en-US" sz="2400" b="1" dirty="0"/>
              <a:t>VESTIBULAR NUCLEI</a:t>
            </a:r>
            <a:r>
              <a:rPr lang="sr-Latn-RS" sz="2400" b="1" dirty="0"/>
              <a:t>:</a:t>
            </a:r>
            <a:r>
              <a:rPr lang="en-US" sz="2400" dirty="0"/>
              <a:t> The </a:t>
            </a:r>
            <a:r>
              <a:rPr lang="en-US" sz="2400" dirty="0">
                <a:highlight>
                  <a:srgbClr val="FF0000"/>
                </a:highlight>
              </a:rPr>
              <a:t>vestibular nuclear complex </a:t>
            </a:r>
            <a:r>
              <a:rPr lang="en-US" sz="2400" dirty="0"/>
              <a:t>is the primary processor of vestibular input, and it implements direct, fast connections between incoming afferent information and motor output neurons. The </a:t>
            </a:r>
            <a:r>
              <a:rPr lang="en-US" sz="2400" dirty="0">
                <a:highlight>
                  <a:srgbClr val="FF0000"/>
                </a:highlight>
              </a:rPr>
              <a:t>cerebellum</a:t>
            </a:r>
            <a:r>
              <a:rPr lang="en-US" sz="2400" dirty="0"/>
              <a:t> monitors vestibular performance and keeps it "calibrated." In both locations, vestibular sensory input is processed in association with somatosensory and visual sensory input.</a:t>
            </a:r>
          </a:p>
        </p:txBody>
      </p:sp>
      <p:sp>
        <p:nvSpPr>
          <p:cNvPr id="4" name="Date Placeholder 3">
            <a:extLst>
              <a:ext uri="{FF2B5EF4-FFF2-40B4-BE49-F238E27FC236}">
                <a16:creationId xmlns:a16="http://schemas.microsoft.com/office/drawing/2014/main" xmlns="" id="{91CC54DA-7E30-7D35-6511-96C455DC5DF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2708053-9E6C-2124-1D74-A1533069EAC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153</a:t>
            </a:fld>
            <a:endParaRPr lang="en-US">
              <a:solidFill>
                <a:prstClr val="black">
                  <a:tint val="75000"/>
                </a:prstClr>
              </a:solidFill>
            </a:endParaRPr>
          </a:p>
        </p:txBody>
      </p:sp>
      <p:pic>
        <p:nvPicPr>
          <p:cNvPr id="7" name="Picture 6" descr="Diagram of the internal organs of the body&#10;&#10;Description automatically generated">
            <a:extLst>
              <a:ext uri="{FF2B5EF4-FFF2-40B4-BE49-F238E27FC236}">
                <a16:creationId xmlns:a16="http://schemas.microsoft.com/office/drawing/2014/main" xmlns="" id="{37E9F0ED-4A30-2EAF-091E-6E9032575C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4384" y="373608"/>
            <a:ext cx="3946057" cy="6165304"/>
          </a:xfrm>
          <a:prstGeom prst="rect">
            <a:avLst/>
          </a:prstGeom>
        </p:spPr>
      </p:pic>
    </p:spTree>
    <p:extLst>
      <p:ext uri="{BB962C8B-B14F-4D97-AF65-F5344CB8AC3E}">
        <p14:creationId xmlns:p14="http://schemas.microsoft.com/office/powerpoint/2010/main" val="598496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D47460-6E01-0E05-65AE-C278E2983A92}"/>
              </a:ext>
            </a:extLst>
          </p:cNvPr>
          <p:cNvSpPr>
            <a:spLocks noGrp="1"/>
          </p:cNvSpPr>
          <p:nvPr>
            <p:ph type="title"/>
          </p:nvPr>
        </p:nvSpPr>
        <p:spPr>
          <a:xfrm>
            <a:off x="2063552" y="131982"/>
            <a:ext cx="8229600" cy="704731"/>
          </a:xfrm>
        </p:spPr>
        <p:txBody>
          <a:bodyPr>
            <a:normAutofit fontScale="90000"/>
          </a:bodyPr>
          <a:lstStyle/>
          <a:p>
            <a:r>
              <a:rPr lang="en-US" dirty="0"/>
              <a:t>Vestibular System</a:t>
            </a:r>
          </a:p>
        </p:txBody>
      </p:sp>
      <p:sp>
        <p:nvSpPr>
          <p:cNvPr id="3" name="Content Placeholder 2">
            <a:extLst>
              <a:ext uri="{FF2B5EF4-FFF2-40B4-BE49-F238E27FC236}">
                <a16:creationId xmlns:a16="http://schemas.microsoft.com/office/drawing/2014/main" xmlns="" id="{B03C0EFF-AA72-E759-59FA-2F9F221AEEFE}"/>
              </a:ext>
            </a:extLst>
          </p:cNvPr>
          <p:cNvSpPr>
            <a:spLocks noGrp="1"/>
          </p:cNvSpPr>
          <p:nvPr>
            <p:ph idx="1"/>
          </p:nvPr>
        </p:nvSpPr>
        <p:spPr>
          <a:xfrm>
            <a:off x="1981200" y="692696"/>
            <a:ext cx="8229600" cy="5760640"/>
          </a:xfrm>
        </p:spPr>
        <p:txBody>
          <a:bodyPr>
            <a:normAutofit fontScale="77500" lnSpcReduction="20000"/>
          </a:bodyPr>
          <a:lstStyle/>
          <a:p>
            <a:pPr marL="0" indent="0" algn="just">
              <a:buNone/>
            </a:pPr>
            <a:r>
              <a:rPr lang="en-US" dirty="0"/>
              <a:t>The vestibular nuclear complex consists of </a:t>
            </a:r>
            <a:r>
              <a:rPr lang="en-US" dirty="0">
                <a:highlight>
                  <a:srgbClr val="FF0000"/>
                </a:highlight>
              </a:rPr>
              <a:t>four major nuclei (superior, medial, lateral, and descending</a:t>
            </a:r>
            <a:r>
              <a:rPr lang="en-US" dirty="0"/>
              <a:t>). It is a large structure, located primarily within the pons but also extending caudally into the medulla. The superior and medial vestibular nuclei are relays for the </a:t>
            </a:r>
            <a:r>
              <a:rPr lang="en-US" b="1" dirty="0" err="1"/>
              <a:t>vestibulo</a:t>
            </a:r>
            <a:r>
              <a:rPr lang="en-US" b="1" dirty="0"/>
              <a:t>-ocular reflex </a:t>
            </a:r>
            <a:r>
              <a:rPr lang="en-US" dirty="0"/>
              <a:t>(</a:t>
            </a:r>
            <a:r>
              <a:rPr lang="en-US" b="1" dirty="0"/>
              <a:t>VOR</a:t>
            </a:r>
            <a:r>
              <a:rPr lang="en-US" dirty="0"/>
              <a:t>). The lateral vestibular nucleus is the principal nucleus for the </a:t>
            </a:r>
            <a:r>
              <a:rPr lang="en-US" b="1" dirty="0"/>
              <a:t>vestibulospinal reflex</a:t>
            </a:r>
            <a:r>
              <a:rPr lang="sr-Latn-RS" b="1" dirty="0"/>
              <a:t> (VSR)</a:t>
            </a:r>
            <a:r>
              <a:rPr lang="en-US" dirty="0"/>
              <a:t>. </a:t>
            </a:r>
            <a:endParaRPr lang="sr-Latn-RS" dirty="0"/>
          </a:p>
          <a:p>
            <a:pPr marL="0" indent="0" algn="just">
              <a:buNone/>
            </a:pPr>
            <a:r>
              <a:rPr lang="en-US" dirty="0"/>
              <a:t>In the vestibular nuclear complex, processing of the vestibular sensory input occurs concurrently with the processing of </a:t>
            </a:r>
            <a:r>
              <a:rPr lang="en-US" dirty="0" err="1"/>
              <a:t>extravestibular</a:t>
            </a:r>
            <a:r>
              <a:rPr lang="en-US" dirty="0"/>
              <a:t> sensory information (proprioceptive, visual, tactile, and auditory). Extensive connections between the vestibular nuclear complex, cerebellum, ocular motor nuclei, and brain stem reticular activating systems are required to formulate appropriate efferent signals to the VOR and VSR effector organs, the extraocular and skeletal muscles. The vestibular nucleus sends outflow to the oculomotor nuclei, spinal cord, cerebellum, and vestibular cortex</a:t>
            </a:r>
          </a:p>
        </p:txBody>
      </p:sp>
      <p:sp>
        <p:nvSpPr>
          <p:cNvPr id="4" name="Date Placeholder 3">
            <a:extLst>
              <a:ext uri="{FF2B5EF4-FFF2-40B4-BE49-F238E27FC236}">
                <a16:creationId xmlns:a16="http://schemas.microsoft.com/office/drawing/2014/main" xmlns="" id="{91CC54DA-7E30-7D35-6511-96C455DC5DF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2708053-9E6C-2124-1D74-A1533069EAC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154</a:t>
            </a:fld>
            <a:endParaRPr lang="en-US">
              <a:solidFill>
                <a:prstClr val="black">
                  <a:tint val="75000"/>
                </a:prstClr>
              </a:solidFill>
            </a:endParaRPr>
          </a:p>
        </p:txBody>
      </p:sp>
    </p:spTree>
    <p:extLst>
      <p:ext uri="{BB962C8B-B14F-4D97-AF65-F5344CB8AC3E}">
        <p14:creationId xmlns:p14="http://schemas.microsoft.com/office/powerpoint/2010/main" val="42092086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D47460-6E01-0E05-65AE-C278E2983A92}"/>
              </a:ext>
            </a:extLst>
          </p:cNvPr>
          <p:cNvSpPr>
            <a:spLocks noGrp="1"/>
          </p:cNvSpPr>
          <p:nvPr>
            <p:ph type="title"/>
          </p:nvPr>
        </p:nvSpPr>
        <p:spPr>
          <a:xfrm>
            <a:off x="2063552" y="131981"/>
            <a:ext cx="8229600" cy="1143000"/>
          </a:xfrm>
        </p:spPr>
        <p:txBody>
          <a:bodyPr/>
          <a:lstStyle/>
          <a:p>
            <a:r>
              <a:rPr lang="en-US" dirty="0"/>
              <a:t>Vestibular System</a:t>
            </a:r>
          </a:p>
        </p:txBody>
      </p:sp>
      <p:sp>
        <p:nvSpPr>
          <p:cNvPr id="3" name="Content Placeholder 2">
            <a:extLst>
              <a:ext uri="{FF2B5EF4-FFF2-40B4-BE49-F238E27FC236}">
                <a16:creationId xmlns:a16="http://schemas.microsoft.com/office/drawing/2014/main" xmlns="" id="{B03C0EFF-AA72-E759-59FA-2F9F221AEEFE}"/>
              </a:ext>
            </a:extLst>
          </p:cNvPr>
          <p:cNvSpPr>
            <a:spLocks noGrp="1"/>
          </p:cNvSpPr>
          <p:nvPr>
            <p:ph idx="1"/>
          </p:nvPr>
        </p:nvSpPr>
        <p:spPr>
          <a:xfrm>
            <a:off x="1981200" y="1124745"/>
            <a:ext cx="8229600" cy="5001419"/>
          </a:xfrm>
        </p:spPr>
        <p:txBody>
          <a:bodyPr>
            <a:normAutofit fontScale="62500" lnSpcReduction="20000"/>
          </a:bodyPr>
          <a:lstStyle/>
          <a:p>
            <a:pPr marL="0" indent="0" algn="just">
              <a:buNone/>
            </a:pPr>
            <a:r>
              <a:rPr lang="en-US" dirty="0"/>
              <a:t>Three major white matter pathways connect the vestibular nucleus to the anterior horn cells of the spinal cord. </a:t>
            </a:r>
            <a:endParaRPr lang="sr-Latn-RS" dirty="0"/>
          </a:p>
          <a:p>
            <a:pPr marL="0" indent="0" algn="just">
              <a:buNone/>
            </a:pPr>
            <a:r>
              <a:rPr lang="en-US" dirty="0"/>
              <a:t>The </a:t>
            </a:r>
            <a:r>
              <a:rPr lang="en-US" dirty="0">
                <a:highlight>
                  <a:srgbClr val="FF0000"/>
                </a:highlight>
              </a:rPr>
              <a:t>lateral vestibulospinal tract </a:t>
            </a:r>
            <a:r>
              <a:rPr lang="en-US" dirty="0"/>
              <a:t>originates from the ipsilateral lateral vestibular nucleus, which receives the majority of its input from the otoliths and the cerebellum. This pathway generates antigravity postural motor activity, primarily in the lower extremities, in response to the head position changes that occur with respect to gravity. </a:t>
            </a:r>
            <a:endParaRPr lang="sr-Latn-RS" dirty="0"/>
          </a:p>
          <a:p>
            <a:pPr marL="0" indent="0" algn="just">
              <a:buNone/>
            </a:pPr>
            <a:r>
              <a:rPr lang="en-US" dirty="0"/>
              <a:t>The </a:t>
            </a:r>
            <a:r>
              <a:rPr lang="en-US" dirty="0">
                <a:highlight>
                  <a:srgbClr val="FF0000"/>
                </a:highlight>
              </a:rPr>
              <a:t>medial vestibulospinal tract</a:t>
            </a:r>
            <a:r>
              <a:rPr lang="en-US" dirty="0"/>
              <a:t> originates from the contralateral medial, superior, and descending vestibular nuclei; it mediates ongoing postural changes in response to semicircular canal sensory input (angular head motion). </a:t>
            </a:r>
            <a:r>
              <a:rPr lang="sr-Latn-RS" dirty="0"/>
              <a:t>D</a:t>
            </a:r>
            <a:r>
              <a:rPr lang="en-US" dirty="0" err="1"/>
              <a:t>escends</a:t>
            </a:r>
            <a:r>
              <a:rPr lang="en-US" dirty="0"/>
              <a:t> only through the cervical spinal cord in the medial longitudinal fasciculus; it activates cervical axial musculature</a:t>
            </a:r>
            <a:r>
              <a:rPr lang="sr-Latn-RS" dirty="0"/>
              <a:t>.</a:t>
            </a:r>
          </a:p>
          <a:p>
            <a:pPr marL="0" indent="0" algn="just">
              <a:buNone/>
            </a:pPr>
            <a:r>
              <a:rPr lang="en-US" dirty="0"/>
              <a:t>The </a:t>
            </a:r>
            <a:r>
              <a:rPr lang="en-US" dirty="0">
                <a:highlight>
                  <a:srgbClr val="FF0000"/>
                </a:highlight>
              </a:rPr>
              <a:t>reticulospinal tract </a:t>
            </a:r>
            <a:r>
              <a:rPr lang="en-US" dirty="0"/>
              <a:t>receives sensory input from all of the vestibular nuclei, as well as all of the other sensory and motor systems involved with the maintaining balance. This projection has both crossed and uncrossed components. As a result, its pathway through the entire extent of the spinal cord is poorly defined. The reticulospinal tract is probably involved in most balance reflex motor actions, including postural adjustments made to </a:t>
            </a:r>
            <a:r>
              <a:rPr lang="en-US" dirty="0" err="1"/>
              <a:t>extravestibular</a:t>
            </a:r>
            <a:r>
              <a:rPr lang="en-US" dirty="0"/>
              <a:t> sensory input (auditory, visual, and tactile stimuli).</a:t>
            </a:r>
          </a:p>
          <a:p>
            <a:pPr marL="0" indent="0" algn="just">
              <a:buNone/>
            </a:pPr>
            <a:endParaRPr lang="en-US" dirty="0"/>
          </a:p>
        </p:txBody>
      </p:sp>
      <p:sp>
        <p:nvSpPr>
          <p:cNvPr id="4" name="Date Placeholder 3">
            <a:extLst>
              <a:ext uri="{FF2B5EF4-FFF2-40B4-BE49-F238E27FC236}">
                <a16:creationId xmlns:a16="http://schemas.microsoft.com/office/drawing/2014/main" xmlns="" id="{91CC54DA-7E30-7D35-6511-96C455DC5DF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42708053-9E6C-2124-1D74-A1533069EAC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155</a:t>
            </a:fld>
            <a:endParaRPr lang="en-US">
              <a:solidFill>
                <a:prstClr val="black">
                  <a:tint val="75000"/>
                </a:prstClr>
              </a:solidFill>
            </a:endParaRPr>
          </a:p>
        </p:txBody>
      </p:sp>
    </p:spTree>
    <p:extLst>
      <p:ext uri="{BB962C8B-B14F-4D97-AF65-F5344CB8AC3E}">
        <p14:creationId xmlns:p14="http://schemas.microsoft.com/office/powerpoint/2010/main" val="39774505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C0047EE-D301-3401-000B-DE0FB52EC5D2}"/>
              </a:ext>
            </a:extLst>
          </p:cNvPr>
          <p:cNvSpPr>
            <a:spLocks noGrp="1"/>
          </p:cNvSpPr>
          <p:nvPr>
            <p:ph idx="1"/>
          </p:nvPr>
        </p:nvSpPr>
        <p:spPr>
          <a:xfrm>
            <a:off x="1981200" y="1600200"/>
            <a:ext cx="8229600" cy="4853136"/>
          </a:xfrm>
        </p:spPr>
        <p:txBody>
          <a:bodyPr>
            <a:normAutofit fontScale="77500" lnSpcReduction="20000"/>
          </a:bodyPr>
          <a:lstStyle/>
          <a:p>
            <a:pPr marL="0" indent="0" algn="just">
              <a:buNone/>
            </a:pPr>
            <a:r>
              <a:rPr lang="en-US" dirty="0"/>
              <a:t>The </a:t>
            </a:r>
            <a:r>
              <a:rPr lang="en-US" dirty="0">
                <a:highlight>
                  <a:srgbClr val="FF0000"/>
                </a:highlight>
              </a:rPr>
              <a:t>cerebellum</a:t>
            </a:r>
            <a:r>
              <a:rPr lang="en-US" dirty="0"/>
              <a:t> is a major recipient of outflow from the vestibular nucleus complex, and it is also a major source of input to the vestibular nucleus itself. Most of the signal traffic is routed through the </a:t>
            </a:r>
            <a:r>
              <a:rPr lang="en-US" dirty="0">
                <a:highlight>
                  <a:srgbClr val="FF0000"/>
                </a:highlight>
              </a:rPr>
              <a:t>inferior cerebellar peduncle</a:t>
            </a:r>
            <a:r>
              <a:rPr lang="en-US" dirty="0"/>
              <a:t>. The cerebellum is not required for vestibular reflexes, but when removed, vestibular reflexes become uncalibrated and ineffective. </a:t>
            </a:r>
            <a:endParaRPr lang="sr-Latn-RS" dirty="0"/>
          </a:p>
          <a:p>
            <a:pPr marL="0" indent="0" algn="just">
              <a:buNone/>
            </a:pPr>
            <a:r>
              <a:rPr lang="en-US" dirty="0"/>
              <a:t>Originally, the </a:t>
            </a:r>
            <a:r>
              <a:rPr lang="en-US" dirty="0" err="1"/>
              <a:t>vestibulocerebellum</a:t>
            </a:r>
            <a:r>
              <a:rPr lang="en-US" dirty="0"/>
              <a:t> was defined as the portions of the cerebellum that received direct input from the primary vestibular afferents. It is now appreciated that most parts of the cerebellar vermis (midline) respond to vestibular stimulation. The cerebellar projections to the vestibular nuclear complex have an inhibitory influence on the vestibular nuclear complex. The cerebellar flocculus adjusts and maintains the gain of the VOR. </a:t>
            </a:r>
          </a:p>
        </p:txBody>
      </p:sp>
      <p:sp>
        <p:nvSpPr>
          <p:cNvPr id="4" name="Date Placeholder 3">
            <a:extLst>
              <a:ext uri="{FF2B5EF4-FFF2-40B4-BE49-F238E27FC236}">
                <a16:creationId xmlns:a16="http://schemas.microsoft.com/office/drawing/2014/main" xmlns="" id="{6D74A615-D0ED-204F-6D0B-B26026B68B8E}"/>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2FB2BF87-45C5-5111-7F98-BC2060BA3606}"/>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156</a:t>
            </a:fld>
            <a:endParaRPr lang="en-US">
              <a:solidFill>
                <a:prstClr val="black">
                  <a:tint val="75000"/>
                </a:prstClr>
              </a:solidFill>
            </a:endParaRPr>
          </a:p>
        </p:txBody>
      </p:sp>
      <p:sp>
        <p:nvSpPr>
          <p:cNvPr id="6" name="Title 1">
            <a:extLst>
              <a:ext uri="{FF2B5EF4-FFF2-40B4-BE49-F238E27FC236}">
                <a16:creationId xmlns:a16="http://schemas.microsoft.com/office/drawing/2014/main" xmlns="" id="{4F83C812-E0D3-9F97-7988-A5328F728B31}"/>
              </a:ext>
            </a:extLst>
          </p:cNvPr>
          <p:cNvSpPr>
            <a:spLocks noGrp="1"/>
          </p:cNvSpPr>
          <p:nvPr>
            <p:ph type="title"/>
          </p:nvPr>
        </p:nvSpPr>
        <p:spPr>
          <a:xfrm>
            <a:off x="1981200" y="274638"/>
            <a:ext cx="8229600" cy="1143000"/>
          </a:xfrm>
        </p:spPr>
        <p:txBody>
          <a:bodyPr/>
          <a:lstStyle/>
          <a:p>
            <a:r>
              <a:rPr lang="en-US" dirty="0"/>
              <a:t>Vestibular System</a:t>
            </a:r>
          </a:p>
        </p:txBody>
      </p:sp>
    </p:spTree>
    <p:extLst>
      <p:ext uri="{BB962C8B-B14F-4D97-AF65-F5344CB8AC3E}">
        <p14:creationId xmlns:p14="http://schemas.microsoft.com/office/powerpoint/2010/main" val="3231436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AA1502C-804D-E153-559D-90DB2BBA80E4}"/>
              </a:ext>
            </a:extLst>
          </p:cNvPr>
          <p:cNvSpPr>
            <a:spLocks noGrp="1"/>
          </p:cNvSpPr>
          <p:nvPr>
            <p:ph idx="1"/>
          </p:nvPr>
        </p:nvSpPr>
        <p:spPr>
          <a:xfrm>
            <a:off x="1703512" y="1144637"/>
            <a:ext cx="8229600" cy="5487044"/>
          </a:xfrm>
        </p:spPr>
        <p:txBody>
          <a:bodyPr>
            <a:normAutofit fontScale="70000" lnSpcReduction="20000"/>
          </a:bodyPr>
          <a:lstStyle/>
          <a:p>
            <a:pPr marL="0" indent="0" algn="ctr">
              <a:buNone/>
            </a:pPr>
            <a:r>
              <a:rPr lang="en-US" dirty="0"/>
              <a:t>Vascular Anatomy </a:t>
            </a:r>
            <a:endParaRPr lang="sr-Latn-RS" dirty="0"/>
          </a:p>
          <a:p>
            <a:pPr marL="0" indent="0" algn="just">
              <a:buNone/>
            </a:pPr>
            <a:r>
              <a:rPr lang="en-US" dirty="0"/>
              <a:t>The arterial circulation of the inner ear is completely supplied by the </a:t>
            </a:r>
            <a:r>
              <a:rPr lang="en-US" dirty="0">
                <a:solidFill>
                  <a:srgbClr val="FF0000"/>
                </a:solidFill>
              </a:rPr>
              <a:t>labyrinthine artery</a:t>
            </a:r>
            <a:r>
              <a:rPr lang="en-US" dirty="0"/>
              <a:t>. </a:t>
            </a:r>
            <a:r>
              <a:rPr lang="sr-Latn-RS" dirty="0"/>
              <a:t> </a:t>
            </a:r>
            <a:r>
              <a:rPr lang="en-US" dirty="0"/>
              <a:t>Most often it is a branch of the </a:t>
            </a:r>
            <a:r>
              <a:rPr lang="en-US" dirty="0">
                <a:solidFill>
                  <a:srgbClr val="FF0000"/>
                </a:solidFill>
              </a:rPr>
              <a:t>anterior inferior cerebellar artery (AICA)</a:t>
            </a:r>
            <a:endParaRPr lang="sr-Latn-RS" dirty="0">
              <a:solidFill>
                <a:srgbClr val="FF0000"/>
              </a:solidFill>
            </a:endParaRPr>
          </a:p>
          <a:p>
            <a:pPr marL="0" indent="0" algn="just">
              <a:buNone/>
            </a:pPr>
            <a:r>
              <a:rPr lang="en-US" b="1" dirty="0"/>
              <a:t>The labyrinth has no collateral anastomotic network and is</a:t>
            </a:r>
            <a:r>
              <a:rPr lang="sr-Latn-RS" b="1" dirty="0"/>
              <a:t> </a:t>
            </a:r>
            <a:r>
              <a:rPr lang="en-US" b="1" dirty="0"/>
              <a:t>highly susceptible to ischemia. Only 15 seconds of selective blood flow cessation is needed to abolish auditory nerve excitability. </a:t>
            </a:r>
            <a:endParaRPr lang="sr-Latn-RS" b="1" dirty="0"/>
          </a:p>
          <a:p>
            <a:pPr marL="0" indent="0" algn="just">
              <a:buNone/>
            </a:pPr>
            <a:endParaRPr lang="sr-Latn-RS" b="1" dirty="0"/>
          </a:p>
          <a:p>
            <a:pPr marL="0" indent="0" algn="just">
              <a:buNone/>
            </a:pPr>
            <a:r>
              <a:rPr lang="en-US" dirty="0"/>
              <a:t>The </a:t>
            </a:r>
            <a:r>
              <a:rPr lang="en-US" dirty="0">
                <a:solidFill>
                  <a:srgbClr val="FF0000"/>
                </a:solidFill>
              </a:rPr>
              <a:t>vertebral-basilar arterial system </a:t>
            </a:r>
            <a:r>
              <a:rPr lang="en-US" dirty="0"/>
              <a:t>provides the vascular supply for both the peripheral and central auditory vestibular system. </a:t>
            </a:r>
            <a:r>
              <a:rPr lang="en-US" dirty="0">
                <a:solidFill>
                  <a:srgbClr val="FF0000"/>
                </a:solidFill>
              </a:rPr>
              <a:t>The posterior inferior cerebellar arteries (PICA) </a:t>
            </a:r>
            <a:r>
              <a:rPr lang="en-US" dirty="0"/>
              <a:t>branch off the </a:t>
            </a:r>
            <a:r>
              <a:rPr lang="en-US" dirty="0">
                <a:solidFill>
                  <a:srgbClr val="FF0000"/>
                </a:solidFill>
              </a:rPr>
              <a:t>vertebral arteries</a:t>
            </a:r>
            <a:r>
              <a:rPr lang="en-US" dirty="0"/>
              <a:t>. They supply the surface of the inferior portions of the cerebellar hemispheres, as well as the dorsolateral medulla, which includes the inferior aspects of the vestibular nuclear complex. The </a:t>
            </a:r>
            <a:r>
              <a:rPr lang="en-US" dirty="0">
                <a:solidFill>
                  <a:srgbClr val="FF0000"/>
                </a:solidFill>
              </a:rPr>
              <a:t>basilar artery</a:t>
            </a:r>
            <a:r>
              <a:rPr lang="en-US" dirty="0"/>
              <a:t> is the principal artery of the pons.</a:t>
            </a:r>
            <a:endParaRPr lang="sr-Latn-RS" dirty="0"/>
          </a:p>
          <a:p>
            <a:pPr marL="0" indent="0" algn="just">
              <a:buNone/>
            </a:pPr>
            <a:endParaRPr lang="sr-Latn-RS" dirty="0"/>
          </a:p>
          <a:p>
            <a:pPr marL="0" indent="0" algn="just">
              <a:buNone/>
            </a:pPr>
            <a:r>
              <a:rPr lang="en-US" dirty="0"/>
              <a:t>Central auditory cortex is mainly supplied by the </a:t>
            </a:r>
            <a:r>
              <a:rPr lang="en-US" dirty="0">
                <a:solidFill>
                  <a:srgbClr val="FF0000"/>
                </a:solidFill>
              </a:rPr>
              <a:t>middle cerebral </a:t>
            </a:r>
            <a:r>
              <a:rPr lang="en-US" dirty="0" err="1">
                <a:solidFill>
                  <a:srgbClr val="FF0000"/>
                </a:solidFill>
              </a:rPr>
              <a:t>arter</a:t>
            </a:r>
            <a:r>
              <a:rPr lang="sr-Latn-RS" dirty="0">
                <a:solidFill>
                  <a:srgbClr val="FF0000"/>
                </a:solidFill>
              </a:rPr>
              <a:t>y</a:t>
            </a:r>
            <a:endParaRPr lang="en-US" dirty="0"/>
          </a:p>
        </p:txBody>
      </p:sp>
      <p:sp>
        <p:nvSpPr>
          <p:cNvPr id="4" name="Date Placeholder 3">
            <a:extLst>
              <a:ext uri="{FF2B5EF4-FFF2-40B4-BE49-F238E27FC236}">
                <a16:creationId xmlns:a16="http://schemas.microsoft.com/office/drawing/2014/main" xmlns="" id="{7122E125-30BF-B9C4-16D6-585F15E4B328}"/>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8D760D7C-A76D-3C85-58A8-43B79150AAD2}"/>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157</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560D9BF-DDC4-6590-CAB6-85116CD0246D}"/>
              </a:ext>
            </a:extLst>
          </p:cNvPr>
          <p:cNvSpPr>
            <a:spLocks noGrp="1"/>
          </p:cNvSpPr>
          <p:nvPr>
            <p:ph type="title"/>
          </p:nvPr>
        </p:nvSpPr>
        <p:spPr>
          <a:xfrm>
            <a:off x="2017270" y="127001"/>
            <a:ext cx="8229600" cy="1017637"/>
          </a:xfrm>
        </p:spPr>
        <p:txBody>
          <a:bodyPr>
            <a:normAutofit fontScale="90000"/>
          </a:bodyPr>
          <a:lstStyle/>
          <a:p>
            <a:r>
              <a:rPr lang="en-US" dirty="0"/>
              <a:t>Cranial Nerve VIII: </a:t>
            </a:r>
            <a:r>
              <a:rPr lang="sr-Latn-RS" dirty="0"/>
              <a:t/>
            </a:r>
            <a:br>
              <a:rPr lang="sr-Latn-RS" dirty="0"/>
            </a:br>
            <a:r>
              <a:rPr lang="en-US" dirty="0"/>
              <a:t>Vestibulocochlear System</a:t>
            </a:r>
          </a:p>
        </p:txBody>
      </p:sp>
    </p:spTree>
    <p:extLst>
      <p:ext uri="{BB962C8B-B14F-4D97-AF65-F5344CB8AC3E}">
        <p14:creationId xmlns:p14="http://schemas.microsoft.com/office/powerpoint/2010/main" val="3256101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E60B11-0946-E67D-F514-C495AE4AAD2C}"/>
              </a:ext>
            </a:extLst>
          </p:cNvPr>
          <p:cNvSpPr>
            <a:spLocks noGrp="1"/>
          </p:cNvSpPr>
          <p:nvPr>
            <p:ph type="title"/>
          </p:nvPr>
        </p:nvSpPr>
        <p:spPr>
          <a:xfrm>
            <a:off x="1981200" y="113709"/>
            <a:ext cx="8229600" cy="1143000"/>
          </a:xfrm>
        </p:spPr>
        <p:txBody>
          <a:bodyPr>
            <a:normAutofit/>
          </a:bodyPr>
          <a:lstStyle/>
          <a:p>
            <a:r>
              <a:rPr lang="en-US" dirty="0"/>
              <a:t>CLINICAL SYNDROMES</a:t>
            </a:r>
          </a:p>
        </p:txBody>
      </p:sp>
      <p:sp>
        <p:nvSpPr>
          <p:cNvPr id="3" name="Content Placeholder 2">
            <a:extLst>
              <a:ext uri="{FF2B5EF4-FFF2-40B4-BE49-F238E27FC236}">
                <a16:creationId xmlns:a16="http://schemas.microsoft.com/office/drawing/2014/main" xmlns="" id="{25882E90-82BE-6820-2935-AE124D5CBBDB}"/>
              </a:ext>
            </a:extLst>
          </p:cNvPr>
          <p:cNvSpPr>
            <a:spLocks noGrp="1"/>
          </p:cNvSpPr>
          <p:nvPr>
            <p:ph idx="1"/>
          </p:nvPr>
        </p:nvSpPr>
        <p:spPr>
          <a:xfrm>
            <a:off x="1981200" y="980729"/>
            <a:ext cx="8229600" cy="5145435"/>
          </a:xfrm>
        </p:spPr>
        <p:txBody>
          <a:bodyPr>
            <a:normAutofit fontScale="92500" lnSpcReduction="20000"/>
          </a:bodyPr>
          <a:lstStyle/>
          <a:p>
            <a:pPr marL="0" indent="0" algn="ctr">
              <a:buNone/>
            </a:pPr>
            <a:r>
              <a:rPr lang="en-US" dirty="0"/>
              <a:t>Syndromes Primarily Involving Hearing</a:t>
            </a:r>
            <a:endParaRPr lang="sr-Latn-RS" dirty="0"/>
          </a:p>
          <a:p>
            <a:pPr marL="0" indent="0" algn="ctr">
              <a:buNone/>
            </a:pPr>
            <a:endParaRPr lang="sr-Latn-RS" dirty="0"/>
          </a:p>
          <a:p>
            <a:pPr marL="0" indent="0" algn="just">
              <a:buNone/>
            </a:pPr>
            <a:r>
              <a:rPr lang="en-US" dirty="0"/>
              <a:t>Hearing loss is highly prevalent, especially in the older population, and three types are commonly encountered: conductive, sensorineural, and central hearing loss. </a:t>
            </a:r>
            <a:endParaRPr lang="sr-Latn-RS" dirty="0"/>
          </a:p>
          <a:p>
            <a:pPr marL="0" indent="0" algn="just">
              <a:buNone/>
            </a:pPr>
            <a:r>
              <a:rPr lang="en-US" dirty="0"/>
              <a:t>In </a:t>
            </a:r>
            <a:r>
              <a:rPr lang="en-US" b="1" i="1" dirty="0">
                <a:highlight>
                  <a:srgbClr val="FFFF00"/>
                </a:highlight>
              </a:rPr>
              <a:t>conductive hearing loss</a:t>
            </a:r>
            <a:r>
              <a:rPr lang="en-US" dirty="0"/>
              <a:t>, sound is not transmitted into the inner ear. Causes include a buildup of ear wax, foreign body in the ear canal, otosclerosis, external or middle ear infections, allergy with serous otitis, and perforation of the tympanic membrane. Characteristically, hearing aids work well for this population</a:t>
            </a:r>
          </a:p>
        </p:txBody>
      </p:sp>
      <p:sp>
        <p:nvSpPr>
          <p:cNvPr id="4" name="Date Placeholder 3">
            <a:extLst>
              <a:ext uri="{FF2B5EF4-FFF2-40B4-BE49-F238E27FC236}">
                <a16:creationId xmlns:a16="http://schemas.microsoft.com/office/drawing/2014/main" xmlns="" id="{91687F5C-E95D-DC48-77AB-C9D5CF4EA2A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24449B4-10F9-FFE9-D7F8-3630B80449BD}"/>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158</a:t>
            </a:fld>
            <a:endParaRPr lang="en-US">
              <a:solidFill>
                <a:prstClr val="black">
                  <a:tint val="75000"/>
                </a:prstClr>
              </a:solidFill>
            </a:endParaRPr>
          </a:p>
        </p:txBody>
      </p:sp>
    </p:spTree>
    <p:extLst>
      <p:ext uri="{BB962C8B-B14F-4D97-AF65-F5344CB8AC3E}">
        <p14:creationId xmlns:p14="http://schemas.microsoft.com/office/powerpoint/2010/main" val="344273025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E60B11-0946-E67D-F514-C495AE4AAD2C}"/>
              </a:ext>
            </a:extLst>
          </p:cNvPr>
          <p:cNvSpPr>
            <a:spLocks noGrp="1"/>
          </p:cNvSpPr>
          <p:nvPr>
            <p:ph type="title"/>
          </p:nvPr>
        </p:nvSpPr>
        <p:spPr/>
        <p:txBody>
          <a:bodyPr>
            <a:normAutofit/>
          </a:bodyPr>
          <a:lstStyle/>
          <a:p>
            <a:r>
              <a:rPr lang="en-US" dirty="0"/>
              <a:t>CLINICAL SYNDROMES</a:t>
            </a:r>
          </a:p>
        </p:txBody>
      </p:sp>
      <p:sp>
        <p:nvSpPr>
          <p:cNvPr id="3" name="Content Placeholder 2">
            <a:extLst>
              <a:ext uri="{FF2B5EF4-FFF2-40B4-BE49-F238E27FC236}">
                <a16:creationId xmlns:a16="http://schemas.microsoft.com/office/drawing/2014/main" xmlns="" id="{25882E90-82BE-6820-2935-AE124D5CBBDB}"/>
              </a:ext>
            </a:extLst>
          </p:cNvPr>
          <p:cNvSpPr>
            <a:spLocks noGrp="1"/>
          </p:cNvSpPr>
          <p:nvPr>
            <p:ph idx="1"/>
          </p:nvPr>
        </p:nvSpPr>
        <p:spPr>
          <a:xfrm>
            <a:off x="1981200" y="1600200"/>
            <a:ext cx="8229600" cy="4756150"/>
          </a:xfrm>
        </p:spPr>
        <p:txBody>
          <a:bodyPr>
            <a:normAutofit fontScale="85000" lnSpcReduction="20000"/>
          </a:bodyPr>
          <a:lstStyle/>
          <a:p>
            <a:pPr marL="0" indent="0" algn="just">
              <a:buNone/>
            </a:pPr>
            <a:r>
              <a:rPr lang="en-US" b="1" i="1" dirty="0">
                <a:highlight>
                  <a:srgbClr val="FFFF00"/>
                </a:highlight>
              </a:rPr>
              <a:t>Sensorineural hearing loss </a:t>
            </a:r>
            <a:r>
              <a:rPr lang="en-US" dirty="0"/>
              <a:t>is the most common type of hearing loss, occurring in </a:t>
            </a:r>
            <a:r>
              <a:rPr lang="sr-Latn-RS" dirty="0"/>
              <a:t>about 25%</a:t>
            </a:r>
            <a:r>
              <a:rPr lang="en-US" dirty="0"/>
              <a:t> of the population older than 65 years of age. The term sensorineural is used to indicate that there is either a cochlear or an </a:t>
            </a:r>
            <a:r>
              <a:rPr lang="sr-Latn-RS" dirty="0"/>
              <a:t>VIII</a:t>
            </a:r>
            <a:r>
              <a:rPr lang="en-US" dirty="0"/>
              <a:t> nerve lesion. The diagnosis is made through audiometry. Common causes include old age (</a:t>
            </a:r>
            <a:r>
              <a:rPr lang="sr-Latn-RS" dirty="0"/>
              <a:t>pre</a:t>
            </a:r>
            <a:r>
              <a:rPr lang="en-US" dirty="0" err="1"/>
              <a:t>sbycusis</a:t>
            </a:r>
            <a:r>
              <a:rPr lang="en-US" dirty="0"/>
              <a:t>), Meniere's disease, toxin exposures (such as to high-dose aspirin), and noise. Treatments are mainly aimed at preventing further damage. If the loss is minor, avoidance of noise and avoidance of ototoxic medications are appropriate "treatments." If the loss is significant, a hearing aid should be tried. Occasionally, persons with acquired deafness can be treated with a surgically implanted prosthesis</a:t>
            </a:r>
          </a:p>
        </p:txBody>
      </p:sp>
      <p:sp>
        <p:nvSpPr>
          <p:cNvPr id="4" name="Date Placeholder 3">
            <a:extLst>
              <a:ext uri="{FF2B5EF4-FFF2-40B4-BE49-F238E27FC236}">
                <a16:creationId xmlns:a16="http://schemas.microsoft.com/office/drawing/2014/main" xmlns="" id="{91687F5C-E95D-DC48-77AB-C9D5CF4EA2A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24449B4-10F9-FFE9-D7F8-3630B80449BD}"/>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159</a:t>
            </a:fld>
            <a:endParaRPr lang="en-US">
              <a:solidFill>
                <a:prstClr val="black">
                  <a:tint val="75000"/>
                </a:prstClr>
              </a:solidFill>
            </a:endParaRPr>
          </a:p>
        </p:txBody>
      </p:sp>
    </p:spTree>
    <p:extLst>
      <p:ext uri="{BB962C8B-B14F-4D97-AF65-F5344CB8AC3E}">
        <p14:creationId xmlns:p14="http://schemas.microsoft.com/office/powerpoint/2010/main" val="172817323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a:t>PATHOGENESIS OF EPILEPSY</a:t>
            </a:r>
          </a:p>
        </p:txBody>
      </p:sp>
      <p:sp>
        <p:nvSpPr>
          <p:cNvPr id="3" name="Content Placeholder 2"/>
          <p:cNvSpPr>
            <a:spLocks noGrp="1"/>
          </p:cNvSpPr>
          <p:nvPr>
            <p:ph idx="1"/>
          </p:nvPr>
        </p:nvSpPr>
        <p:spPr>
          <a:ln>
            <a:solidFill>
              <a:schemeClr val="tx1"/>
            </a:solidFill>
          </a:ln>
        </p:spPr>
        <p:txBody>
          <a:bodyPr>
            <a:normAutofit fontScale="92500" lnSpcReduction="20000"/>
          </a:bodyPr>
          <a:lstStyle/>
          <a:p>
            <a:r>
              <a:rPr lang="en-US" dirty="0"/>
              <a:t>An epileptic attack that is generated in one region can also end there with the activation of strong inhibitory (primarily GABA-</a:t>
            </a:r>
            <a:r>
              <a:rPr lang="en-US" dirty="0" err="1"/>
              <a:t>ergic</a:t>
            </a:r>
            <a:r>
              <a:rPr lang="en-US" dirty="0"/>
              <a:t> mechanisms) in the surrounding brain tissue not affected by the attack.</a:t>
            </a:r>
          </a:p>
          <a:p>
            <a:r>
              <a:rPr lang="en-US" dirty="0"/>
              <a:t>If this inhibition is insufficient, the seizure propagates through local synaptic pathways and may eventually lead to the clinical picture of GTK seizures.</a:t>
            </a:r>
          </a:p>
          <a:p>
            <a:r>
              <a:rPr lang="en-US" dirty="0"/>
              <a:t>The attack lasts a limited, short time due to the massive activation of collateral inhibition, which is preserved and sufficient in almost all cases of epileptic attacks.</a:t>
            </a:r>
          </a:p>
          <a:p>
            <a:r>
              <a:rPr lang="en-US" dirty="0"/>
              <a:t>However, in rare situations, if the epileptic stimulus is strong and prolonged, the collateral inhibition loosens and the attacks are repeated in the form of status </a:t>
            </a:r>
            <a:r>
              <a:rPr lang="en-US" dirty="0" err="1"/>
              <a:t>epilepticus</a:t>
            </a:r>
            <a:r>
              <a:rPr lang="en-US" dirty="0"/>
              <a:t>.</a:t>
            </a:r>
            <a:endParaRPr lang="sr-Latn-RS" dirty="0"/>
          </a:p>
        </p:txBody>
      </p:sp>
    </p:spTree>
    <p:extLst>
      <p:ext uri="{BB962C8B-B14F-4D97-AF65-F5344CB8AC3E}">
        <p14:creationId xmlns:p14="http://schemas.microsoft.com/office/powerpoint/2010/main" val="1952697603"/>
      </p:ext>
    </p:extLst>
  </p:cSld>
  <p:clrMapOvr>
    <a:masterClrMapping/>
  </p:clrMapOvr>
  <mc:AlternateContent xmlns:mc="http://schemas.openxmlformats.org/markup-compatibility/2006" xmlns:p14="http://schemas.microsoft.com/office/powerpoint/2010/main">
    <mc:Choice Requires="p14">
      <p:transition spd="slow" p14:dur="2000" advTm="44050"/>
    </mc:Choice>
    <mc:Fallback xmlns="">
      <p:transition spd="slow" advTm="44050"/>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E60B11-0946-E67D-F514-C495AE4AAD2C}"/>
              </a:ext>
            </a:extLst>
          </p:cNvPr>
          <p:cNvSpPr>
            <a:spLocks noGrp="1"/>
          </p:cNvSpPr>
          <p:nvPr>
            <p:ph type="title"/>
          </p:nvPr>
        </p:nvSpPr>
        <p:spPr/>
        <p:txBody>
          <a:bodyPr>
            <a:normAutofit/>
          </a:bodyPr>
          <a:lstStyle/>
          <a:p>
            <a:r>
              <a:rPr lang="en-US" dirty="0"/>
              <a:t>CLINICAL SYNDROMES</a:t>
            </a:r>
          </a:p>
        </p:txBody>
      </p:sp>
      <p:sp>
        <p:nvSpPr>
          <p:cNvPr id="3" name="Content Placeholder 2">
            <a:extLst>
              <a:ext uri="{FF2B5EF4-FFF2-40B4-BE49-F238E27FC236}">
                <a16:creationId xmlns:a16="http://schemas.microsoft.com/office/drawing/2014/main" xmlns="" id="{25882E90-82BE-6820-2935-AE124D5CBBDB}"/>
              </a:ext>
            </a:extLst>
          </p:cNvPr>
          <p:cNvSpPr>
            <a:spLocks noGrp="1"/>
          </p:cNvSpPr>
          <p:nvPr>
            <p:ph idx="1"/>
          </p:nvPr>
        </p:nvSpPr>
        <p:spPr/>
        <p:txBody>
          <a:bodyPr>
            <a:normAutofit fontScale="70000" lnSpcReduction="20000"/>
          </a:bodyPr>
          <a:lstStyle/>
          <a:p>
            <a:pPr marL="0" indent="0" algn="just">
              <a:buNone/>
            </a:pPr>
            <a:r>
              <a:rPr lang="en-US" b="1" i="1" dirty="0">
                <a:highlight>
                  <a:srgbClr val="FFFF00"/>
                </a:highlight>
              </a:rPr>
              <a:t>Central hearing loss </a:t>
            </a:r>
            <a:r>
              <a:rPr lang="en-US" dirty="0"/>
              <a:t>is extremely rare</a:t>
            </a:r>
            <a:r>
              <a:rPr lang="sr-Latn-RS" dirty="0"/>
              <a:t>.</a:t>
            </a:r>
            <a:r>
              <a:rPr lang="en-US" dirty="0"/>
              <a:t> The diagnosis is usually not made by the pure tone audiogram, which often yields a normal result. Rather, patients usually have an aphasia, which may be associated with disproportionally poor scores on the speech reception threshold tests or word recognition scores portions of the audiogram. </a:t>
            </a:r>
            <a:endParaRPr lang="sr-Latn-RS" dirty="0"/>
          </a:p>
          <a:p>
            <a:pPr marL="0" indent="0" algn="just">
              <a:buNone/>
            </a:pPr>
            <a:endParaRPr lang="sr-Latn-RS" dirty="0"/>
          </a:p>
          <a:p>
            <a:pPr marL="0" indent="0" algn="just">
              <a:buNone/>
            </a:pPr>
            <a:r>
              <a:rPr lang="en-US" b="1" i="1" dirty="0"/>
              <a:t>Pure word deafness </a:t>
            </a:r>
            <a:r>
              <a:rPr lang="en-US" dirty="0"/>
              <a:t>is a rare subtype of central deafness. This disorder is defined as </a:t>
            </a:r>
            <a:r>
              <a:rPr lang="en-US" u="sng" dirty="0"/>
              <a:t>disturbed auditory comprehension </a:t>
            </a:r>
            <a:r>
              <a:rPr lang="en-US" dirty="0"/>
              <a:t>without difficulties with visual comprehension. Patients characteristically have fluent verbal output, severe disturbance of spoken language comprehension and repetition, and no problems with reading or writing. Nonverbal sounds are correctly identified. The lesion is classically postulated to be a disruption in connections between the dominant </a:t>
            </a:r>
            <a:r>
              <a:rPr lang="en-US" dirty="0" err="1"/>
              <a:t>Heschl's</a:t>
            </a:r>
            <a:r>
              <a:rPr lang="en-US" dirty="0"/>
              <a:t> transverse gyrus and the medial geniculate as well as callosal fibers from the opposite </a:t>
            </a:r>
            <a:r>
              <a:rPr lang="en-US" u="sng" dirty="0"/>
              <a:t>superior temporal region</a:t>
            </a:r>
            <a:r>
              <a:rPr lang="en-US" dirty="0"/>
              <a:t>. Initially, it appears commonly as a </a:t>
            </a:r>
            <a:r>
              <a:rPr lang="en-US" u="sng" dirty="0"/>
              <a:t>Wernicke's aphasia</a:t>
            </a:r>
            <a:r>
              <a:rPr lang="en-US" dirty="0"/>
              <a:t>. Although usually caused by a </a:t>
            </a:r>
            <a:r>
              <a:rPr lang="en-US" u="sng" dirty="0"/>
              <a:t>stroke</a:t>
            </a:r>
            <a:r>
              <a:rPr lang="en-US" dirty="0"/>
              <a:t>, pure word deafness can arise from other causes of focal cortical lesions such as </a:t>
            </a:r>
            <a:r>
              <a:rPr lang="en-US" u="sng" dirty="0"/>
              <a:t>tumors</a:t>
            </a:r>
          </a:p>
        </p:txBody>
      </p:sp>
      <p:sp>
        <p:nvSpPr>
          <p:cNvPr id="4" name="Date Placeholder 3">
            <a:extLst>
              <a:ext uri="{FF2B5EF4-FFF2-40B4-BE49-F238E27FC236}">
                <a16:creationId xmlns:a16="http://schemas.microsoft.com/office/drawing/2014/main" xmlns="" id="{91687F5C-E95D-DC48-77AB-C9D5CF4EA2A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24449B4-10F9-FFE9-D7F8-3630B80449BD}"/>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160</a:t>
            </a:fld>
            <a:endParaRPr lang="en-US">
              <a:solidFill>
                <a:prstClr val="black">
                  <a:tint val="75000"/>
                </a:prstClr>
              </a:solidFill>
            </a:endParaRPr>
          </a:p>
        </p:txBody>
      </p:sp>
    </p:spTree>
    <p:extLst>
      <p:ext uri="{BB962C8B-B14F-4D97-AF65-F5344CB8AC3E}">
        <p14:creationId xmlns:p14="http://schemas.microsoft.com/office/powerpoint/2010/main" val="11941600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E60B11-0946-E67D-F514-C495AE4AAD2C}"/>
              </a:ext>
            </a:extLst>
          </p:cNvPr>
          <p:cNvSpPr>
            <a:spLocks noGrp="1"/>
          </p:cNvSpPr>
          <p:nvPr>
            <p:ph type="title"/>
          </p:nvPr>
        </p:nvSpPr>
        <p:spPr/>
        <p:txBody>
          <a:bodyPr>
            <a:normAutofit/>
          </a:bodyPr>
          <a:lstStyle/>
          <a:p>
            <a:r>
              <a:rPr lang="en-US" dirty="0"/>
              <a:t>CLINICAL SYNDROMES</a:t>
            </a:r>
          </a:p>
        </p:txBody>
      </p:sp>
      <p:sp>
        <p:nvSpPr>
          <p:cNvPr id="3" name="Content Placeholder 2">
            <a:extLst>
              <a:ext uri="{FF2B5EF4-FFF2-40B4-BE49-F238E27FC236}">
                <a16:creationId xmlns:a16="http://schemas.microsoft.com/office/drawing/2014/main" xmlns="" id="{25882E90-82BE-6820-2935-AE124D5CBBDB}"/>
              </a:ext>
            </a:extLst>
          </p:cNvPr>
          <p:cNvSpPr>
            <a:spLocks noGrp="1"/>
          </p:cNvSpPr>
          <p:nvPr>
            <p:ph idx="1"/>
          </p:nvPr>
        </p:nvSpPr>
        <p:spPr/>
        <p:txBody>
          <a:bodyPr>
            <a:normAutofit lnSpcReduction="10000"/>
          </a:bodyPr>
          <a:lstStyle/>
          <a:p>
            <a:pPr marL="0" indent="0" algn="just">
              <a:buNone/>
            </a:pPr>
            <a:r>
              <a:rPr lang="en-US" b="1" i="1" dirty="0"/>
              <a:t>Auditory agnosia</a:t>
            </a:r>
            <a:r>
              <a:rPr lang="en-US" dirty="0"/>
              <a:t>, another rare subset of central deafness, is typified by relatively normal pure tone hearing on audiometry, but </a:t>
            </a:r>
            <a:r>
              <a:rPr lang="en-US" u="sng" dirty="0"/>
              <a:t>inability to interpret (recognize) nonverbal sounds </a:t>
            </a:r>
            <a:r>
              <a:rPr lang="en-US" dirty="0"/>
              <a:t>such as the ringing of a telephone. Inability to interpret nonverbal sounds but preserved ability to interpret speech may be a result of a </a:t>
            </a:r>
            <a:r>
              <a:rPr lang="en-US" u="sng" dirty="0"/>
              <a:t>right hemisphere lesion </a:t>
            </a:r>
            <a:r>
              <a:rPr lang="en-US" dirty="0"/>
              <a:t>alone. </a:t>
            </a:r>
            <a:endParaRPr lang="sr-Latn-RS" dirty="0"/>
          </a:p>
          <a:p>
            <a:pPr marL="0" indent="0" algn="just">
              <a:buNone/>
            </a:pPr>
            <a:r>
              <a:rPr lang="en-US" b="1" i="1" dirty="0"/>
              <a:t>Amusia</a:t>
            </a:r>
            <a:r>
              <a:rPr lang="en-US" dirty="0"/>
              <a:t> is a particular type of auditory agnosia in which only the </a:t>
            </a:r>
            <a:r>
              <a:rPr lang="en-US" u="sng" dirty="0"/>
              <a:t>perception of music </a:t>
            </a:r>
            <a:r>
              <a:rPr lang="en-US" dirty="0"/>
              <a:t>is impaired.</a:t>
            </a:r>
            <a:r>
              <a:rPr lang="sr-Latn-RS" dirty="0"/>
              <a:t> </a:t>
            </a:r>
            <a:r>
              <a:rPr lang="en-US" dirty="0"/>
              <a:t>Again, </a:t>
            </a:r>
            <a:r>
              <a:rPr lang="en-US" u="sng" dirty="0"/>
              <a:t>right-sided temporal lesions </a:t>
            </a:r>
            <a:r>
              <a:rPr lang="en-US" dirty="0"/>
              <a:t>are thought to be the cause.</a:t>
            </a:r>
          </a:p>
        </p:txBody>
      </p:sp>
      <p:sp>
        <p:nvSpPr>
          <p:cNvPr id="4" name="Date Placeholder 3">
            <a:extLst>
              <a:ext uri="{FF2B5EF4-FFF2-40B4-BE49-F238E27FC236}">
                <a16:creationId xmlns:a16="http://schemas.microsoft.com/office/drawing/2014/main" xmlns="" id="{91687F5C-E95D-DC48-77AB-C9D5CF4EA2AD}"/>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24449B4-10F9-FFE9-D7F8-3630B80449BD}"/>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161</a:t>
            </a:fld>
            <a:endParaRPr lang="en-US">
              <a:solidFill>
                <a:prstClr val="black">
                  <a:tint val="75000"/>
                </a:prstClr>
              </a:solidFill>
            </a:endParaRPr>
          </a:p>
        </p:txBody>
      </p:sp>
    </p:spTree>
    <p:extLst>
      <p:ext uri="{BB962C8B-B14F-4D97-AF65-F5344CB8AC3E}">
        <p14:creationId xmlns:p14="http://schemas.microsoft.com/office/powerpoint/2010/main" val="41485078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7B6706-1D62-C271-B575-EADB72696446}"/>
              </a:ext>
            </a:extLst>
          </p:cNvPr>
          <p:cNvSpPr>
            <a:spLocks noGrp="1"/>
          </p:cNvSpPr>
          <p:nvPr>
            <p:ph idx="1"/>
          </p:nvPr>
        </p:nvSpPr>
        <p:spPr>
          <a:xfrm>
            <a:off x="1775520" y="1340768"/>
            <a:ext cx="8640960" cy="5112568"/>
          </a:xfrm>
        </p:spPr>
        <p:txBody>
          <a:bodyPr>
            <a:normAutofit fontScale="92500" lnSpcReduction="20000"/>
          </a:bodyPr>
          <a:lstStyle/>
          <a:p>
            <a:pPr marL="0" indent="0" algn="just">
              <a:buNone/>
            </a:pPr>
            <a:r>
              <a:rPr lang="en-US" b="1" i="1" dirty="0"/>
              <a:t>Cortical deafness </a:t>
            </a:r>
            <a:r>
              <a:rPr lang="en-US" dirty="0"/>
              <a:t>is essentially the combination of word deafness and auditory agnosia. It is characterized by an </a:t>
            </a:r>
            <a:r>
              <a:rPr lang="en-US" u="sng" dirty="0"/>
              <a:t>inability to interpret </a:t>
            </a:r>
            <a:r>
              <a:rPr lang="en-US" dirty="0"/>
              <a:t>either </a:t>
            </a:r>
            <a:r>
              <a:rPr lang="en-US" u="sng" dirty="0"/>
              <a:t>verbal or nonverbal sounds </a:t>
            </a:r>
            <a:r>
              <a:rPr lang="en-US" dirty="0"/>
              <a:t>with preserved awareness of the occurrence of sound (for instance, by a startle reaction to a clap). In most instances, the cause is </a:t>
            </a:r>
            <a:r>
              <a:rPr lang="en-US" u="sng" dirty="0"/>
              <a:t>bilateral embolic strokes in the area of </a:t>
            </a:r>
            <a:r>
              <a:rPr lang="en-US" u="sng" dirty="0" err="1"/>
              <a:t>Heschl's</a:t>
            </a:r>
            <a:r>
              <a:rPr lang="en-US" u="sng" dirty="0"/>
              <a:t> gyri</a:t>
            </a:r>
            <a:r>
              <a:rPr lang="en-US" dirty="0"/>
              <a:t>. </a:t>
            </a:r>
            <a:endParaRPr lang="sr-Latn-RS" dirty="0"/>
          </a:p>
          <a:p>
            <a:pPr marL="0" indent="0" algn="just">
              <a:buNone/>
            </a:pPr>
            <a:r>
              <a:rPr lang="en-US" b="1" i="1" dirty="0"/>
              <a:t>Auditory hallucinations </a:t>
            </a:r>
            <a:r>
              <a:rPr lang="en-US" dirty="0"/>
              <a:t>consist of an </a:t>
            </a:r>
            <a:r>
              <a:rPr lang="en-US" u="sng" dirty="0"/>
              <a:t>illusion of a complex sound</a:t>
            </a:r>
            <a:r>
              <a:rPr lang="en-US" dirty="0"/>
              <a:t> such as music or speech. These hallucinations most commonly occur as a result of an injury to the </a:t>
            </a:r>
            <a:r>
              <a:rPr lang="en-US" u="sng" dirty="0"/>
              <a:t>superior temporal auditory association areas</a:t>
            </a:r>
            <a:r>
              <a:rPr lang="en-US" dirty="0"/>
              <a:t>. Auditory hallucinations can also occur as a result of temporal lobe seizure</a:t>
            </a:r>
          </a:p>
        </p:txBody>
      </p:sp>
      <p:sp>
        <p:nvSpPr>
          <p:cNvPr id="4" name="Date Placeholder 3">
            <a:extLst>
              <a:ext uri="{FF2B5EF4-FFF2-40B4-BE49-F238E27FC236}">
                <a16:creationId xmlns:a16="http://schemas.microsoft.com/office/drawing/2014/main" xmlns="" id="{80A6DD19-6C54-749F-7777-576778FABF45}"/>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6A2E03A-C844-812B-9B96-D33F3E203398}"/>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162</a:t>
            </a:fld>
            <a:endParaRPr lang="en-US">
              <a:solidFill>
                <a:prstClr val="black">
                  <a:tint val="75000"/>
                </a:prstClr>
              </a:solidFill>
            </a:endParaRPr>
          </a:p>
        </p:txBody>
      </p:sp>
      <p:sp>
        <p:nvSpPr>
          <p:cNvPr id="6" name="Title 1">
            <a:extLst>
              <a:ext uri="{FF2B5EF4-FFF2-40B4-BE49-F238E27FC236}">
                <a16:creationId xmlns:a16="http://schemas.microsoft.com/office/drawing/2014/main" xmlns="" id="{C0542E57-855A-AF96-2943-CA782A14A00D}"/>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36958726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96F4B0D-DDF9-14C0-E950-2D4710854811}"/>
              </a:ext>
            </a:extLst>
          </p:cNvPr>
          <p:cNvSpPr>
            <a:spLocks noGrp="1"/>
          </p:cNvSpPr>
          <p:nvPr>
            <p:ph idx="1"/>
          </p:nvPr>
        </p:nvSpPr>
        <p:spPr/>
        <p:txBody>
          <a:bodyPr>
            <a:normAutofit/>
          </a:bodyPr>
          <a:lstStyle/>
          <a:p>
            <a:pPr marL="0" indent="0">
              <a:buNone/>
            </a:pPr>
            <a:r>
              <a:rPr lang="en-US" dirty="0"/>
              <a:t>Syndromes Primarily Involving Vestibular Function</a:t>
            </a:r>
            <a:endParaRPr lang="sr-Latn-RS" dirty="0"/>
          </a:p>
          <a:p>
            <a:pPr marL="0" indent="0" algn="just">
              <a:buNone/>
            </a:pPr>
            <a:r>
              <a:rPr lang="en-US" dirty="0">
                <a:solidFill>
                  <a:srgbClr val="FF0000"/>
                </a:solidFill>
              </a:rPr>
              <a:t>Conditions that involve vestibular function can be separated into peripheral (</a:t>
            </a:r>
            <a:r>
              <a:rPr lang="en-US" dirty="0" err="1">
                <a:solidFill>
                  <a:srgbClr val="FF0000"/>
                </a:solidFill>
              </a:rPr>
              <a:t>otological</a:t>
            </a:r>
            <a:r>
              <a:rPr lang="en-US" dirty="0">
                <a:solidFill>
                  <a:srgbClr val="FF0000"/>
                </a:solidFill>
              </a:rPr>
              <a:t> vertigo) and central subgroups. Patients with these syndromes present clinically with a combination of vertigo and ataxia. Practically, there are far more cases of </a:t>
            </a:r>
            <a:r>
              <a:rPr lang="en-US" dirty="0" err="1">
                <a:solidFill>
                  <a:srgbClr val="FF0000"/>
                </a:solidFill>
              </a:rPr>
              <a:t>otological</a:t>
            </a:r>
            <a:r>
              <a:rPr lang="en-US" dirty="0">
                <a:solidFill>
                  <a:srgbClr val="FF0000"/>
                </a:solidFill>
              </a:rPr>
              <a:t> vertigo than central vertigo, and for this reason, in clinical practice, a detailed understanding of </a:t>
            </a:r>
            <a:r>
              <a:rPr lang="en-US" dirty="0" err="1">
                <a:solidFill>
                  <a:srgbClr val="FF0000"/>
                </a:solidFill>
              </a:rPr>
              <a:t>otological</a:t>
            </a:r>
            <a:r>
              <a:rPr lang="en-US" dirty="0">
                <a:solidFill>
                  <a:srgbClr val="FF0000"/>
                </a:solidFill>
              </a:rPr>
              <a:t> vertigo is essential.</a:t>
            </a:r>
          </a:p>
        </p:txBody>
      </p:sp>
      <p:sp>
        <p:nvSpPr>
          <p:cNvPr id="4" name="Date Placeholder 3">
            <a:extLst>
              <a:ext uri="{FF2B5EF4-FFF2-40B4-BE49-F238E27FC236}">
                <a16:creationId xmlns:a16="http://schemas.microsoft.com/office/drawing/2014/main" xmlns="" id="{131F3C10-DBD6-F056-BFE9-4D40692CA70A}"/>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31FF3447-2056-15EB-7288-3723CDAE028C}"/>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163</a:t>
            </a:fld>
            <a:endParaRPr lang="en-US">
              <a:solidFill>
                <a:prstClr val="black">
                  <a:tint val="75000"/>
                </a:prstClr>
              </a:solidFill>
            </a:endParaRPr>
          </a:p>
        </p:txBody>
      </p:sp>
      <p:sp>
        <p:nvSpPr>
          <p:cNvPr id="6" name="Title 1">
            <a:extLst>
              <a:ext uri="{FF2B5EF4-FFF2-40B4-BE49-F238E27FC236}">
                <a16:creationId xmlns:a16="http://schemas.microsoft.com/office/drawing/2014/main" xmlns="" id="{55F139FA-D44D-870D-90CF-B96D182DDA7C}"/>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32578821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0671159-836B-DD63-52B4-607433D420D0}"/>
              </a:ext>
            </a:extLst>
          </p:cNvPr>
          <p:cNvSpPr>
            <a:spLocks noGrp="1"/>
          </p:cNvSpPr>
          <p:nvPr>
            <p:ph idx="1"/>
          </p:nvPr>
        </p:nvSpPr>
        <p:spPr>
          <a:xfrm>
            <a:off x="1703512" y="1600201"/>
            <a:ext cx="8856984" cy="4525963"/>
          </a:xfrm>
        </p:spPr>
        <p:txBody>
          <a:bodyPr>
            <a:normAutofit fontScale="62500" lnSpcReduction="20000"/>
          </a:bodyPr>
          <a:lstStyle/>
          <a:p>
            <a:pPr marL="0" indent="0" algn="just">
              <a:buNone/>
            </a:pPr>
            <a:r>
              <a:rPr lang="en-US" b="1" i="1" dirty="0">
                <a:highlight>
                  <a:srgbClr val="FFFF00"/>
                </a:highlight>
              </a:rPr>
              <a:t>BENIGN PAROXYSMAL POSITIONAL VERTIGO</a:t>
            </a:r>
            <a:r>
              <a:rPr lang="sr-Latn-RS" b="1" i="1" dirty="0">
                <a:highlight>
                  <a:srgbClr val="FFFF00"/>
                </a:highlight>
              </a:rPr>
              <a:t> (BPPV):</a:t>
            </a:r>
            <a:r>
              <a:rPr lang="en-US" dirty="0"/>
              <a:t> the cause of half of all cases of </a:t>
            </a:r>
            <a:r>
              <a:rPr lang="en-US" dirty="0" err="1"/>
              <a:t>otological</a:t>
            </a:r>
            <a:r>
              <a:rPr lang="en-US" dirty="0"/>
              <a:t> vertigo; it accounts for about 20 percent of all patients with vertigo. </a:t>
            </a:r>
            <a:r>
              <a:rPr lang="sr-Latn-RS" dirty="0"/>
              <a:t>BPPV</a:t>
            </a:r>
            <a:r>
              <a:rPr lang="en-US" dirty="0"/>
              <a:t> is diagnosed by the history of positional vertigo with a typical nystagmus pattern (a burst of </a:t>
            </a:r>
            <a:r>
              <a:rPr lang="en-US" dirty="0" err="1"/>
              <a:t>upbeating</a:t>
            </a:r>
            <a:r>
              <a:rPr lang="en-US" dirty="0"/>
              <a:t>/torsional nystagmus) on Dix-Hallpike positional testing. Symptoms are precipitated by movement or a position change of the head or body. Getting out of bed or rolling over in bed are the most common "problem" motions. A burst of nystagmus can often be provoked by placing the head in positions wherein the posterior canal is made vertical in space. Ordinarily there is no need to obtain neuroradiological tests, audiometric testing</a:t>
            </a:r>
            <a:r>
              <a:rPr lang="sr-Latn-RS" dirty="0"/>
              <a:t>.</a:t>
            </a:r>
            <a:r>
              <a:rPr lang="en-US" dirty="0"/>
              <a:t> It is currently thought that BPPV is caused by the presence of free debris, possibly otoconia, within the semicircular canals, which is dislodged from the otolith organs by trauma, infection, or degeneration. The otoconial debris can move about by changes in head position, causing vertigo and nystagmus when the debris tumble through the semicircular canals. The duration of symptoms is brief, because dizziness occurs only while the debris shifts position. Physical treatments based on the manipulation of head are the most effective </a:t>
            </a:r>
            <a:r>
              <a:rPr lang="sr-Latn-RS" dirty="0"/>
              <a:t>therapy</a:t>
            </a:r>
            <a:r>
              <a:rPr lang="en-US" dirty="0"/>
              <a:t> for BPPV. These maneuvers reposition the otolithic debris to an insensitive location within the inner ear. </a:t>
            </a:r>
          </a:p>
        </p:txBody>
      </p:sp>
      <p:sp>
        <p:nvSpPr>
          <p:cNvPr id="4" name="Date Placeholder 3">
            <a:extLst>
              <a:ext uri="{FF2B5EF4-FFF2-40B4-BE49-F238E27FC236}">
                <a16:creationId xmlns:a16="http://schemas.microsoft.com/office/drawing/2014/main" xmlns="" id="{2DF1AC16-3A84-793C-183C-831DB386E803}"/>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769E049-5859-FD4C-32F1-5DCD4D2C110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164</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1D31329-1239-AAAD-E0BA-892EED1708F3}"/>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37036776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0671159-836B-DD63-52B4-607433D420D0}"/>
              </a:ext>
            </a:extLst>
          </p:cNvPr>
          <p:cNvSpPr>
            <a:spLocks noGrp="1"/>
          </p:cNvSpPr>
          <p:nvPr>
            <p:ph idx="1"/>
          </p:nvPr>
        </p:nvSpPr>
        <p:spPr>
          <a:xfrm>
            <a:off x="1981200" y="836712"/>
            <a:ext cx="8229600" cy="5688632"/>
          </a:xfrm>
        </p:spPr>
        <p:txBody>
          <a:bodyPr>
            <a:normAutofit fontScale="77500" lnSpcReduction="20000"/>
          </a:bodyPr>
          <a:lstStyle/>
          <a:p>
            <a:pPr marL="0" indent="0" algn="just">
              <a:buNone/>
            </a:pPr>
            <a:r>
              <a:rPr lang="en-US" dirty="0"/>
              <a:t>VESTIBULAR NEURITIS AND OTHER UNILATERAL VESTIBULOPATHIES </a:t>
            </a:r>
            <a:endParaRPr lang="sr-Latn-RS" dirty="0"/>
          </a:p>
          <a:p>
            <a:pPr marL="0" indent="0" algn="just">
              <a:buNone/>
            </a:pPr>
            <a:r>
              <a:rPr lang="en-US" b="1" i="1" dirty="0">
                <a:highlight>
                  <a:srgbClr val="FFFF00"/>
                </a:highlight>
              </a:rPr>
              <a:t>Vestibular neuritis </a:t>
            </a:r>
            <a:r>
              <a:rPr lang="en-US" dirty="0"/>
              <a:t>is a self-limited </a:t>
            </a:r>
            <a:r>
              <a:rPr lang="en-US" dirty="0" err="1"/>
              <a:t>otological</a:t>
            </a:r>
            <a:r>
              <a:rPr lang="en-US" dirty="0"/>
              <a:t> condition. Patients present with vertigo, nausea, ataxia, and nystagmus. Most cases of vestibular neuritis are monophasic. Hearing is not impaired, and when there are similar symptoms with abnormal hearing, the syndrome is termed </a:t>
            </a:r>
            <a:r>
              <a:rPr lang="en-US" b="1" i="1" dirty="0">
                <a:highlight>
                  <a:srgbClr val="FFFF00"/>
                </a:highlight>
              </a:rPr>
              <a:t>labyrinthitis</a:t>
            </a:r>
            <a:r>
              <a:rPr lang="en-US" dirty="0"/>
              <a:t>. A strong nystagmus is seen acutely. Vestibular neuritis is thought to be caused by viral infections involving the vestibular portion of the </a:t>
            </a:r>
            <a:r>
              <a:rPr lang="sr-Latn-RS" dirty="0"/>
              <a:t>VIII</a:t>
            </a:r>
            <a:r>
              <a:rPr lang="en-US" dirty="0"/>
              <a:t> nerve. </a:t>
            </a:r>
            <a:r>
              <a:rPr lang="sr-Latn-RS" dirty="0"/>
              <a:t>S</a:t>
            </a:r>
            <a:r>
              <a:rPr lang="en-US" dirty="0" err="1"/>
              <a:t>evere</a:t>
            </a:r>
            <a:r>
              <a:rPr lang="en-US" dirty="0"/>
              <a:t> distress</a:t>
            </a:r>
            <a:r>
              <a:rPr lang="sr-Latn-RS" dirty="0"/>
              <a:t> is</a:t>
            </a:r>
            <a:r>
              <a:rPr lang="en-US" dirty="0"/>
              <a:t> associated with constant vertigo, nausea, and malaise usually lasts 2 or 3 days, and less intense symptoms ordinarily persist for 1 or 2 weeks. The treatment strategy involves the use of vestibular suppressants and antiemetics. Roughly 10 percent of patients may take as long as 2 months for the condition to improve substantially. For example, patients with alcoholic cerebellar degeneration or persons of advanced age may recover much more slowly. </a:t>
            </a:r>
          </a:p>
        </p:txBody>
      </p:sp>
      <p:sp>
        <p:nvSpPr>
          <p:cNvPr id="4" name="Date Placeholder 3">
            <a:extLst>
              <a:ext uri="{FF2B5EF4-FFF2-40B4-BE49-F238E27FC236}">
                <a16:creationId xmlns:a16="http://schemas.microsoft.com/office/drawing/2014/main" xmlns="" id="{2DF1AC16-3A84-793C-183C-831DB386E803}"/>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769E049-5859-FD4C-32F1-5DCD4D2C110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165</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1D31329-1239-AAAD-E0BA-892EED1708F3}"/>
              </a:ext>
            </a:extLst>
          </p:cNvPr>
          <p:cNvSpPr>
            <a:spLocks noGrp="1"/>
          </p:cNvSpPr>
          <p:nvPr>
            <p:ph type="title"/>
          </p:nvPr>
        </p:nvSpPr>
        <p:spPr>
          <a:xfrm>
            <a:off x="1981200" y="0"/>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30945118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0671159-836B-DD63-52B4-607433D420D0}"/>
              </a:ext>
            </a:extLst>
          </p:cNvPr>
          <p:cNvSpPr>
            <a:spLocks noGrp="1"/>
          </p:cNvSpPr>
          <p:nvPr>
            <p:ph idx="1"/>
          </p:nvPr>
        </p:nvSpPr>
        <p:spPr>
          <a:xfrm>
            <a:off x="1926336" y="1659468"/>
            <a:ext cx="8229600" cy="4793868"/>
          </a:xfrm>
        </p:spPr>
        <p:txBody>
          <a:bodyPr>
            <a:normAutofit fontScale="77500" lnSpcReduction="20000"/>
          </a:bodyPr>
          <a:lstStyle/>
          <a:p>
            <a:pPr marL="0" indent="0" algn="just">
              <a:buNone/>
            </a:pPr>
            <a:r>
              <a:rPr lang="en-US" b="1" i="1" dirty="0">
                <a:highlight>
                  <a:srgbClr val="FFFF00"/>
                </a:highlight>
              </a:rPr>
              <a:t>CEREBELLOPONTINE ANGLE SYNDROME</a:t>
            </a:r>
            <a:r>
              <a:rPr lang="sr-Latn-RS" b="1" i="1" dirty="0">
                <a:highlight>
                  <a:srgbClr val="FFFF00"/>
                </a:highlight>
              </a:rPr>
              <a:t>:</a:t>
            </a:r>
            <a:r>
              <a:rPr lang="en-US" b="1" i="1" dirty="0">
                <a:highlight>
                  <a:srgbClr val="FFFF00"/>
                </a:highlight>
              </a:rPr>
              <a:t> </a:t>
            </a:r>
            <a:r>
              <a:rPr lang="en-US" dirty="0">
                <a:solidFill>
                  <a:srgbClr val="FF0000"/>
                </a:solidFill>
              </a:rPr>
              <a:t>Acoustic neuromas </a:t>
            </a:r>
            <a:r>
              <a:rPr lang="en-US" dirty="0"/>
              <a:t>and other tumors such as </a:t>
            </a:r>
            <a:r>
              <a:rPr lang="en-US" dirty="0">
                <a:solidFill>
                  <a:srgbClr val="FF0000"/>
                </a:solidFill>
              </a:rPr>
              <a:t>meningiomas</a:t>
            </a:r>
            <a:r>
              <a:rPr lang="en-US" dirty="0"/>
              <a:t>, which can appear at the cerebellopontine angle, usually display </a:t>
            </a:r>
            <a:r>
              <a:rPr lang="en-US" u="sng" dirty="0"/>
              <a:t>asymmetrical sensorineural hearing loss</a:t>
            </a:r>
            <a:r>
              <a:rPr lang="en-US" dirty="0"/>
              <a:t>. Usually, patients in the fifth or greater decade present with mild </a:t>
            </a:r>
            <a:r>
              <a:rPr lang="en-US" u="sng" dirty="0"/>
              <a:t>vertigo or ataxia</a:t>
            </a:r>
            <a:r>
              <a:rPr lang="en-US" dirty="0"/>
              <a:t>, accompanied by a hearing loss. If hearing loss progressively worsens, an MRI scan should be pursued. If a tumor is identified and is small, or the patient is reluctant to have surgery, the tumor may be followed with periodical evaluations. MRI should be repeated every year, more frequently if there is a substantial change in hearing. In many instances, lesions remain stable over many years and surgery can be avoided. Gamma knife treatment is an emerging modality and may also be used when surgery is refused or when the patient is a poor surgical risk.</a:t>
            </a:r>
          </a:p>
        </p:txBody>
      </p:sp>
      <p:sp>
        <p:nvSpPr>
          <p:cNvPr id="4" name="Date Placeholder 3">
            <a:extLst>
              <a:ext uri="{FF2B5EF4-FFF2-40B4-BE49-F238E27FC236}">
                <a16:creationId xmlns:a16="http://schemas.microsoft.com/office/drawing/2014/main" xmlns="" id="{2DF1AC16-3A84-793C-183C-831DB386E803}"/>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769E049-5859-FD4C-32F1-5DCD4D2C110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166</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1D31329-1239-AAAD-E0BA-892EED1708F3}"/>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11114808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0671159-836B-DD63-52B4-607433D420D0}"/>
              </a:ext>
            </a:extLst>
          </p:cNvPr>
          <p:cNvSpPr>
            <a:spLocks noGrp="1"/>
          </p:cNvSpPr>
          <p:nvPr>
            <p:ph idx="1"/>
          </p:nvPr>
        </p:nvSpPr>
        <p:spPr>
          <a:xfrm>
            <a:off x="1631504" y="1600200"/>
            <a:ext cx="8579296" cy="4853136"/>
          </a:xfrm>
        </p:spPr>
        <p:txBody>
          <a:bodyPr>
            <a:normAutofit fontScale="77500" lnSpcReduction="20000"/>
          </a:bodyPr>
          <a:lstStyle/>
          <a:p>
            <a:pPr marL="0" indent="0" algn="just">
              <a:buNone/>
            </a:pPr>
            <a:r>
              <a:rPr lang="en-US" b="1" i="1" dirty="0">
                <a:highlight>
                  <a:srgbClr val="FFFF00"/>
                </a:highlight>
              </a:rPr>
              <a:t>Me</a:t>
            </a:r>
            <a:r>
              <a:rPr lang="sr-Latn-RS" b="1" i="1" dirty="0">
                <a:highlight>
                  <a:srgbClr val="FFFF00"/>
                </a:highlight>
              </a:rPr>
              <a:t>ni</a:t>
            </a:r>
            <a:r>
              <a:rPr lang="en-US" b="1" i="1" dirty="0">
                <a:highlight>
                  <a:srgbClr val="FFFF00"/>
                </a:highlight>
              </a:rPr>
              <a:t>e</a:t>
            </a:r>
            <a:r>
              <a:rPr lang="sr-Latn-RS" b="1" i="1" dirty="0">
                <a:highlight>
                  <a:srgbClr val="FFFF00"/>
                </a:highlight>
              </a:rPr>
              <a:t>re</a:t>
            </a:r>
            <a:r>
              <a:rPr lang="en-US" b="1" i="1" dirty="0">
                <a:highlight>
                  <a:srgbClr val="FFFF00"/>
                </a:highlight>
              </a:rPr>
              <a:t>’</a:t>
            </a:r>
            <a:r>
              <a:rPr lang="sr-Latn-RS" b="1" i="1" dirty="0">
                <a:highlight>
                  <a:srgbClr val="FFFF00"/>
                </a:highlight>
              </a:rPr>
              <a:t>s</a:t>
            </a:r>
            <a:r>
              <a:rPr lang="en-US" b="1" i="1" dirty="0">
                <a:highlight>
                  <a:srgbClr val="FFFF00"/>
                </a:highlight>
              </a:rPr>
              <a:t> </a:t>
            </a:r>
            <a:r>
              <a:rPr lang="sr-Latn-RS" b="1" i="1" dirty="0">
                <a:highlight>
                  <a:srgbClr val="FFFF00"/>
                </a:highlight>
              </a:rPr>
              <a:t>disease</a:t>
            </a:r>
            <a:r>
              <a:rPr lang="en-US" b="1" i="1" dirty="0">
                <a:highlight>
                  <a:srgbClr val="FFFF00"/>
                </a:highlight>
              </a:rPr>
              <a:t> </a:t>
            </a:r>
            <a:r>
              <a:rPr lang="sr-Latn-RS" b="1" i="1" dirty="0">
                <a:highlight>
                  <a:srgbClr val="FFFF00"/>
                </a:highlight>
              </a:rPr>
              <a:t>(1)</a:t>
            </a:r>
          </a:p>
          <a:p>
            <a:pPr marL="0" indent="0" algn="just">
              <a:buNone/>
            </a:pPr>
            <a:r>
              <a:rPr lang="en-US" dirty="0"/>
              <a:t>Classic Meniere's disease presents as paroxysmal symptoms, including tinnitus, monaural fullness, fluctuating hearing, and episodic vertigo. The tinnitus is characteristically of two types. Between attacks the tinnitus is characteristically a ringing noise</a:t>
            </a:r>
            <a:r>
              <a:rPr lang="sr-Latn-RS" dirty="0"/>
              <a:t>. </a:t>
            </a:r>
            <a:r>
              <a:rPr lang="en-US" dirty="0"/>
              <a:t>During an attack, the tinnitus becomes a multifrequency noise such as a roar, hiss, or buzz. Patients also generally complain of monaural fullness, a sensation as if the ear were full of water, beginning a day or two before an attack. Hearing is normal at the onset of the condition, but with each attack a low-frequency sensorineural reduction in hearing appears, and then it usually resolves a day or two later. After many attacks, hearing begins to decline and involves the high frequencies. Ultimately, many individuals with Meniere's disease develop permanent sensorineural pattern deafness. </a:t>
            </a:r>
          </a:p>
        </p:txBody>
      </p:sp>
      <p:sp>
        <p:nvSpPr>
          <p:cNvPr id="4" name="Date Placeholder 3">
            <a:extLst>
              <a:ext uri="{FF2B5EF4-FFF2-40B4-BE49-F238E27FC236}">
                <a16:creationId xmlns:a16="http://schemas.microsoft.com/office/drawing/2014/main" xmlns="" id="{2DF1AC16-3A84-793C-183C-831DB386E803}"/>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769E049-5859-FD4C-32F1-5DCD4D2C110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167</a:t>
            </a:fld>
            <a:endParaRPr lang="en-US">
              <a:solidFill>
                <a:prstClr val="black">
                  <a:tint val="75000"/>
                </a:prstClr>
              </a:solidFill>
            </a:endParaRPr>
          </a:p>
        </p:txBody>
      </p:sp>
      <p:sp>
        <p:nvSpPr>
          <p:cNvPr id="6" name="Title 1">
            <a:extLst>
              <a:ext uri="{FF2B5EF4-FFF2-40B4-BE49-F238E27FC236}">
                <a16:creationId xmlns:a16="http://schemas.microsoft.com/office/drawing/2014/main" xmlns="" id="{11D31329-1239-AAAD-E0BA-892EED1708F3}"/>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32901516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D24DDD4-265C-23B3-AC87-8F3BF0FB95DA}"/>
              </a:ext>
            </a:extLst>
          </p:cNvPr>
          <p:cNvSpPr>
            <a:spLocks noGrp="1"/>
          </p:cNvSpPr>
          <p:nvPr>
            <p:ph idx="1"/>
          </p:nvPr>
        </p:nvSpPr>
        <p:spPr/>
        <p:txBody>
          <a:bodyPr>
            <a:normAutofit lnSpcReduction="10000"/>
          </a:bodyPr>
          <a:lstStyle/>
          <a:p>
            <a:pPr marL="0" indent="0" algn="just">
              <a:buNone/>
            </a:pPr>
            <a:r>
              <a:rPr lang="en-US" b="1" i="1" dirty="0">
                <a:highlight>
                  <a:srgbClr val="FFFF00"/>
                </a:highlight>
              </a:rPr>
              <a:t>Me</a:t>
            </a:r>
            <a:r>
              <a:rPr lang="sr-Latn-RS" b="1" i="1" dirty="0">
                <a:highlight>
                  <a:srgbClr val="FFFF00"/>
                </a:highlight>
              </a:rPr>
              <a:t>ni</a:t>
            </a:r>
            <a:r>
              <a:rPr lang="en-US" b="1" i="1" dirty="0">
                <a:highlight>
                  <a:srgbClr val="FFFF00"/>
                </a:highlight>
              </a:rPr>
              <a:t>e</a:t>
            </a:r>
            <a:r>
              <a:rPr lang="sr-Latn-RS" b="1" i="1" dirty="0">
                <a:highlight>
                  <a:srgbClr val="FFFF00"/>
                </a:highlight>
              </a:rPr>
              <a:t>re</a:t>
            </a:r>
            <a:r>
              <a:rPr lang="en-US" b="1" i="1" dirty="0">
                <a:highlight>
                  <a:srgbClr val="FFFF00"/>
                </a:highlight>
              </a:rPr>
              <a:t>’</a:t>
            </a:r>
            <a:r>
              <a:rPr lang="sr-Latn-RS" b="1" i="1" dirty="0">
                <a:highlight>
                  <a:srgbClr val="FFFF00"/>
                </a:highlight>
              </a:rPr>
              <a:t>s</a:t>
            </a:r>
            <a:r>
              <a:rPr lang="en-US" b="1" i="1" dirty="0">
                <a:highlight>
                  <a:srgbClr val="FFFF00"/>
                </a:highlight>
              </a:rPr>
              <a:t> </a:t>
            </a:r>
            <a:r>
              <a:rPr lang="sr-Latn-RS" b="1" i="1" dirty="0">
                <a:highlight>
                  <a:srgbClr val="FFFF00"/>
                </a:highlight>
              </a:rPr>
              <a:t>disease</a:t>
            </a:r>
            <a:r>
              <a:rPr lang="en-US" b="1" i="1" dirty="0">
                <a:highlight>
                  <a:srgbClr val="FFFF00"/>
                </a:highlight>
              </a:rPr>
              <a:t> </a:t>
            </a:r>
            <a:r>
              <a:rPr lang="sr-Latn-RS" b="1" i="1" dirty="0">
                <a:highlight>
                  <a:srgbClr val="FFFF00"/>
                </a:highlight>
              </a:rPr>
              <a:t>(2)</a:t>
            </a:r>
          </a:p>
          <a:p>
            <a:pPr marL="0" indent="0" algn="just">
              <a:buNone/>
            </a:pPr>
            <a:r>
              <a:rPr lang="en-US" dirty="0"/>
              <a:t>The diagnosis of classic Meniere's disease can be made purely by history, but most commonly it is made by combining a history of episodic vertigo and hearing symptoms with audiometric documentation of a fluctuating low-tone sensorineural hearing loss. It is conventional practice to obtain several blood tests including fluorescent treponemal antibody, antinuclear antibody, complete blood count, and fasting blood glucose after diagnosing Meniere's disease to identify specific treatable causes.</a:t>
            </a:r>
          </a:p>
        </p:txBody>
      </p:sp>
      <p:sp>
        <p:nvSpPr>
          <p:cNvPr id="4" name="Date Placeholder 3">
            <a:extLst>
              <a:ext uri="{FF2B5EF4-FFF2-40B4-BE49-F238E27FC236}">
                <a16:creationId xmlns:a16="http://schemas.microsoft.com/office/drawing/2014/main" xmlns="" id="{C512510A-8E3E-3AF2-C465-6E0C080A7A1A}"/>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7D216488-1ECB-D0AF-42E2-386F373D6C86}"/>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168</a:t>
            </a:fld>
            <a:endParaRPr lang="en-US">
              <a:solidFill>
                <a:prstClr val="black">
                  <a:tint val="75000"/>
                </a:prstClr>
              </a:solidFill>
            </a:endParaRPr>
          </a:p>
        </p:txBody>
      </p:sp>
      <p:sp>
        <p:nvSpPr>
          <p:cNvPr id="6" name="Title 1">
            <a:extLst>
              <a:ext uri="{FF2B5EF4-FFF2-40B4-BE49-F238E27FC236}">
                <a16:creationId xmlns:a16="http://schemas.microsoft.com/office/drawing/2014/main" xmlns="" id="{2B1D911E-F042-589F-F11C-8EFC033C1E5A}"/>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36394218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8AE0D0B-2E4F-12C9-5FBE-AAB2643ACC91}"/>
              </a:ext>
            </a:extLst>
          </p:cNvPr>
          <p:cNvSpPr>
            <a:spLocks noGrp="1"/>
          </p:cNvSpPr>
          <p:nvPr>
            <p:ph idx="1"/>
          </p:nvPr>
        </p:nvSpPr>
        <p:spPr>
          <a:xfrm>
            <a:off x="1775520" y="1196752"/>
            <a:ext cx="8435280" cy="5256584"/>
          </a:xfrm>
        </p:spPr>
        <p:txBody>
          <a:bodyPr>
            <a:normAutofit fontScale="92500" lnSpcReduction="10000"/>
          </a:bodyPr>
          <a:lstStyle/>
          <a:p>
            <a:pPr marL="0" indent="0" algn="just">
              <a:buNone/>
            </a:pPr>
            <a:r>
              <a:rPr lang="en-US" b="1" i="1" dirty="0">
                <a:highlight>
                  <a:srgbClr val="FFFF00"/>
                </a:highlight>
              </a:rPr>
              <a:t>Me</a:t>
            </a:r>
            <a:r>
              <a:rPr lang="sr-Latn-RS" b="1" i="1" dirty="0">
                <a:highlight>
                  <a:srgbClr val="FFFF00"/>
                </a:highlight>
              </a:rPr>
              <a:t>ni</a:t>
            </a:r>
            <a:r>
              <a:rPr lang="en-US" b="1" i="1" dirty="0">
                <a:highlight>
                  <a:srgbClr val="FFFF00"/>
                </a:highlight>
              </a:rPr>
              <a:t>e</a:t>
            </a:r>
            <a:r>
              <a:rPr lang="sr-Latn-RS" b="1" i="1" dirty="0">
                <a:highlight>
                  <a:srgbClr val="FFFF00"/>
                </a:highlight>
              </a:rPr>
              <a:t>re</a:t>
            </a:r>
            <a:r>
              <a:rPr lang="en-US" b="1" i="1" dirty="0">
                <a:highlight>
                  <a:srgbClr val="FFFF00"/>
                </a:highlight>
              </a:rPr>
              <a:t>’</a:t>
            </a:r>
            <a:r>
              <a:rPr lang="sr-Latn-RS" b="1" i="1" dirty="0">
                <a:highlight>
                  <a:srgbClr val="FFFF00"/>
                </a:highlight>
              </a:rPr>
              <a:t>s</a:t>
            </a:r>
            <a:r>
              <a:rPr lang="en-US" b="1" i="1" dirty="0">
                <a:highlight>
                  <a:srgbClr val="FFFF00"/>
                </a:highlight>
              </a:rPr>
              <a:t> </a:t>
            </a:r>
            <a:r>
              <a:rPr lang="sr-Latn-RS" b="1" i="1" dirty="0">
                <a:highlight>
                  <a:srgbClr val="FFFF00"/>
                </a:highlight>
              </a:rPr>
              <a:t>disease</a:t>
            </a:r>
            <a:r>
              <a:rPr lang="en-US" b="1" i="1" dirty="0">
                <a:highlight>
                  <a:srgbClr val="FFFF00"/>
                </a:highlight>
              </a:rPr>
              <a:t> </a:t>
            </a:r>
            <a:r>
              <a:rPr lang="sr-Latn-RS" b="1" i="1" dirty="0">
                <a:highlight>
                  <a:srgbClr val="FFFF00"/>
                </a:highlight>
              </a:rPr>
              <a:t>(3)</a:t>
            </a:r>
          </a:p>
          <a:p>
            <a:pPr marL="0" indent="0" algn="just">
              <a:buNone/>
            </a:pPr>
            <a:r>
              <a:rPr lang="en-US" dirty="0"/>
              <a:t>In the treatment of Meniere's disease, vestibular suppressants and antiemetics are used. Because bouts generally last only 2 hours, acute treatment is usually episodic. It is presently generally accepted that reduction of salt intake with a no-added-salt diet and daily use of a salt-wasting diuretic is helpful in reducing the number and intensity of spells over the long term. Effective surgical treatment of Meniere's disease is based on procedures that destroy vestibular function</a:t>
            </a:r>
            <a:r>
              <a:rPr lang="sr-Latn-RS" dirty="0"/>
              <a:t> (</a:t>
            </a:r>
            <a:r>
              <a:rPr lang="en-US" dirty="0"/>
              <a:t>labyrinthectomy, selective vestibular nerve section</a:t>
            </a:r>
            <a:r>
              <a:rPr lang="sr-Latn-RS" dirty="0"/>
              <a:t>)</a:t>
            </a:r>
            <a:r>
              <a:rPr lang="en-US" dirty="0"/>
              <a:t>.</a:t>
            </a:r>
          </a:p>
        </p:txBody>
      </p:sp>
      <p:sp>
        <p:nvSpPr>
          <p:cNvPr id="4" name="Date Placeholder 3">
            <a:extLst>
              <a:ext uri="{FF2B5EF4-FFF2-40B4-BE49-F238E27FC236}">
                <a16:creationId xmlns:a16="http://schemas.microsoft.com/office/drawing/2014/main" xmlns="" id="{05C00282-C09E-4471-1B02-726F1DA47580}"/>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0B1FB173-D984-189C-E39C-023B612B9C7E}"/>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169</a:t>
            </a:fld>
            <a:endParaRPr lang="en-US">
              <a:solidFill>
                <a:prstClr val="black">
                  <a:tint val="75000"/>
                </a:prstClr>
              </a:solidFill>
            </a:endParaRPr>
          </a:p>
        </p:txBody>
      </p:sp>
      <p:sp>
        <p:nvSpPr>
          <p:cNvPr id="6" name="Title 1">
            <a:extLst>
              <a:ext uri="{FF2B5EF4-FFF2-40B4-BE49-F238E27FC236}">
                <a16:creationId xmlns:a16="http://schemas.microsoft.com/office/drawing/2014/main" xmlns="" id="{6E6152C3-2757-E523-3B00-D45E9A679958}"/>
              </a:ext>
            </a:extLst>
          </p:cNvPr>
          <p:cNvSpPr>
            <a:spLocks noGrp="1"/>
          </p:cNvSpPr>
          <p:nvPr>
            <p:ph type="title"/>
          </p:nvPr>
        </p:nvSpPr>
        <p:spPr>
          <a:xfrm>
            <a:off x="1981200" y="274638"/>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28636733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7"/>
          <p:cNvSpPr>
            <a:spLocks noGrp="1" noChangeArrowheads="1"/>
          </p:cNvSpPr>
          <p:nvPr>
            <p:ph type="title"/>
          </p:nvPr>
        </p:nvSpPr>
        <p:spPr>
          <a:ln>
            <a:solidFill>
              <a:schemeClr val="tx1"/>
            </a:solidFill>
          </a:ln>
        </p:spPr>
        <p:txBody>
          <a:bodyPr>
            <a:normAutofit/>
          </a:bodyPr>
          <a:lstStyle/>
          <a:p>
            <a:pPr>
              <a:defRPr/>
            </a:pPr>
            <a:r>
              <a:rPr lang="sr-Latn-CS" dirty="0">
                <a:latin typeface="+mn-lt"/>
              </a:rPr>
              <a:t>Multiaxial levels of diagnosis of epilepsy</a:t>
            </a:r>
            <a:endParaRPr lang="en-US" dirty="0">
              <a:latin typeface="+mn-lt"/>
            </a:endParaRPr>
          </a:p>
        </p:txBody>
      </p:sp>
      <p:sp>
        <p:nvSpPr>
          <p:cNvPr id="13320" name="Rectangle 8"/>
          <p:cNvSpPr>
            <a:spLocks noGrp="1" noChangeArrowheads="1"/>
          </p:cNvSpPr>
          <p:nvPr>
            <p:ph idx="1"/>
          </p:nvPr>
        </p:nvSpPr>
        <p:spPr>
          <a:ln>
            <a:solidFill>
              <a:schemeClr val="tx1"/>
            </a:solidFill>
          </a:ln>
        </p:spPr>
        <p:txBody>
          <a:bodyPr>
            <a:normAutofit/>
          </a:bodyPr>
          <a:lstStyle/>
          <a:p>
            <a:pPr>
              <a:lnSpc>
                <a:spcPct val="90000"/>
              </a:lnSpc>
              <a:defRPr/>
            </a:pPr>
            <a:r>
              <a:rPr lang="sr-Latn-CS" sz="2800" dirty="0">
                <a:solidFill>
                  <a:schemeClr val="tx1"/>
                </a:solidFill>
              </a:rPr>
              <a:t>Qualitative diagnosis (is it epilepsy or not)</a:t>
            </a:r>
          </a:p>
          <a:p>
            <a:pPr>
              <a:lnSpc>
                <a:spcPct val="90000"/>
              </a:lnSpc>
              <a:defRPr/>
            </a:pPr>
            <a:r>
              <a:rPr lang="sr-Latn-CS" sz="2800" dirty="0">
                <a:solidFill>
                  <a:schemeClr val="tx1"/>
                </a:solidFill>
              </a:rPr>
              <a:t>Distinguishing spontaneous from </a:t>
            </a:r>
            <a:r>
              <a:rPr lang="sr-Latn-CS" sz="2800" dirty="0" smtClean="0">
                <a:solidFill>
                  <a:schemeClr val="tx1"/>
                </a:solidFill>
              </a:rPr>
              <a:t>provoked </a:t>
            </a:r>
            <a:r>
              <a:rPr lang="sr-Latn-CS" sz="2800" dirty="0">
                <a:solidFill>
                  <a:schemeClr val="tx1"/>
                </a:solidFill>
              </a:rPr>
              <a:t>seizures</a:t>
            </a:r>
          </a:p>
          <a:p>
            <a:pPr>
              <a:lnSpc>
                <a:spcPct val="90000"/>
              </a:lnSpc>
              <a:defRPr/>
            </a:pPr>
            <a:r>
              <a:rPr lang="sr-Latn-CS" sz="2800" dirty="0">
                <a:solidFill>
                  <a:schemeClr val="tx1"/>
                </a:solidFill>
              </a:rPr>
              <a:t>Typological diagnosis (what type of </a:t>
            </a:r>
            <a:r>
              <a:rPr lang="en-US" sz="2800" dirty="0" smtClean="0">
                <a:solidFill>
                  <a:schemeClr val="tx1"/>
                </a:solidFill>
              </a:rPr>
              <a:t>seizure</a:t>
            </a:r>
            <a:r>
              <a:rPr lang="sr-Latn-CS" sz="2800" dirty="0" smtClean="0">
                <a:solidFill>
                  <a:schemeClr val="tx1"/>
                </a:solidFill>
              </a:rPr>
              <a:t> </a:t>
            </a:r>
            <a:r>
              <a:rPr lang="sr-Latn-CS" sz="2800" dirty="0">
                <a:solidFill>
                  <a:schemeClr val="tx1"/>
                </a:solidFill>
              </a:rPr>
              <a:t>is involved)</a:t>
            </a:r>
          </a:p>
          <a:p>
            <a:pPr>
              <a:lnSpc>
                <a:spcPct val="90000"/>
              </a:lnSpc>
              <a:defRPr/>
            </a:pPr>
            <a:r>
              <a:rPr lang="sr-Latn-CS" sz="2800" dirty="0">
                <a:solidFill>
                  <a:schemeClr val="tx1"/>
                </a:solidFill>
              </a:rPr>
              <a:t>Syndromic diagnosis (which epileptic disease or syndrome is involved)</a:t>
            </a:r>
            <a:endParaRPr lang="en-US" sz="2800" dirty="0"/>
          </a:p>
        </p:txBody>
      </p:sp>
    </p:spTree>
    <p:extLst>
      <p:ext uri="{BB962C8B-B14F-4D97-AF65-F5344CB8AC3E}">
        <p14:creationId xmlns:p14="http://schemas.microsoft.com/office/powerpoint/2010/main" val="2017205600"/>
      </p:ext>
    </p:extLst>
  </p:cSld>
  <p:clrMapOvr>
    <a:masterClrMapping/>
  </p:clrMapOvr>
  <mc:AlternateContent xmlns:mc="http://schemas.openxmlformats.org/markup-compatibility/2006" xmlns:p14="http://schemas.microsoft.com/office/powerpoint/2010/main">
    <mc:Choice Requires="p14">
      <p:transition spd="slow" p14:dur="2000" advTm="40036"/>
    </mc:Choice>
    <mc:Fallback xmlns="">
      <p:transition spd="slow" advTm="40036"/>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0CC8E76-80D8-7156-427E-35340A703915}"/>
              </a:ext>
            </a:extLst>
          </p:cNvPr>
          <p:cNvSpPr>
            <a:spLocks noGrp="1"/>
          </p:cNvSpPr>
          <p:nvPr>
            <p:ph idx="1"/>
          </p:nvPr>
        </p:nvSpPr>
        <p:spPr>
          <a:xfrm>
            <a:off x="1775520" y="1196752"/>
            <a:ext cx="8712968" cy="5256584"/>
          </a:xfrm>
        </p:spPr>
        <p:txBody>
          <a:bodyPr>
            <a:normAutofit fontScale="92500" lnSpcReduction="20000"/>
          </a:bodyPr>
          <a:lstStyle/>
          <a:p>
            <a:pPr marL="0" indent="0" algn="just">
              <a:buNone/>
            </a:pPr>
            <a:r>
              <a:rPr lang="en-US" dirty="0">
                <a:highlight>
                  <a:srgbClr val="FFFF00"/>
                </a:highlight>
              </a:rPr>
              <a:t>CENTRAL VERTIGO </a:t>
            </a:r>
            <a:endParaRPr lang="sr-Latn-RS" dirty="0">
              <a:highlight>
                <a:srgbClr val="FFFF00"/>
              </a:highlight>
            </a:endParaRPr>
          </a:p>
          <a:p>
            <a:pPr marL="0" indent="0" algn="just">
              <a:buNone/>
            </a:pPr>
            <a:r>
              <a:rPr lang="sr-Latn-RS" dirty="0"/>
              <a:t>T</a:t>
            </a:r>
            <a:r>
              <a:rPr lang="en-US" dirty="0" err="1"/>
              <a:t>ypically</a:t>
            </a:r>
            <a:r>
              <a:rPr lang="en-US" dirty="0"/>
              <a:t> makes up only about 25 percent of diagnoses of patients presenting with vertigo, because </a:t>
            </a:r>
            <a:r>
              <a:rPr lang="en-US" dirty="0" err="1"/>
              <a:t>otological</a:t>
            </a:r>
            <a:r>
              <a:rPr lang="en-US" dirty="0"/>
              <a:t> vertigo and vertigo of unknown cause are much more frequent. </a:t>
            </a:r>
            <a:r>
              <a:rPr lang="en-US" b="1" i="1" dirty="0"/>
              <a:t>Stroke</a:t>
            </a:r>
            <a:r>
              <a:rPr lang="en-US" dirty="0"/>
              <a:t> and </a:t>
            </a:r>
            <a:r>
              <a:rPr lang="en-US" b="1" i="1" dirty="0"/>
              <a:t>transient ischemic attacks </a:t>
            </a:r>
            <a:r>
              <a:rPr lang="en-US" dirty="0"/>
              <a:t>account for one third of cases of central vertigo. Vertigo attributed to </a:t>
            </a:r>
            <a:r>
              <a:rPr lang="en-US" b="1" i="1" dirty="0"/>
              <a:t>vertebrobasilar migraine </a:t>
            </a:r>
            <a:r>
              <a:rPr lang="en-US" dirty="0"/>
              <a:t>accounts for another 15 percent of cases. </a:t>
            </a:r>
            <a:r>
              <a:rPr lang="sr-Latn-RS" dirty="0"/>
              <a:t>D</a:t>
            </a:r>
            <a:r>
              <a:rPr lang="en-US" dirty="0" err="1"/>
              <a:t>isorders</a:t>
            </a:r>
            <a:r>
              <a:rPr lang="en-US" dirty="0"/>
              <a:t> such as </a:t>
            </a:r>
            <a:r>
              <a:rPr lang="en-US" b="1" i="1" dirty="0"/>
              <a:t>seizures</a:t>
            </a:r>
            <a:r>
              <a:rPr lang="en-US" dirty="0"/>
              <a:t>, </a:t>
            </a:r>
            <a:r>
              <a:rPr lang="en-US" b="1" i="1" dirty="0"/>
              <a:t>multiple sclerosis</a:t>
            </a:r>
            <a:r>
              <a:rPr lang="en-US" dirty="0"/>
              <a:t>, and the </a:t>
            </a:r>
            <a:r>
              <a:rPr lang="en-US" b="1" i="1" dirty="0"/>
              <a:t>Chiari malformation</a:t>
            </a:r>
            <a:r>
              <a:rPr lang="en-US" dirty="0"/>
              <a:t> make up the remainder</a:t>
            </a:r>
            <a:endParaRPr lang="sr-Latn-RS" dirty="0"/>
          </a:p>
          <a:p>
            <a:pPr marL="0" indent="0" algn="just">
              <a:buNone/>
            </a:pPr>
            <a:r>
              <a:rPr lang="en-US" b="1" i="1" dirty="0"/>
              <a:t>Tumors</a:t>
            </a:r>
            <a:r>
              <a:rPr lang="en-US" dirty="0"/>
              <a:t> of </a:t>
            </a:r>
            <a:r>
              <a:rPr lang="sr-Latn-RS" dirty="0"/>
              <a:t>VIII</a:t>
            </a:r>
            <a:r>
              <a:rPr lang="en-US" dirty="0"/>
              <a:t>, brain stem, or cerebellum</a:t>
            </a:r>
            <a:endParaRPr lang="sr-Latn-RS" dirty="0"/>
          </a:p>
          <a:p>
            <a:pPr marL="0" indent="0" algn="just">
              <a:buNone/>
            </a:pPr>
            <a:r>
              <a:rPr lang="en-US" b="1" i="1" dirty="0"/>
              <a:t>Paraneoplastic cerebellar degeneration </a:t>
            </a:r>
            <a:endParaRPr lang="sr-Latn-RS" b="1" i="1" dirty="0"/>
          </a:p>
          <a:p>
            <a:pPr marL="0" indent="0" algn="just">
              <a:buNone/>
            </a:pPr>
            <a:r>
              <a:rPr lang="en-US" b="1" i="1" dirty="0"/>
              <a:t>Wernicke's syndrome</a:t>
            </a:r>
          </a:p>
        </p:txBody>
      </p:sp>
      <p:sp>
        <p:nvSpPr>
          <p:cNvPr id="4" name="Date Placeholder 3">
            <a:extLst>
              <a:ext uri="{FF2B5EF4-FFF2-40B4-BE49-F238E27FC236}">
                <a16:creationId xmlns:a16="http://schemas.microsoft.com/office/drawing/2014/main" xmlns="" id="{9705060A-D5E7-DC4A-C368-1E261B45E3F8}"/>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FC1F36DB-E937-655C-A09D-14AB4AEA09DA}"/>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170</a:t>
            </a:fld>
            <a:endParaRPr lang="en-US">
              <a:solidFill>
                <a:prstClr val="black">
                  <a:tint val="75000"/>
                </a:prstClr>
              </a:solidFill>
            </a:endParaRPr>
          </a:p>
        </p:txBody>
      </p:sp>
      <p:sp>
        <p:nvSpPr>
          <p:cNvPr id="6" name="Title 1">
            <a:extLst>
              <a:ext uri="{FF2B5EF4-FFF2-40B4-BE49-F238E27FC236}">
                <a16:creationId xmlns:a16="http://schemas.microsoft.com/office/drawing/2014/main" xmlns="" id="{E8B51B33-6FFE-3482-0C33-E7731A4E5EE0}"/>
              </a:ext>
            </a:extLst>
          </p:cNvPr>
          <p:cNvSpPr>
            <a:spLocks noGrp="1"/>
          </p:cNvSpPr>
          <p:nvPr>
            <p:ph type="title"/>
          </p:nvPr>
        </p:nvSpPr>
        <p:spPr>
          <a:xfrm>
            <a:off x="1981200" y="136525"/>
            <a:ext cx="8229600" cy="1143000"/>
          </a:xfrm>
        </p:spPr>
        <p:txBody>
          <a:bodyPr>
            <a:normAutofit/>
          </a:bodyPr>
          <a:lstStyle/>
          <a:p>
            <a:r>
              <a:rPr lang="en-US" dirty="0"/>
              <a:t>CLINICAL SYNDROMES</a:t>
            </a:r>
          </a:p>
        </p:txBody>
      </p:sp>
    </p:spTree>
    <p:extLst>
      <p:ext uri="{BB962C8B-B14F-4D97-AF65-F5344CB8AC3E}">
        <p14:creationId xmlns:p14="http://schemas.microsoft.com/office/powerpoint/2010/main" val="23260609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674C42-971C-1D3A-924B-5DCC3A729D48}"/>
              </a:ext>
            </a:extLst>
          </p:cNvPr>
          <p:cNvSpPr>
            <a:spLocks noGrp="1"/>
          </p:cNvSpPr>
          <p:nvPr>
            <p:ph type="title"/>
          </p:nvPr>
        </p:nvSpPr>
        <p:spPr>
          <a:xfrm>
            <a:off x="1951488" y="13760"/>
            <a:ext cx="8229600" cy="1143000"/>
          </a:xfrm>
        </p:spPr>
        <p:txBody>
          <a:bodyPr>
            <a:normAutofit fontScale="90000"/>
          </a:bodyPr>
          <a:lstStyle/>
          <a:p>
            <a:r>
              <a:rPr lang="sr-Latn-RS" dirty="0"/>
              <a:t>S</a:t>
            </a:r>
            <a:r>
              <a:rPr lang="en-US" dirty="0" err="1"/>
              <a:t>ymptomatic</a:t>
            </a:r>
            <a:r>
              <a:rPr lang="en-US" dirty="0"/>
              <a:t> management of peripheral vestibular disorders</a:t>
            </a:r>
          </a:p>
        </p:txBody>
      </p:sp>
      <p:graphicFrame>
        <p:nvGraphicFramePr>
          <p:cNvPr id="6" name="Content Placeholder 5">
            <a:extLst>
              <a:ext uri="{FF2B5EF4-FFF2-40B4-BE49-F238E27FC236}">
                <a16:creationId xmlns:a16="http://schemas.microsoft.com/office/drawing/2014/main" xmlns="" id="{E1BC448C-50F2-998C-CFB0-E1B9ACD80504}"/>
              </a:ext>
            </a:extLst>
          </p:cNvPr>
          <p:cNvGraphicFramePr>
            <a:graphicFrameLocks noGrp="1"/>
          </p:cNvGraphicFramePr>
          <p:nvPr>
            <p:ph idx="1"/>
            <p:extLst/>
          </p:nvPr>
        </p:nvGraphicFramePr>
        <p:xfrm>
          <a:off x="1996064" y="1432200"/>
          <a:ext cx="8402104" cy="2011680"/>
        </p:xfrm>
        <a:graphic>
          <a:graphicData uri="http://schemas.openxmlformats.org/drawingml/2006/table">
            <a:tbl>
              <a:tblPr firstRow="1" bandRow="1">
                <a:tableStyleId>{5C22544A-7EE6-4342-B048-85BDC9FD1C3A}</a:tableStyleId>
              </a:tblPr>
              <a:tblGrid>
                <a:gridCol w="3230150">
                  <a:extLst>
                    <a:ext uri="{9D8B030D-6E8A-4147-A177-3AD203B41FA5}">
                      <a16:colId xmlns:a16="http://schemas.microsoft.com/office/drawing/2014/main" xmlns="" val="892372055"/>
                    </a:ext>
                  </a:extLst>
                </a:gridCol>
                <a:gridCol w="5171954">
                  <a:extLst>
                    <a:ext uri="{9D8B030D-6E8A-4147-A177-3AD203B41FA5}">
                      <a16:colId xmlns:a16="http://schemas.microsoft.com/office/drawing/2014/main" xmlns="" val="622755862"/>
                    </a:ext>
                  </a:extLst>
                </a:gridCol>
              </a:tblGrid>
              <a:tr h="370840">
                <a:tc>
                  <a:txBody>
                    <a:bodyPr/>
                    <a:lstStyle/>
                    <a:p>
                      <a:r>
                        <a:rPr lang="en-US" dirty="0"/>
                        <a:t>Meclizine </a:t>
                      </a:r>
                      <a:endParaRPr lang="sr-Latn-RS" dirty="0"/>
                    </a:p>
                    <a:p>
                      <a:r>
                        <a:rPr lang="en-US" dirty="0"/>
                        <a:t>Lorazepam </a:t>
                      </a:r>
                      <a:endParaRPr lang="sr-Latn-RS" dirty="0"/>
                    </a:p>
                    <a:p>
                      <a:r>
                        <a:rPr lang="en-US" dirty="0"/>
                        <a:t>Clonazepam </a:t>
                      </a:r>
                      <a:endParaRPr lang="sr-Latn-RS" dirty="0"/>
                    </a:p>
                    <a:p>
                      <a:r>
                        <a:rPr lang="en-US" dirty="0"/>
                        <a:t>Scopolamine </a:t>
                      </a:r>
                      <a:endParaRPr lang="sr-Latn-RS" dirty="0"/>
                    </a:p>
                    <a:p>
                      <a:r>
                        <a:rPr lang="sr-Latn-RS" dirty="0"/>
                        <a:t>D</a:t>
                      </a:r>
                      <a:r>
                        <a:rPr lang="en-US" dirty="0" err="1"/>
                        <a:t>imenhydrinate</a:t>
                      </a:r>
                      <a:r>
                        <a:rPr lang="en-US" dirty="0"/>
                        <a:t> </a:t>
                      </a:r>
                      <a:endParaRPr lang="sr-Latn-RS" dirty="0"/>
                    </a:p>
                    <a:p>
                      <a:r>
                        <a:rPr lang="en-US" dirty="0"/>
                        <a:t>Diazepam</a:t>
                      </a:r>
                    </a:p>
                  </a:txBody>
                  <a:tcPr/>
                </a:tc>
                <a:tc>
                  <a:txBody>
                    <a:bodyPr/>
                    <a:lstStyle/>
                    <a:p>
                      <a:r>
                        <a:rPr lang="en-US" dirty="0"/>
                        <a:t>12.5-50 mg every 4-6 hours</a:t>
                      </a:r>
                      <a:endParaRPr lang="sr-Latn-RS" dirty="0"/>
                    </a:p>
                    <a:p>
                      <a:r>
                        <a:rPr lang="en-US" dirty="0"/>
                        <a:t>0.5 mg twice daily</a:t>
                      </a:r>
                      <a:endParaRPr lang="sr-Latn-RS" dirty="0"/>
                    </a:p>
                    <a:p>
                      <a:r>
                        <a:rPr lang="en-US" dirty="0"/>
                        <a:t>0.5 mg twice daily</a:t>
                      </a:r>
                      <a:endParaRPr lang="sr-Latn-RS" dirty="0"/>
                    </a:p>
                    <a:p>
                      <a:r>
                        <a:rPr lang="en-US" dirty="0"/>
                        <a:t>0.5 mg patch every 3 days</a:t>
                      </a:r>
                      <a:endParaRPr lang="sr-Latn-RS" dirty="0"/>
                    </a:p>
                    <a:p>
                      <a:r>
                        <a:rPr lang="en-US" dirty="0"/>
                        <a:t>50 mg every 4-6 hours</a:t>
                      </a:r>
                      <a:endParaRPr lang="sr-Latn-RS" dirty="0"/>
                    </a:p>
                    <a:p>
                      <a:r>
                        <a:rPr lang="en-US" dirty="0"/>
                        <a:t>2-10 mg (1 dose) given acutely orally, intramuscularly, or intravenously</a:t>
                      </a:r>
                    </a:p>
                  </a:txBody>
                  <a:tcPr/>
                </a:tc>
                <a:extLst>
                  <a:ext uri="{0D108BD9-81ED-4DB2-BD59-A6C34878D82A}">
                    <a16:rowId xmlns:a16="http://schemas.microsoft.com/office/drawing/2014/main" xmlns="" val="2830795369"/>
                  </a:ext>
                </a:extLst>
              </a:tr>
            </a:tbl>
          </a:graphicData>
        </a:graphic>
      </p:graphicFrame>
      <p:sp>
        <p:nvSpPr>
          <p:cNvPr id="4" name="Date Placeholder 3">
            <a:extLst>
              <a:ext uri="{FF2B5EF4-FFF2-40B4-BE49-F238E27FC236}">
                <a16:creationId xmlns:a16="http://schemas.microsoft.com/office/drawing/2014/main" xmlns="" id="{502348AC-5A88-0A93-C5CD-0DAC0F2AC286}"/>
              </a:ext>
            </a:extLst>
          </p:cNvPr>
          <p:cNvSpPr>
            <a:spLocks noGrp="1"/>
          </p:cNvSpPr>
          <p:nvPr>
            <p:ph type="dt" sz="half" idx="10"/>
          </p:nvPr>
        </p:nvSpPr>
        <p:spPr/>
        <p:txBody>
          <a:bodyPr/>
          <a:lstStyle/>
          <a:p>
            <a:fld id="{DBC9CB7D-5E41-40FD-92B8-1FF1DCD1F090}" type="datetime2">
              <a:rPr lang="en-US" smtClean="0">
                <a:solidFill>
                  <a:prstClr val="black">
                    <a:tint val="75000"/>
                  </a:prstClr>
                </a:solidFill>
              </a:rPr>
              <a:pPr/>
              <a:t>Tuesday, March 05, 2024</a:t>
            </a:fld>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7978696A-F59E-D7CB-78C5-AD9672B4F693}"/>
              </a:ext>
            </a:extLst>
          </p:cNvPr>
          <p:cNvSpPr>
            <a:spLocks noGrp="1"/>
          </p:cNvSpPr>
          <p:nvPr>
            <p:ph type="sldNum" sz="quarter" idx="12"/>
          </p:nvPr>
        </p:nvSpPr>
        <p:spPr/>
        <p:txBody>
          <a:bodyPr/>
          <a:lstStyle/>
          <a:p>
            <a:fld id="{1B24CA91-02DD-4EA9-BD0F-482526137FB1}" type="slidenum">
              <a:rPr lang="en-US" smtClean="0">
                <a:solidFill>
                  <a:prstClr val="black">
                    <a:tint val="75000"/>
                  </a:prstClr>
                </a:solidFill>
              </a:rPr>
              <a:pPr/>
              <a:t>171</a:t>
            </a:fld>
            <a:endParaRPr lang="en-US">
              <a:solidFill>
                <a:prstClr val="black">
                  <a:tint val="75000"/>
                </a:prstClr>
              </a:solidFill>
            </a:endParaRPr>
          </a:p>
        </p:txBody>
      </p:sp>
      <p:sp>
        <p:nvSpPr>
          <p:cNvPr id="8" name="TextBox 7">
            <a:extLst>
              <a:ext uri="{FF2B5EF4-FFF2-40B4-BE49-F238E27FC236}">
                <a16:creationId xmlns:a16="http://schemas.microsoft.com/office/drawing/2014/main" xmlns="" id="{32F1B6FE-4FEC-E05E-D7DC-39E3E8A02862}"/>
              </a:ext>
            </a:extLst>
          </p:cNvPr>
          <p:cNvSpPr txBox="1"/>
          <p:nvPr/>
        </p:nvSpPr>
        <p:spPr>
          <a:xfrm>
            <a:off x="4572000" y="1123640"/>
            <a:ext cx="4572000" cy="369332"/>
          </a:xfrm>
          <a:prstGeom prst="rect">
            <a:avLst/>
          </a:prstGeom>
          <a:noFill/>
        </p:spPr>
        <p:txBody>
          <a:bodyPr wrap="square">
            <a:spAutoFit/>
          </a:bodyPr>
          <a:lstStyle/>
          <a:p>
            <a:pPr fontAlgn="auto">
              <a:spcBef>
                <a:spcPts val="0"/>
              </a:spcBef>
              <a:spcAft>
                <a:spcPts val="0"/>
              </a:spcAft>
            </a:pPr>
            <a:r>
              <a:rPr lang="en-US" dirty="0">
                <a:solidFill>
                  <a:prstClr val="black"/>
                </a:solidFill>
                <a:latin typeface="Calibri"/>
              </a:rPr>
              <a:t>VESTIBULAR SUPPRESSANTS</a:t>
            </a:r>
          </a:p>
        </p:txBody>
      </p:sp>
      <p:graphicFrame>
        <p:nvGraphicFramePr>
          <p:cNvPr id="9" name="Table 8">
            <a:extLst>
              <a:ext uri="{FF2B5EF4-FFF2-40B4-BE49-F238E27FC236}">
                <a16:creationId xmlns:a16="http://schemas.microsoft.com/office/drawing/2014/main" xmlns="" id="{9B1B1F27-ADBD-6DA6-3413-C262E8022B79}"/>
              </a:ext>
            </a:extLst>
          </p:cNvPr>
          <p:cNvGraphicFramePr>
            <a:graphicFrameLocks noGrp="1"/>
          </p:cNvGraphicFramePr>
          <p:nvPr>
            <p:extLst/>
          </p:nvPr>
        </p:nvGraphicFramePr>
        <p:xfrm>
          <a:off x="2014376" y="3883810"/>
          <a:ext cx="8402104" cy="2011680"/>
        </p:xfrm>
        <a:graphic>
          <a:graphicData uri="http://schemas.openxmlformats.org/drawingml/2006/table">
            <a:tbl>
              <a:tblPr firstRow="1" bandRow="1">
                <a:tableStyleId>{5C22544A-7EE6-4342-B048-85BDC9FD1C3A}</a:tableStyleId>
              </a:tblPr>
              <a:tblGrid>
                <a:gridCol w="3236184">
                  <a:extLst>
                    <a:ext uri="{9D8B030D-6E8A-4147-A177-3AD203B41FA5}">
                      <a16:colId xmlns:a16="http://schemas.microsoft.com/office/drawing/2014/main" xmlns="" val="4142187869"/>
                    </a:ext>
                  </a:extLst>
                </a:gridCol>
                <a:gridCol w="5165920">
                  <a:extLst>
                    <a:ext uri="{9D8B030D-6E8A-4147-A177-3AD203B41FA5}">
                      <a16:colId xmlns:a16="http://schemas.microsoft.com/office/drawing/2014/main" xmlns="" val="4229783733"/>
                    </a:ext>
                  </a:extLst>
                </a:gridCol>
              </a:tblGrid>
              <a:tr h="370840">
                <a:tc>
                  <a:txBody>
                    <a:bodyPr/>
                    <a:lstStyle/>
                    <a:p>
                      <a:r>
                        <a:rPr lang="en-US" dirty="0" err="1"/>
                        <a:t>Droperidol</a:t>
                      </a:r>
                      <a:r>
                        <a:rPr lang="en-US" dirty="0"/>
                        <a:t> </a:t>
                      </a:r>
                      <a:endParaRPr lang="sr-Latn-RS" dirty="0"/>
                    </a:p>
                    <a:p>
                      <a:r>
                        <a:rPr lang="en-US" dirty="0"/>
                        <a:t>Meclizine</a:t>
                      </a:r>
                      <a:endParaRPr lang="sr-Latn-RS" dirty="0"/>
                    </a:p>
                    <a:p>
                      <a:r>
                        <a:rPr lang="en-US" dirty="0"/>
                        <a:t>Metoclopramide</a:t>
                      </a:r>
                      <a:endParaRPr lang="sr-Latn-RS" dirty="0"/>
                    </a:p>
                    <a:p>
                      <a:r>
                        <a:rPr lang="en-US" dirty="0"/>
                        <a:t>Ondansetron </a:t>
                      </a:r>
                      <a:endParaRPr lang="sr-Latn-RS" dirty="0"/>
                    </a:p>
                    <a:p>
                      <a:r>
                        <a:rPr lang="en-US" dirty="0"/>
                        <a:t>Prochlorperazine</a:t>
                      </a:r>
                      <a:endParaRPr lang="sr-Latn-RS" dirty="0"/>
                    </a:p>
                    <a:p>
                      <a:r>
                        <a:rPr lang="en-US" dirty="0"/>
                        <a:t>Promethazine </a:t>
                      </a:r>
                      <a:endParaRPr lang="sr-Latn-RS" dirty="0"/>
                    </a:p>
                    <a:p>
                      <a:r>
                        <a:rPr lang="en-US" dirty="0"/>
                        <a:t>Trimethobenzamide</a:t>
                      </a:r>
                    </a:p>
                  </a:txBody>
                  <a:tcPr/>
                </a:tc>
                <a:tc>
                  <a:txBody>
                    <a:bodyPr/>
                    <a:lstStyle/>
                    <a:p>
                      <a:r>
                        <a:rPr lang="en-US" dirty="0"/>
                        <a:t>2.5 or 5 mg sublingual or intramuscularly every 12</a:t>
                      </a:r>
                      <a:r>
                        <a:rPr lang="sr-Latn-RS" dirty="0"/>
                        <a:t>h</a:t>
                      </a:r>
                    </a:p>
                    <a:p>
                      <a:r>
                        <a:rPr lang="en-US" dirty="0"/>
                        <a:t>12.5-50 mg every 4-6 hours orally</a:t>
                      </a:r>
                      <a:endParaRPr lang="sr-Latn-RS" dirty="0"/>
                    </a:p>
                    <a:p>
                      <a:r>
                        <a:rPr lang="en-US" dirty="0"/>
                        <a:t>10 mg orally three times daily or 10 mg</a:t>
                      </a:r>
                      <a:r>
                        <a:rPr lang="sr-Latn-RS" dirty="0"/>
                        <a:t> im</a:t>
                      </a:r>
                    </a:p>
                    <a:p>
                      <a:r>
                        <a:rPr lang="it-IT" dirty="0"/>
                        <a:t>4-8 mg po single dose</a:t>
                      </a:r>
                      <a:endParaRPr lang="sr-Latn-RS" dirty="0"/>
                    </a:p>
                    <a:p>
                      <a:r>
                        <a:rPr lang="en-US" dirty="0"/>
                        <a:t>5</a:t>
                      </a:r>
                      <a:r>
                        <a:rPr lang="sr-Latn-RS" dirty="0"/>
                        <a:t>/</a:t>
                      </a:r>
                      <a:r>
                        <a:rPr lang="en-US" dirty="0"/>
                        <a:t> 10 mg </a:t>
                      </a:r>
                      <a:r>
                        <a:rPr lang="en-US" dirty="0" err="1"/>
                        <a:t>i</a:t>
                      </a:r>
                      <a:r>
                        <a:rPr lang="sr-Latn-RS" dirty="0"/>
                        <a:t>m/po</a:t>
                      </a:r>
                      <a:r>
                        <a:rPr lang="en-US" dirty="0"/>
                        <a:t> 6-12 h or 25 rectal</a:t>
                      </a:r>
                      <a:r>
                        <a:rPr lang="sr-Latn-RS" dirty="0"/>
                        <a:t> </a:t>
                      </a:r>
                      <a:r>
                        <a:rPr lang="en-US" dirty="0"/>
                        <a:t> every 12h</a:t>
                      </a:r>
                      <a:endParaRPr lang="sr-Latn-RS" dirty="0"/>
                    </a:p>
                    <a:p>
                      <a:r>
                        <a:rPr lang="en-US" dirty="0"/>
                        <a:t>12.5-25 mg </a:t>
                      </a:r>
                      <a:r>
                        <a:rPr lang="sr-Latn-RS" dirty="0"/>
                        <a:t>po/</a:t>
                      </a:r>
                      <a:r>
                        <a:rPr lang="en-US" dirty="0"/>
                        <a:t>6-8h</a:t>
                      </a:r>
                      <a:r>
                        <a:rPr lang="sr-Latn-RS" dirty="0"/>
                        <a:t> or </a:t>
                      </a:r>
                      <a:r>
                        <a:rPr lang="en-US" dirty="0"/>
                        <a:t>12.5 mg </a:t>
                      </a:r>
                      <a:r>
                        <a:rPr lang="en-US" dirty="0" err="1"/>
                        <a:t>i</a:t>
                      </a:r>
                      <a:r>
                        <a:rPr lang="sr-Latn-RS" dirty="0"/>
                        <a:t>m/</a:t>
                      </a:r>
                      <a:r>
                        <a:rPr lang="en-US" dirty="0"/>
                        <a:t>6-8h</a:t>
                      </a:r>
                      <a:endParaRPr lang="sr-Latn-RS" dirty="0"/>
                    </a:p>
                    <a:p>
                      <a:r>
                        <a:rPr lang="en-US" dirty="0"/>
                        <a:t>250 mg </a:t>
                      </a:r>
                      <a:r>
                        <a:rPr lang="sr-Latn-RS" dirty="0"/>
                        <a:t>po/8h</a:t>
                      </a:r>
                      <a:r>
                        <a:rPr lang="en-US" dirty="0"/>
                        <a:t> or 200 mg </a:t>
                      </a:r>
                      <a:r>
                        <a:rPr lang="en-US" dirty="0" err="1"/>
                        <a:t>i</a:t>
                      </a:r>
                      <a:r>
                        <a:rPr lang="sr-Latn-RS" dirty="0"/>
                        <a:t>m/8h</a:t>
                      </a:r>
                    </a:p>
                  </a:txBody>
                  <a:tcPr/>
                </a:tc>
                <a:extLst>
                  <a:ext uri="{0D108BD9-81ED-4DB2-BD59-A6C34878D82A}">
                    <a16:rowId xmlns:a16="http://schemas.microsoft.com/office/drawing/2014/main" xmlns="" val="3226669726"/>
                  </a:ext>
                </a:extLst>
              </a:tr>
            </a:tbl>
          </a:graphicData>
        </a:graphic>
      </p:graphicFrame>
      <p:sp>
        <p:nvSpPr>
          <p:cNvPr id="11" name="TextBox 10">
            <a:extLst>
              <a:ext uri="{FF2B5EF4-FFF2-40B4-BE49-F238E27FC236}">
                <a16:creationId xmlns:a16="http://schemas.microsoft.com/office/drawing/2014/main" xmlns="" id="{D71C5909-CFBE-3364-675B-F8D9BC4A3DA1}"/>
              </a:ext>
            </a:extLst>
          </p:cNvPr>
          <p:cNvSpPr txBox="1"/>
          <p:nvPr/>
        </p:nvSpPr>
        <p:spPr>
          <a:xfrm>
            <a:off x="5447928" y="3462677"/>
            <a:ext cx="4572000" cy="369332"/>
          </a:xfrm>
          <a:prstGeom prst="rect">
            <a:avLst/>
          </a:prstGeom>
          <a:noFill/>
        </p:spPr>
        <p:txBody>
          <a:bodyPr wrap="square">
            <a:spAutoFit/>
          </a:bodyPr>
          <a:lstStyle/>
          <a:p>
            <a:pPr fontAlgn="auto">
              <a:spcBef>
                <a:spcPts val="0"/>
              </a:spcBef>
              <a:spcAft>
                <a:spcPts val="0"/>
              </a:spcAft>
            </a:pPr>
            <a:r>
              <a:rPr lang="en-US" dirty="0">
                <a:solidFill>
                  <a:prstClr val="black"/>
                </a:solidFill>
                <a:latin typeface="Calibri"/>
              </a:rPr>
              <a:t>ANTIEMETICS</a:t>
            </a:r>
          </a:p>
        </p:txBody>
      </p:sp>
    </p:spTree>
    <p:extLst>
      <p:ext uri="{BB962C8B-B14F-4D97-AF65-F5344CB8AC3E}">
        <p14:creationId xmlns:p14="http://schemas.microsoft.com/office/powerpoint/2010/main" val="28249312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7"/>
          <p:cNvSpPr>
            <a:spLocks noGrp="1" noChangeArrowheads="1"/>
          </p:cNvSpPr>
          <p:nvPr>
            <p:ph type="title"/>
          </p:nvPr>
        </p:nvSpPr>
        <p:spPr>
          <a:ln>
            <a:solidFill>
              <a:schemeClr val="tx1"/>
            </a:solidFill>
          </a:ln>
        </p:spPr>
        <p:txBody>
          <a:bodyPr>
            <a:normAutofit/>
          </a:bodyPr>
          <a:lstStyle/>
          <a:p>
            <a:pPr>
              <a:defRPr/>
            </a:pPr>
            <a:r>
              <a:rPr lang="sr-Latn-CS" dirty="0">
                <a:latin typeface="+mn-lt"/>
              </a:rPr>
              <a:t>Multiaxial levels of diagnosis of epilepsy</a:t>
            </a:r>
            <a:endParaRPr lang="en-US" dirty="0">
              <a:latin typeface="+mn-lt"/>
            </a:endParaRPr>
          </a:p>
        </p:txBody>
      </p:sp>
      <p:sp>
        <p:nvSpPr>
          <p:cNvPr id="13320" name="Rectangle 8"/>
          <p:cNvSpPr>
            <a:spLocks noGrp="1" noChangeArrowheads="1"/>
          </p:cNvSpPr>
          <p:nvPr>
            <p:ph idx="1"/>
          </p:nvPr>
        </p:nvSpPr>
        <p:spPr>
          <a:ln>
            <a:solidFill>
              <a:schemeClr val="tx1"/>
            </a:solidFill>
          </a:ln>
        </p:spPr>
        <p:txBody>
          <a:bodyPr>
            <a:normAutofit/>
          </a:bodyPr>
          <a:lstStyle/>
          <a:p>
            <a:pPr>
              <a:lnSpc>
                <a:spcPct val="90000"/>
              </a:lnSpc>
              <a:defRPr/>
            </a:pPr>
            <a:r>
              <a:rPr lang="sr-Latn-CS" sz="2800" b="1" dirty="0" smtClean="0">
                <a:solidFill>
                  <a:srgbClr val="C00000"/>
                </a:solidFill>
              </a:rPr>
              <a:t>QUALITATIVE DIAGNOSIS (IS IT EPILEPSY OR NOT)</a:t>
            </a:r>
          </a:p>
          <a:p>
            <a:pPr>
              <a:lnSpc>
                <a:spcPct val="90000"/>
              </a:lnSpc>
              <a:defRPr/>
            </a:pPr>
            <a:r>
              <a:rPr lang="sr-Latn-CS" sz="2800" dirty="0" smtClean="0">
                <a:solidFill>
                  <a:schemeClr val="tx1"/>
                </a:solidFill>
              </a:rPr>
              <a:t>Distinguishing </a:t>
            </a:r>
            <a:r>
              <a:rPr lang="sr-Latn-CS" sz="2800" dirty="0">
                <a:solidFill>
                  <a:schemeClr val="tx1"/>
                </a:solidFill>
              </a:rPr>
              <a:t>spontaneous from </a:t>
            </a:r>
            <a:r>
              <a:rPr lang="sr-Latn-CS" sz="2800" dirty="0" smtClean="0">
                <a:solidFill>
                  <a:schemeClr val="tx1"/>
                </a:solidFill>
              </a:rPr>
              <a:t>provoked </a:t>
            </a:r>
            <a:r>
              <a:rPr lang="sr-Latn-CS" sz="2800" dirty="0">
                <a:solidFill>
                  <a:schemeClr val="tx1"/>
                </a:solidFill>
              </a:rPr>
              <a:t>seizures</a:t>
            </a:r>
          </a:p>
          <a:p>
            <a:pPr>
              <a:lnSpc>
                <a:spcPct val="90000"/>
              </a:lnSpc>
              <a:defRPr/>
            </a:pPr>
            <a:r>
              <a:rPr lang="sr-Latn-CS" sz="2800" dirty="0">
                <a:solidFill>
                  <a:schemeClr val="tx1"/>
                </a:solidFill>
              </a:rPr>
              <a:t>Typological diagnosis (what type of </a:t>
            </a:r>
            <a:r>
              <a:rPr lang="en-US" sz="2800" dirty="0" smtClean="0">
                <a:solidFill>
                  <a:schemeClr val="tx1"/>
                </a:solidFill>
              </a:rPr>
              <a:t>seizure</a:t>
            </a:r>
            <a:r>
              <a:rPr lang="sr-Latn-CS" sz="2800" dirty="0" smtClean="0">
                <a:solidFill>
                  <a:schemeClr val="tx1"/>
                </a:solidFill>
              </a:rPr>
              <a:t> </a:t>
            </a:r>
            <a:r>
              <a:rPr lang="sr-Latn-CS" sz="2800" dirty="0">
                <a:solidFill>
                  <a:schemeClr val="tx1"/>
                </a:solidFill>
              </a:rPr>
              <a:t>is involved)</a:t>
            </a:r>
          </a:p>
          <a:p>
            <a:pPr>
              <a:lnSpc>
                <a:spcPct val="90000"/>
              </a:lnSpc>
              <a:defRPr/>
            </a:pPr>
            <a:r>
              <a:rPr lang="sr-Latn-CS" sz="2800" dirty="0">
                <a:solidFill>
                  <a:schemeClr val="tx1"/>
                </a:solidFill>
              </a:rPr>
              <a:t>Syndromic diagnosis (which epileptic disease or syndrome is involved)</a:t>
            </a:r>
            <a:endParaRPr lang="en-US" sz="2800" dirty="0"/>
          </a:p>
        </p:txBody>
      </p:sp>
    </p:spTree>
    <p:extLst>
      <p:ext uri="{BB962C8B-B14F-4D97-AF65-F5344CB8AC3E}">
        <p14:creationId xmlns:p14="http://schemas.microsoft.com/office/powerpoint/2010/main" val="1735720242"/>
      </p:ext>
    </p:extLst>
  </p:cSld>
  <p:clrMapOvr>
    <a:masterClrMapping/>
  </p:clrMapOvr>
  <mc:AlternateContent xmlns:mc="http://schemas.openxmlformats.org/markup-compatibility/2006" xmlns:p14="http://schemas.microsoft.com/office/powerpoint/2010/main">
    <mc:Choice Requires="p14">
      <p:transition spd="slow" p14:dur="2000" advTm="40036"/>
    </mc:Choice>
    <mc:Fallback xmlns="">
      <p:transition spd="slow" advTm="40036"/>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ChangeArrowheads="1"/>
          </p:cNvSpPr>
          <p:nvPr/>
        </p:nvSpPr>
        <p:spPr bwMode="auto">
          <a:xfrm>
            <a:off x="1524000" y="838200"/>
            <a:ext cx="9372600" cy="1219200"/>
          </a:xfrm>
          <a:prstGeom prst="rect">
            <a:avLst/>
          </a:prstGeom>
          <a:noFill/>
          <a:ln w="9525">
            <a:solidFill>
              <a:schemeClr val="tx1"/>
            </a:solidFill>
            <a:miter lim="800000"/>
            <a:headEnd/>
            <a:tailEnd/>
          </a:ln>
          <a:effectLst>
            <a:outerShdw dist="40161" dir="1106097" algn="ctr" rotWithShape="0">
              <a:schemeClr val="bg2"/>
            </a:outerShdw>
          </a:effectLst>
        </p:spPr>
        <p:txBody>
          <a:bodyPr lIns="92075" tIns="46038" rIns="92075" bIns="46038" anchor="ctr"/>
          <a:lstStyle/>
          <a:p>
            <a:pPr algn="ctr">
              <a:defRPr/>
            </a:pPr>
            <a:r>
              <a:rPr lang="sr-Latn-CS" sz="4000" dirty="0">
                <a:latin typeface="+mn-lt"/>
              </a:rPr>
              <a:t>Qualitative diagnosis of epilepsy</a:t>
            </a:r>
          </a:p>
        </p:txBody>
      </p:sp>
      <p:sp>
        <p:nvSpPr>
          <p:cNvPr id="34821" name="Rectangle 5"/>
          <p:cNvSpPr>
            <a:spLocks noChangeArrowheads="1"/>
          </p:cNvSpPr>
          <p:nvPr/>
        </p:nvSpPr>
        <p:spPr bwMode="auto">
          <a:xfrm>
            <a:off x="1524000" y="2209800"/>
            <a:ext cx="9372600" cy="3581400"/>
          </a:xfrm>
          <a:prstGeom prst="rect">
            <a:avLst/>
          </a:prstGeom>
          <a:noFill/>
          <a:ln w="9525">
            <a:solidFill>
              <a:schemeClr val="tx1"/>
            </a:solidFill>
            <a:miter lim="800000"/>
            <a:headEnd/>
            <a:tailEnd/>
          </a:ln>
          <a:effectLst>
            <a:outerShdw dist="40161" dir="1106097" algn="ctr" rotWithShape="0">
              <a:schemeClr val="bg2"/>
            </a:outerShdw>
          </a:effectLst>
        </p:spPr>
        <p:txBody>
          <a:bodyPr lIns="92075" tIns="46038" rIns="92075" bIns="46038"/>
          <a:lstStyle/>
          <a:p>
            <a:pPr marL="342900" indent="-342900" algn="ctr">
              <a:spcBef>
                <a:spcPct val="20000"/>
              </a:spcBef>
              <a:buClr>
                <a:schemeClr val="hlink"/>
              </a:buClr>
              <a:buSzPct val="90000"/>
              <a:defRPr/>
            </a:pPr>
            <a:r>
              <a:rPr lang="sr-Cyrl-RS" sz="2800" b="1" dirty="0">
                <a:solidFill>
                  <a:srgbClr val="C00000"/>
                </a:solidFill>
                <a:latin typeface="+mn-lt"/>
              </a:rPr>
              <a:t>            </a:t>
            </a:r>
            <a:r>
              <a:rPr lang="en-US" sz="2800" dirty="0">
                <a:latin typeface="+mn-lt"/>
              </a:rPr>
              <a:t>Symptoms of an epileptic attack</a:t>
            </a:r>
          </a:p>
          <a:p>
            <a:pPr marL="342900" indent="-342900" algn="ctr">
              <a:spcBef>
                <a:spcPct val="20000"/>
              </a:spcBef>
              <a:buClr>
                <a:schemeClr val="hlink"/>
              </a:buClr>
              <a:buSzPct val="90000"/>
              <a:defRPr/>
            </a:pPr>
            <a:endParaRPr lang="en-US" sz="2800" dirty="0">
              <a:latin typeface="+mn-lt"/>
            </a:endParaRPr>
          </a:p>
          <a:p>
            <a:pPr marL="342900" indent="-342900" algn="ctr">
              <a:spcBef>
                <a:spcPct val="20000"/>
              </a:spcBef>
              <a:buClr>
                <a:schemeClr val="hlink"/>
              </a:buClr>
              <a:buSzPct val="90000"/>
              <a:defRPr/>
            </a:pPr>
            <a:r>
              <a:rPr lang="en-US" sz="2800" dirty="0">
                <a:latin typeface="+mn-lt"/>
              </a:rPr>
              <a:t>neither symptom is pathognomonic for an epileptic seizure</a:t>
            </a:r>
          </a:p>
          <a:p>
            <a:pPr marL="342900" indent="-342900" algn="ctr">
              <a:spcBef>
                <a:spcPct val="20000"/>
              </a:spcBef>
              <a:buClr>
                <a:schemeClr val="hlink"/>
              </a:buClr>
              <a:buSzPct val="90000"/>
              <a:defRPr/>
            </a:pPr>
            <a:endParaRPr lang="en-US" sz="2800" dirty="0">
              <a:latin typeface="+mn-lt"/>
            </a:endParaRPr>
          </a:p>
          <a:p>
            <a:pPr marL="342900" indent="-342900" algn="ctr">
              <a:spcBef>
                <a:spcPct val="20000"/>
              </a:spcBef>
              <a:buClr>
                <a:schemeClr val="hlink"/>
              </a:buClr>
              <a:buSzPct val="90000"/>
              <a:defRPr/>
            </a:pPr>
            <a:r>
              <a:rPr lang="en-US" sz="2800" dirty="0">
                <a:latin typeface="+mn-lt"/>
              </a:rPr>
              <a:t>the presence of any symptom does not rule out an </a:t>
            </a:r>
            <a:r>
              <a:rPr lang="en-US" sz="2800" dirty="0" smtClean="0">
                <a:latin typeface="+mn-lt"/>
              </a:rPr>
              <a:t>seizure</a:t>
            </a:r>
          </a:p>
          <a:p>
            <a:pPr marL="342900" indent="-342900" algn="ctr">
              <a:spcBef>
                <a:spcPct val="20000"/>
              </a:spcBef>
              <a:buClr>
                <a:schemeClr val="hlink"/>
              </a:buClr>
              <a:buSzPct val="90000"/>
              <a:defRPr/>
            </a:pPr>
            <a:r>
              <a:rPr lang="en-US" sz="2800" dirty="0">
                <a:latin typeface="+mn-lt"/>
              </a:rPr>
              <a:t>the basic characteristic that defines an epileptic attack is the way symptoms appear, that is, their time sequence</a:t>
            </a:r>
            <a:endParaRPr lang="sr-Latn-CS" sz="28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24106"/>
    </mc:Choice>
    <mc:Fallback xmlns="">
      <p:transition spd="slow" advTm="24106"/>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2" algn="ctr" rtl="0">
              <a:lnSpc>
                <a:spcPct val="90000"/>
              </a:lnSpc>
              <a:spcBef>
                <a:spcPct val="0"/>
              </a:spcBef>
            </a:pPr>
            <a:r>
              <a:rPr lang="en-US" sz="2100" b="1" dirty="0">
                <a:solidFill>
                  <a:schemeClr val="tx1"/>
                </a:solidFill>
                <a:latin typeface="Times New Roman" panose="02020603050405020304" pitchFamily="18" charset="0"/>
                <a:cs typeface="Times New Roman" panose="02020603050405020304" pitchFamily="18" charset="0"/>
              </a:rPr>
              <a:t>HISTORY OF EPILEPSY</a:t>
            </a:r>
            <a:endParaRPr lang="sr-Latn-RS" sz="2100" b="1" dirty="0">
              <a:solidFill>
                <a:schemeClr val="tx1"/>
              </a:solidFill>
            </a:endParaRPr>
          </a:p>
        </p:txBody>
      </p:sp>
      <p:sp>
        <p:nvSpPr>
          <p:cNvPr id="3" name="Content Placeholder 2"/>
          <p:cNvSpPr>
            <a:spLocks noGrp="1"/>
          </p:cNvSpPr>
          <p:nvPr>
            <p:ph idx="1"/>
          </p:nvPr>
        </p:nvSpPr>
        <p:spPr>
          <a:ln>
            <a:solidFill>
              <a:schemeClr val="tx1"/>
            </a:solidFill>
          </a:ln>
        </p:spPr>
        <p:txBody>
          <a:bodyPr>
            <a:normAutofit fontScale="25000" lnSpcReduction="20000"/>
          </a:bodyPr>
          <a:lstStyle/>
          <a:p>
            <a:pPr algn="just"/>
            <a:endParaRPr lang="en-US" sz="6000" dirty="0" smtClean="0">
              <a:latin typeface="Times New Roman" panose="02020603050405020304" pitchFamily="18" charset="0"/>
              <a:cs typeface="Times New Roman" panose="02020603050405020304" pitchFamily="18" charset="0"/>
            </a:endParaRPr>
          </a:p>
          <a:p>
            <a:pPr algn="just"/>
            <a:r>
              <a:rPr lang="en-US" sz="6000" dirty="0" smtClean="0">
                <a:latin typeface="Times New Roman" panose="02020603050405020304" pitchFamily="18" charset="0"/>
                <a:cs typeface="Times New Roman" panose="02020603050405020304" pitchFamily="18" charset="0"/>
              </a:rPr>
              <a:t>The </a:t>
            </a:r>
            <a:r>
              <a:rPr lang="en-US" sz="6000" dirty="0">
                <a:latin typeface="Times New Roman" panose="02020603050405020304" pitchFamily="18" charset="0"/>
                <a:cs typeface="Times New Roman" panose="02020603050405020304" pitchFamily="18" charset="0"/>
              </a:rPr>
              <a:t>word epilepsy is of Greek origin (</a:t>
            </a:r>
            <a:r>
              <a:rPr lang="en-US" sz="6000" dirty="0" err="1">
                <a:latin typeface="Times New Roman" panose="02020603050405020304" pitchFamily="18" charset="0"/>
                <a:cs typeface="Times New Roman" panose="02020603050405020304" pitchFamily="18" charset="0"/>
              </a:rPr>
              <a:t>epi-lembano</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epilepsia</a:t>
            </a:r>
            <a:r>
              <a:rPr lang="en-US" sz="6000" dirty="0">
                <a:latin typeface="Times New Roman" panose="02020603050405020304" pitchFamily="18" charset="0"/>
                <a:cs typeface="Times New Roman" panose="02020603050405020304" pitchFamily="18" charset="0"/>
              </a:rPr>
              <a:t>) and refers to a sudden "attack", "appearance", and means "grab, grab, knock down".</a:t>
            </a:r>
          </a:p>
          <a:p>
            <a:pPr algn="just"/>
            <a:r>
              <a:rPr lang="en-US" sz="6000" dirty="0">
                <a:latin typeface="Times New Roman" panose="02020603050405020304" pitchFamily="18" charset="0"/>
                <a:cs typeface="Times New Roman" panose="02020603050405020304" pitchFamily="18" charset="0"/>
              </a:rPr>
              <a:t>It is mentioned in Hammurabi's code (2000 BC) as a "holy disease", as well as its medical and social importance.</a:t>
            </a:r>
          </a:p>
          <a:p>
            <a:pPr algn="just"/>
            <a:r>
              <a:rPr lang="en-US" sz="6000" dirty="0">
                <a:latin typeface="Times New Roman" panose="02020603050405020304" pitchFamily="18" charset="0"/>
                <a:cs typeface="Times New Roman" panose="02020603050405020304" pitchFamily="18" charset="0"/>
              </a:rPr>
              <a:t>Hippocrates described several types of epileptic seizures, including psychomotor.</a:t>
            </a:r>
          </a:p>
          <a:p>
            <a:pPr algn="just"/>
            <a:r>
              <a:rPr lang="en-US" sz="6000" dirty="0">
                <a:latin typeface="Times New Roman" panose="02020603050405020304" pitchFamily="18" charset="0"/>
                <a:cs typeface="Times New Roman" panose="02020603050405020304" pitchFamily="18" charset="0"/>
              </a:rPr>
              <a:t>Galen (131-200 AD) introduced the name "aura" or "premonition" into medical terminology due to the frequent appearance of "premonitions" in epileptic patients.</a:t>
            </a:r>
          </a:p>
          <a:p>
            <a:pPr algn="just"/>
            <a:r>
              <a:rPr lang="en-US" sz="6000" dirty="0">
                <a:latin typeface="Times New Roman" panose="02020603050405020304" pitchFamily="18" charset="0"/>
                <a:cs typeface="Times New Roman" panose="02020603050405020304" pitchFamily="18" charset="0"/>
              </a:rPr>
              <a:t>From the very beginning of epilepsy, sufferers were stigmatized and marginalized in society, which has continued to this day.</a:t>
            </a:r>
          </a:p>
          <a:p>
            <a:pPr algn="just"/>
            <a:r>
              <a:rPr lang="en-US" sz="6000" dirty="0">
                <a:latin typeface="Times New Roman" panose="02020603050405020304" pitchFamily="18" charset="0"/>
                <a:cs typeface="Times New Roman" panose="02020603050405020304" pitchFamily="18" charset="0"/>
              </a:rPr>
              <a:t>The presence of moodiness, anxiety and other disorders was noticed early</a:t>
            </a:r>
          </a:p>
          <a:p>
            <a:pPr algn="just"/>
            <a:endParaRPr lang="en-US" sz="3675" dirty="0">
              <a:latin typeface="Times New Roman" panose="02020603050405020304" pitchFamily="18" charset="0"/>
              <a:cs typeface="Times New Roman" panose="02020603050405020304" pitchFamily="18" charset="0"/>
            </a:endParaRPr>
          </a:p>
          <a:p>
            <a:pPr algn="just"/>
            <a:endParaRPr lang="en-US" sz="3675" dirty="0">
              <a:latin typeface="Times New Roman" panose="02020603050405020304" pitchFamily="18" charset="0"/>
              <a:cs typeface="Times New Roman" panose="02020603050405020304" pitchFamily="18" charset="0"/>
            </a:endParaRPr>
          </a:p>
          <a:p>
            <a:pPr algn="just"/>
            <a:endParaRPr lang="sr-Cyrl-RS" sz="3675" dirty="0">
              <a:latin typeface="Times New Roman" panose="02020603050405020304" pitchFamily="18" charset="0"/>
              <a:cs typeface="Times New Roman" panose="02020603050405020304" pitchFamily="18" charset="0"/>
            </a:endParaRPr>
          </a:p>
          <a:p>
            <a:pPr algn="just"/>
            <a:endParaRPr lang="sr-Cyrl-RS" sz="3675" dirty="0">
              <a:latin typeface="Times New Roman" panose="02020603050405020304" pitchFamily="18" charset="0"/>
              <a:cs typeface="Times New Roman" panose="02020603050405020304" pitchFamily="18" charset="0"/>
            </a:endParaRPr>
          </a:p>
          <a:p>
            <a:pPr algn="just"/>
            <a:endParaRPr lang="sr-Cyrl-RS" sz="3675" dirty="0">
              <a:latin typeface="Times New Roman" panose="02020603050405020304" pitchFamily="18" charset="0"/>
              <a:cs typeface="Times New Roman" panose="02020603050405020304" pitchFamily="18" charset="0"/>
            </a:endParaRPr>
          </a:p>
          <a:p>
            <a:pPr algn="just"/>
            <a:endParaRPr lang="sr-Cyrl-RS" sz="1200" dirty="0">
              <a:latin typeface="Times New Roman" panose="02020603050405020304" pitchFamily="18" charset="0"/>
              <a:cs typeface="Times New Roman" panose="02020603050405020304" pitchFamily="18" charset="0"/>
            </a:endParaRPr>
          </a:p>
          <a:p>
            <a:pPr algn="just"/>
            <a:endParaRPr lang="sr-Cyrl-RS" sz="1200" dirty="0">
              <a:latin typeface="Times New Roman" panose="02020603050405020304" pitchFamily="18" charset="0"/>
              <a:cs typeface="Times New Roman" panose="02020603050405020304" pitchFamily="18" charset="0"/>
            </a:endParaRPr>
          </a:p>
          <a:p>
            <a:pPr marL="0" indent="0" algn="just">
              <a:buNone/>
            </a:pPr>
            <a:r>
              <a:rPr lang="sr-Cyrl-RS" sz="1200" dirty="0">
                <a:latin typeface="Times New Roman" panose="02020603050405020304" pitchFamily="18" charset="0"/>
                <a:cs typeface="Times New Roman" panose="02020603050405020304" pitchFamily="18" charset="0"/>
              </a:rPr>
              <a:t> </a:t>
            </a:r>
            <a:endParaRPr lang="sr-Latn-RS" sz="1200" dirty="0">
              <a:latin typeface="Times New Roman" panose="02020603050405020304" pitchFamily="18" charset="0"/>
              <a:cs typeface="Times New Roman" panose="02020603050405020304" pitchFamily="18" charset="0"/>
            </a:endParaRPr>
          </a:p>
          <a:p>
            <a:pPr algn="just"/>
            <a:endParaRPr lang="sr-Latn-R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2444862"/>
      </p:ext>
    </p:extLst>
  </p:cSld>
  <p:clrMapOvr>
    <a:masterClrMapping/>
  </p:clrMapOvr>
  <mc:AlternateContent xmlns:mc="http://schemas.openxmlformats.org/markup-compatibility/2006" xmlns:p14="http://schemas.microsoft.com/office/powerpoint/2010/main">
    <mc:Choice Requires="p14">
      <p:transition spd="slow" p14:dur="2000" advTm="52065"/>
    </mc:Choice>
    <mc:Fallback xmlns="">
      <p:transition spd="slow" advTm="52065"/>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4" descr="Slide19"/>
          <p:cNvPicPr>
            <a:picLocks noChangeAspect="1" noChangeArrowheads="1"/>
          </p:cNvPicPr>
          <p:nvPr/>
        </p:nvPicPr>
        <p:blipFill>
          <a:blip r:embed="rId2"/>
          <a:srcRect/>
          <a:stretch>
            <a:fillRect/>
          </a:stretch>
        </p:blipFill>
        <p:spPr bwMode="auto">
          <a:xfrm>
            <a:off x="1524000" y="0"/>
            <a:ext cx="9144000" cy="68580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Tm="71214"/>
    </mc:Choice>
    <mc:Fallback xmlns="">
      <p:transition spd="slow" advTm="71214"/>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5"/>
          <p:cNvSpPr>
            <a:spLocks noChangeArrowheads="1"/>
          </p:cNvSpPr>
          <p:nvPr/>
        </p:nvSpPr>
        <p:spPr bwMode="auto">
          <a:xfrm>
            <a:off x="2209800" y="914400"/>
            <a:ext cx="8153400" cy="4953000"/>
          </a:xfrm>
          <a:prstGeom prst="rect">
            <a:avLst/>
          </a:prstGeom>
          <a:noFill/>
          <a:ln w="9525">
            <a:solidFill>
              <a:schemeClr val="tx1"/>
            </a:solidFill>
            <a:miter lim="800000"/>
            <a:headEnd/>
            <a:tailEnd/>
          </a:ln>
          <a:effectLst>
            <a:outerShdw dist="52363" dir="20757825" algn="ctr" rotWithShape="0">
              <a:schemeClr val="bg2"/>
            </a:outerShdw>
          </a:effectLst>
        </p:spPr>
        <p:txBody>
          <a:bodyPr lIns="92075" tIns="46038" rIns="92075" bIns="46038"/>
          <a:lstStyle/>
          <a:p>
            <a:pPr marL="342900" indent="-342900" algn="ctr">
              <a:spcBef>
                <a:spcPct val="20000"/>
              </a:spcBef>
              <a:buClr>
                <a:schemeClr val="hlink"/>
              </a:buClr>
              <a:buSzPct val="90000"/>
              <a:defRPr/>
            </a:pPr>
            <a:r>
              <a:rPr lang="en-US" sz="3200" dirty="0">
                <a:solidFill>
                  <a:srgbClr val="C00000"/>
                </a:solidFill>
                <a:latin typeface="+mn-lt"/>
              </a:rPr>
              <a:t>Duration of an epileptic attack!</a:t>
            </a:r>
            <a:endParaRPr lang="sr-Latn-CS" sz="3200" b="1" dirty="0">
              <a:solidFill>
                <a:srgbClr val="CCFFFF"/>
              </a:solidFill>
              <a:effectLst>
                <a:outerShdw blurRad="38100" dist="38100" dir="2700000" algn="tl">
                  <a:srgbClr val="000000"/>
                </a:outerShdw>
              </a:effectLst>
            </a:endParaRPr>
          </a:p>
          <a:p>
            <a:pPr marL="342900" indent="-342900">
              <a:spcBef>
                <a:spcPct val="20000"/>
              </a:spcBef>
              <a:buClr>
                <a:schemeClr val="hlink"/>
              </a:buClr>
              <a:buSzPct val="90000"/>
              <a:buBlip>
                <a:blip r:embed="rId2"/>
              </a:buBlip>
              <a:defRPr/>
            </a:pPr>
            <a:endParaRPr lang="sr-Cyrl-RS" sz="3600" b="1" dirty="0">
              <a:solidFill>
                <a:srgbClr val="000080"/>
              </a:solidFill>
              <a:effectLst>
                <a:outerShdw blurRad="38100" dist="38100" dir="2700000" algn="tl">
                  <a:srgbClr val="000000"/>
                </a:outerShdw>
              </a:effectLst>
            </a:endParaRPr>
          </a:p>
          <a:p>
            <a:pPr marL="342900" indent="-342900">
              <a:spcBef>
                <a:spcPct val="20000"/>
              </a:spcBef>
              <a:buClr>
                <a:schemeClr val="hlink"/>
              </a:buClr>
              <a:buSzPct val="90000"/>
              <a:buBlip>
                <a:blip r:embed="rId2"/>
              </a:buBlip>
              <a:defRPr/>
            </a:pPr>
            <a:r>
              <a:rPr lang="sr-Latn-CS" sz="3600" b="1" dirty="0">
                <a:solidFill>
                  <a:srgbClr val="000080"/>
                </a:solidFill>
                <a:effectLst>
                  <a:outerShdw blurRad="38100" dist="38100" dir="2700000" algn="tl">
                    <a:srgbClr val="000000"/>
                  </a:outerShdw>
                </a:effectLst>
              </a:rPr>
              <a:t> </a:t>
            </a:r>
            <a:r>
              <a:rPr lang="en-US" sz="3200" dirty="0">
                <a:latin typeface="+mn-lt"/>
              </a:rPr>
              <a:t>EEG - 120 seconds</a:t>
            </a:r>
          </a:p>
          <a:p>
            <a:pPr marL="342900" indent="-342900">
              <a:spcBef>
                <a:spcPct val="20000"/>
              </a:spcBef>
              <a:buClr>
                <a:schemeClr val="hlink"/>
              </a:buClr>
              <a:buSzPct val="90000"/>
              <a:buBlip>
                <a:blip r:embed="rId2"/>
              </a:buBlip>
              <a:defRPr/>
            </a:pPr>
            <a:r>
              <a:rPr lang="en-US" sz="3200" dirty="0">
                <a:latin typeface="+mn-lt"/>
              </a:rPr>
              <a:t> doctor - a few seconds or minutes</a:t>
            </a:r>
          </a:p>
          <a:p>
            <a:pPr marL="342900" indent="-342900">
              <a:spcBef>
                <a:spcPct val="20000"/>
              </a:spcBef>
              <a:buClr>
                <a:schemeClr val="hlink"/>
              </a:buClr>
              <a:buSzPct val="90000"/>
              <a:buBlip>
                <a:blip r:embed="rId2"/>
              </a:buBlip>
              <a:defRPr/>
            </a:pPr>
            <a:r>
              <a:rPr lang="en-US" sz="3200" dirty="0">
                <a:latin typeface="+mn-lt"/>
              </a:rPr>
              <a:t> layman - 2 - 10 minutes</a:t>
            </a:r>
          </a:p>
          <a:p>
            <a:pPr marL="342900" indent="-342900">
              <a:spcBef>
                <a:spcPct val="20000"/>
              </a:spcBef>
              <a:buClr>
                <a:schemeClr val="hlink"/>
              </a:buClr>
              <a:buSzPct val="90000"/>
              <a:buBlip>
                <a:blip r:embed="rId2"/>
              </a:buBlip>
              <a:defRPr/>
            </a:pPr>
            <a:r>
              <a:rPr lang="en-US" sz="3200" dirty="0">
                <a:latin typeface="+mn-lt"/>
              </a:rPr>
              <a:t> patient - 5 - 30 minutes</a:t>
            </a:r>
            <a:endParaRPr lang="sr-Latn-CS" sz="3200" b="1" dirty="0">
              <a:effectLst>
                <a:outerShdw blurRad="38100" dist="38100" dir="2700000" algn="tl">
                  <a:srgbClr val="000000"/>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56082"/>
    </mc:Choice>
    <mc:Fallback xmlns="">
      <p:transition spd="slow" advTm="56082"/>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2514601" y="2514601"/>
            <a:ext cx="7205135" cy="2819399"/>
          </a:xfrm>
          <a:ln>
            <a:solidFill>
              <a:schemeClr val="tx1"/>
            </a:solidFill>
          </a:ln>
        </p:spPr>
        <p:txBody>
          <a:bodyPr/>
          <a:lstStyle/>
          <a:p>
            <a:pPr>
              <a:defRPr/>
            </a:pPr>
            <a:r>
              <a:rPr lang="en-US" dirty="0"/>
              <a:t>The diagnosis of epilepsy is predominantly clinical.</a:t>
            </a:r>
          </a:p>
          <a:p>
            <a:pPr>
              <a:defRPr/>
            </a:pPr>
            <a:r>
              <a:rPr lang="en-US" dirty="0"/>
              <a:t>The gold standard for a reliable diagnosis of epilepsy is the registration of ICTAL EEG CHANGES during a clinically noticeable "crisis of consciousness".</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advTm="61935"/>
    </mc:Choice>
    <mc:Fallback xmlns="">
      <p:transition spd="slow" advTm="61935"/>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ln>
            <a:solidFill>
              <a:schemeClr val="tx1"/>
            </a:solidFill>
          </a:ln>
        </p:spPr>
        <p:txBody>
          <a:bodyPr>
            <a:normAutofit/>
          </a:bodyPr>
          <a:lstStyle/>
          <a:p>
            <a:pPr>
              <a:defRPr/>
            </a:pPr>
            <a:r>
              <a:rPr lang="en-US" dirty="0" smtClean="0"/>
              <a:t>E</a:t>
            </a:r>
            <a:r>
              <a:rPr lang="sr-Latn-CS" dirty="0" smtClean="0"/>
              <a:t>lectroencephalography </a:t>
            </a:r>
            <a:r>
              <a:rPr lang="sr-Latn-CS" dirty="0"/>
              <a:t>(EEG)</a:t>
            </a:r>
            <a:endParaRPr lang="en-US" dirty="0"/>
          </a:p>
        </p:txBody>
      </p:sp>
      <p:sp>
        <p:nvSpPr>
          <p:cNvPr id="17411" name="Rectangle 3"/>
          <p:cNvSpPr>
            <a:spLocks noGrp="1" noChangeArrowheads="1"/>
          </p:cNvSpPr>
          <p:nvPr>
            <p:ph idx="1"/>
          </p:nvPr>
        </p:nvSpPr>
        <p:spPr>
          <a:xfrm>
            <a:off x="1295401" y="2556932"/>
            <a:ext cx="9601196" cy="2624668"/>
          </a:xfrm>
          <a:ln>
            <a:solidFill>
              <a:schemeClr val="tx1"/>
            </a:solidFill>
          </a:ln>
        </p:spPr>
        <p:txBody>
          <a:bodyPr/>
          <a:lstStyle/>
          <a:p>
            <a:pPr>
              <a:defRPr/>
            </a:pPr>
            <a:r>
              <a:rPr lang="en-US" dirty="0"/>
              <a:t>EEG registers the electrical activity of the brain over the head</a:t>
            </a:r>
          </a:p>
          <a:p>
            <a:pPr>
              <a:defRPr/>
            </a:pPr>
            <a:r>
              <a:rPr lang="en-US" dirty="0"/>
              <a:t>The EEG signal that is registered is of extremely low amplitude and is surrounded ("contaminated") by a multitude of electrical potentials from the environment</a:t>
            </a:r>
            <a:endParaRPr lang="sr-Latn-C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29136"/>
    </mc:Choice>
    <mc:Fallback xmlns="">
      <p:transition spd="slow" advTm="29136"/>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9"/>
          <p:cNvSpPr>
            <a:spLocks noChangeArrowheads="1"/>
          </p:cNvSpPr>
          <p:nvPr/>
        </p:nvSpPr>
        <p:spPr bwMode="auto">
          <a:xfrm>
            <a:off x="1371600" y="2743200"/>
            <a:ext cx="9848850" cy="2678298"/>
          </a:xfrm>
          <a:prstGeom prst="rect">
            <a:avLst/>
          </a:prstGeom>
          <a:noFill/>
          <a:ln w="9525">
            <a:solidFill>
              <a:schemeClr val="tx1"/>
            </a:solidFill>
            <a:miter lim="800000"/>
            <a:headEnd/>
            <a:tailEnd/>
          </a:ln>
        </p:spPr>
        <p:txBody>
          <a:bodyPr wrap="square" lIns="92075" tIns="46038" rIns="92075" bIns="46038">
            <a:spAutoFit/>
          </a:bodyPr>
          <a:lstStyle/>
          <a:p>
            <a:pPr algn="just" defTabSz="762000" eaLnBrk="0" hangingPunct="0"/>
            <a:r>
              <a:rPr lang="en-US" sz="2800" dirty="0">
                <a:latin typeface="+mn-lt"/>
              </a:rPr>
              <a:t>The electric field of the brain has no equal</a:t>
            </a:r>
          </a:p>
          <a:p>
            <a:pPr algn="just" defTabSz="762000" eaLnBrk="0" hangingPunct="0"/>
            <a:r>
              <a:rPr lang="en-US" sz="2800" dirty="0">
                <a:latin typeface="+mn-lt"/>
              </a:rPr>
              <a:t>potential at all points of the head surface.</a:t>
            </a:r>
          </a:p>
          <a:p>
            <a:pPr algn="just" defTabSz="762000" eaLnBrk="0" hangingPunct="0"/>
            <a:endParaRPr lang="en-US" sz="2800" dirty="0">
              <a:latin typeface="+mn-lt"/>
            </a:endParaRPr>
          </a:p>
          <a:p>
            <a:pPr algn="just" defTabSz="762000" eaLnBrk="0" hangingPunct="0"/>
            <a:r>
              <a:rPr lang="en-US" sz="2800" dirty="0" smtClean="0">
                <a:latin typeface="+mn-lt"/>
              </a:rPr>
              <a:t> </a:t>
            </a:r>
            <a:endParaRPr lang="en-US" sz="2800" dirty="0">
              <a:latin typeface="+mn-lt"/>
            </a:endParaRPr>
          </a:p>
          <a:p>
            <a:pPr algn="just" defTabSz="762000" eaLnBrk="0" hangingPunct="0"/>
            <a:r>
              <a:rPr lang="en-US" sz="2800" dirty="0">
                <a:latin typeface="+mn-lt"/>
              </a:rPr>
              <a:t>EEG registers the potential difference</a:t>
            </a:r>
          </a:p>
          <a:p>
            <a:pPr algn="just" defTabSz="762000" eaLnBrk="0" hangingPunct="0"/>
            <a:r>
              <a:rPr lang="en-US" sz="2800" dirty="0">
                <a:latin typeface="+mn-lt"/>
              </a:rPr>
              <a:t>between two points.</a:t>
            </a:r>
            <a:endParaRPr lang="sr-Latn-CS" sz="3200" dirty="0">
              <a:latin typeface="+mn-lt"/>
            </a:endParaRPr>
          </a:p>
        </p:txBody>
      </p:sp>
      <p:sp>
        <p:nvSpPr>
          <p:cNvPr id="31747" name="Rectangle 10"/>
          <p:cNvSpPr>
            <a:spLocks noChangeArrowheads="1"/>
          </p:cNvSpPr>
          <p:nvPr/>
        </p:nvSpPr>
        <p:spPr bwMode="auto">
          <a:xfrm>
            <a:off x="1371600" y="714376"/>
            <a:ext cx="9848850" cy="1190625"/>
          </a:xfrm>
          <a:prstGeom prst="rect">
            <a:avLst/>
          </a:prstGeom>
          <a:noFill/>
          <a:ln w="9525">
            <a:solidFill>
              <a:schemeClr val="tx1"/>
            </a:solidFill>
            <a:miter lim="800000"/>
            <a:headEnd/>
            <a:tailEnd/>
          </a:ln>
        </p:spPr>
        <p:txBody>
          <a:bodyPr lIns="92075" tIns="46038" rIns="92075" bIns="46038">
            <a:spAutoFit/>
          </a:bodyPr>
          <a:lstStyle/>
          <a:p>
            <a:pPr algn="ctr" defTabSz="762000" eaLnBrk="0" hangingPunct="0"/>
            <a:r>
              <a:rPr lang="en-US" sz="3600" dirty="0">
                <a:latin typeface="+mn-lt"/>
              </a:rPr>
              <a:t>EEG registers electrically</a:t>
            </a:r>
          </a:p>
          <a:p>
            <a:pPr algn="ctr" defTabSz="762000" eaLnBrk="0" hangingPunct="0"/>
            <a:r>
              <a:rPr lang="en-US" sz="3600" dirty="0">
                <a:latin typeface="+mn-lt"/>
              </a:rPr>
              <a:t>brain field</a:t>
            </a:r>
          </a:p>
        </p:txBody>
      </p:sp>
      <p:pic>
        <p:nvPicPr>
          <p:cNvPr id="194562" name="Picture 2" descr="Валидација еег-а заснованог на паметним телефонима међу особама са  епилепсијом: проспективна студија - научним извештајима - Научним  извештајима 20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00" y="2740241"/>
            <a:ext cx="2407412" cy="26782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13135"/>
    </mc:Choice>
    <mc:Fallback xmlns="">
      <p:transition spd="slow" advTm="13135"/>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descr="ELEKTROENCEFALOGRAFIJA (EEG) - Poliklinika Life Impuls Ni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990600"/>
            <a:ext cx="771525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25584"/>
      </p:ext>
    </p:extLst>
  </p:cSld>
  <p:clrMapOvr>
    <a:masterClrMapping/>
  </p:clrMapOvr>
  <mc:AlternateContent xmlns:mc="http://schemas.openxmlformats.org/markup-compatibility/2006" xmlns:p14="http://schemas.microsoft.com/office/powerpoint/2010/main">
    <mc:Choice Requires="p14">
      <p:transition spd="slow" p14:dur="2000" advTm="52487"/>
    </mc:Choice>
    <mc:Fallback xmlns="">
      <p:transition spd="slow" advTm="52487"/>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6" name="Picture 4" descr="June | 2017 | Journal of Computer Engineering Information Technol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447800"/>
            <a:ext cx="6949440" cy="4343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6"/>
          <p:cNvSpPr>
            <a:spLocks noChangeArrowheads="1"/>
          </p:cNvSpPr>
          <p:nvPr/>
        </p:nvSpPr>
        <p:spPr bwMode="auto">
          <a:xfrm>
            <a:off x="1279208" y="533400"/>
            <a:ext cx="9877425" cy="585418"/>
          </a:xfrm>
          <a:prstGeom prst="rect">
            <a:avLst/>
          </a:prstGeom>
          <a:noFill/>
          <a:ln w="9525">
            <a:noFill/>
            <a:miter lim="800000"/>
            <a:headEnd/>
            <a:tailEnd/>
          </a:ln>
        </p:spPr>
        <p:txBody>
          <a:bodyPr lIns="92075" tIns="46038" rIns="92075" bIns="46038">
            <a:spAutoFit/>
          </a:bodyPr>
          <a:lstStyle/>
          <a:p>
            <a:pPr algn="ctr" defTabSz="762000" eaLnBrk="0" hangingPunct="0">
              <a:spcBef>
                <a:spcPct val="50000"/>
              </a:spcBef>
            </a:pPr>
            <a:r>
              <a:rPr lang="en-US" sz="3200" b="1" dirty="0">
                <a:solidFill>
                  <a:srgbClr val="C00000"/>
                </a:solidFill>
                <a:latin typeface="+mn-lt"/>
              </a:rPr>
              <a:t>EEG registers the electrical field of the brain</a:t>
            </a:r>
            <a:endParaRPr lang="sr-Latn-CS" sz="3200" b="1" dirty="0">
              <a:solidFill>
                <a:srgbClr val="C00000"/>
              </a:solidFill>
              <a:latin typeface="+mn-lt"/>
            </a:endParaRPr>
          </a:p>
        </p:txBody>
      </p:sp>
    </p:spTree>
    <p:extLst>
      <p:ext uri="{BB962C8B-B14F-4D97-AF65-F5344CB8AC3E}">
        <p14:creationId xmlns:p14="http://schemas.microsoft.com/office/powerpoint/2010/main" val="1769269559"/>
      </p:ext>
    </p:extLst>
  </p:cSld>
  <p:clrMapOvr>
    <a:masterClrMapping/>
  </p:clrMapOvr>
  <mc:AlternateContent xmlns:mc="http://schemas.openxmlformats.org/markup-compatibility/2006" xmlns:p14="http://schemas.microsoft.com/office/powerpoint/2010/main">
    <mc:Choice Requires="p14">
      <p:transition spd="slow" p14:dur="2000" advTm="19479"/>
    </mc:Choice>
    <mc:Fallback xmlns="">
      <p:transition spd="slow" advTm="19479"/>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sr-Latn-CS" b="1" smtClean="0"/>
              <a:t>EEG</a:t>
            </a:r>
            <a:endParaRPr lang="en-US" b="1" smtClean="0"/>
          </a:p>
        </p:txBody>
      </p:sp>
      <p:sp>
        <p:nvSpPr>
          <p:cNvPr id="20484" name="Rectangle 4"/>
          <p:cNvSpPr>
            <a:spLocks noGrp="1" noChangeArrowheads="1"/>
          </p:cNvSpPr>
          <p:nvPr>
            <p:ph sz="half" idx="1"/>
          </p:nvPr>
        </p:nvSpPr>
        <p:spPr>
          <a:ln>
            <a:solidFill>
              <a:schemeClr val="tx1"/>
            </a:solidFill>
          </a:ln>
        </p:spPr>
        <p:txBody>
          <a:bodyPr>
            <a:normAutofit/>
          </a:bodyPr>
          <a:lstStyle/>
          <a:p>
            <a:pPr>
              <a:buNone/>
              <a:defRPr/>
            </a:pPr>
            <a:r>
              <a:rPr lang="en-US" dirty="0"/>
              <a:t>Normal</a:t>
            </a:r>
          </a:p>
          <a:p>
            <a:pPr>
              <a:buNone/>
              <a:defRPr/>
            </a:pPr>
            <a:r>
              <a:rPr lang="en-US" dirty="0"/>
              <a:t>Symmetrical</a:t>
            </a:r>
          </a:p>
          <a:p>
            <a:pPr>
              <a:buNone/>
              <a:defRPr/>
            </a:pPr>
            <a:r>
              <a:rPr lang="en-US" dirty="0"/>
              <a:t>Alpha rhythm dominates the posterior and beta over the anterior regions</a:t>
            </a:r>
          </a:p>
          <a:p>
            <a:pPr>
              <a:buNone/>
              <a:defRPr/>
            </a:pPr>
            <a:r>
              <a:rPr lang="en-US" dirty="0"/>
              <a:t>Regular</a:t>
            </a:r>
          </a:p>
          <a:p>
            <a:pPr>
              <a:buNone/>
              <a:defRPr/>
            </a:pPr>
            <a:r>
              <a:rPr lang="en-US" dirty="0"/>
              <a:t>Rhythmic</a:t>
            </a:r>
          </a:p>
        </p:txBody>
      </p:sp>
      <p:sp>
        <p:nvSpPr>
          <p:cNvPr id="20485" name="Rectangle 5"/>
          <p:cNvSpPr>
            <a:spLocks noGrp="1" noChangeArrowheads="1"/>
          </p:cNvSpPr>
          <p:nvPr>
            <p:ph sz="half" idx="2"/>
          </p:nvPr>
        </p:nvSpPr>
        <p:spPr>
          <a:ln>
            <a:solidFill>
              <a:schemeClr val="tx1"/>
            </a:solidFill>
          </a:ln>
        </p:spPr>
        <p:txBody>
          <a:bodyPr>
            <a:normAutofit/>
          </a:bodyPr>
          <a:lstStyle/>
          <a:p>
            <a:pPr>
              <a:lnSpc>
                <a:spcPct val="90000"/>
              </a:lnSpc>
              <a:buNone/>
              <a:defRPr/>
            </a:pPr>
            <a:r>
              <a:rPr lang="en-US" dirty="0"/>
              <a:t>Pathological</a:t>
            </a:r>
          </a:p>
          <a:p>
            <a:pPr>
              <a:lnSpc>
                <a:spcPct val="90000"/>
              </a:lnSpc>
              <a:buNone/>
              <a:defRPr/>
            </a:pPr>
            <a:r>
              <a:rPr lang="en-US" dirty="0"/>
              <a:t>Qualitatively or quantitatively, it is not found in the EEG of a healthy population, but it occurs in patients or individuals with special complaints, symptoms or specific neurological or other diseases.</a:t>
            </a:r>
            <a:endParaRPr lang="sr-Latn-CS" dirty="0"/>
          </a:p>
        </p:txBody>
      </p:sp>
    </p:spTree>
  </p:cSld>
  <p:clrMapOvr>
    <a:masterClrMapping/>
  </p:clrMapOvr>
  <mc:AlternateContent xmlns:mc="http://schemas.openxmlformats.org/markup-compatibility/2006" xmlns:p14="http://schemas.microsoft.com/office/powerpoint/2010/main">
    <mc:Choice Requires="p14">
      <p:transition spd="slow" p14:dur="2000" advTm="31656"/>
    </mc:Choice>
    <mc:Fallback xmlns="">
      <p:transition spd="slow" advTm="31656"/>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ln>
            <a:solidFill>
              <a:schemeClr val="tx1"/>
            </a:solidFill>
          </a:ln>
        </p:spPr>
        <p:txBody>
          <a:bodyPr/>
          <a:lstStyle/>
          <a:p>
            <a:pPr>
              <a:defRPr/>
            </a:pPr>
            <a:r>
              <a:rPr lang="sr-Latn-CS" b="1" dirty="0"/>
              <a:t>EEG in epilepsy</a:t>
            </a:r>
            <a:endParaRPr lang="en-US" b="1" dirty="0" smtClean="0"/>
          </a:p>
        </p:txBody>
      </p:sp>
      <p:sp>
        <p:nvSpPr>
          <p:cNvPr id="23555" name="Rectangle 3"/>
          <p:cNvSpPr>
            <a:spLocks noGrp="1" noChangeArrowheads="1"/>
          </p:cNvSpPr>
          <p:nvPr>
            <p:ph idx="1"/>
          </p:nvPr>
        </p:nvSpPr>
        <p:spPr>
          <a:xfrm>
            <a:off x="1295402" y="2667000"/>
            <a:ext cx="9601196" cy="2590800"/>
          </a:xfrm>
          <a:ln>
            <a:solidFill>
              <a:schemeClr val="tx1"/>
            </a:solidFill>
          </a:ln>
        </p:spPr>
        <p:txBody>
          <a:bodyPr/>
          <a:lstStyle/>
          <a:p>
            <a:pPr>
              <a:lnSpc>
                <a:spcPct val="90000"/>
              </a:lnSpc>
              <a:defRPr/>
            </a:pPr>
            <a:r>
              <a:rPr lang="en-US" dirty="0" err="1"/>
              <a:t>Interictal</a:t>
            </a:r>
            <a:r>
              <a:rPr lang="en-US" dirty="0"/>
              <a:t> (between </a:t>
            </a:r>
            <a:r>
              <a:rPr lang="en-US" dirty="0" smtClean="0"/>
              <a:t>seizures)</a:t>
            </a:r>
            <a:endParaRPr lang="en-US" dirty="0"/>
          </a:p>
          <a:p>
            <a:pPr>
              <a:lnSpc>
                <a:spcPct val="90000"/>
              </a:lnSpc>
              <a:defRPr/>
            </a:pPr>
            <a:r>
              <a:rPr lang="en-US" dirty="0"/>
              <a:t>Usually spikes, sharp waves, spike-wave complexes</a:t>
            </a:r>
          </a:p>
          <a:p>
            <a:pPr>
              <a:lnSpc>
                <a:spcPct val="90000"/>
              </a:lnSpc>
              <a:defRPr/>
            </a:pPr>
            <a:r>
              <a:rPr lang="en-US" dirty="0" err="1"/>
              <a:t>Ictal</a:t>
            </a:r>
            <a:r>
              <a:rPr lang="en-US" dirty="0"/>
              <a:t> (during a seizure)</a:t>
            </a:r>
          </a:p>
          <a:p>
            <a:pPr>
              <a:lnSpc>
                <a:spcPct val="90000"/>
              </a:lnSpc>
              <a:defRPr/>
            </a:pPr>
            <a:r>
              <a:rPr lang="en-US" dirty="0"/>
              <a:t>The most commonly recruiting spike rhythm</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advTm="30918"/>
    </mc:Choice>
    <mc:Fallback xmlns="">
      <p:transition spd="slow" advTm="30918"/>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18"/>
          <p:cNvPicPr>
            <a:picLocks noChangeAspect="1" noChangeArrowheads="1"/>
          </p:cNvPicPr>
          <p:nvPr/>
        </p:nvPicPr>
        <p:blipFill>
          <a:blip r:embed="rId2"/>
          <a:srcRect/>
          <a:stretch>
            <a:fillRect/>
          </a:stretch>
        </p:blipFill>
        <p:spPr bwMode="auto">
          <a:xfrm>
            <a:off x="2590800" y="1066800"/>
            <a:ext cx="7239000" cy="5226050"/>
          </a:xfrm>
          <a:prstGeom prst="rect">
            <a:avLst/>
          </a:prstGeom>
          <a:noFill/>
          <a:ln w="9525">
            <a:noFill/>
            <a:miter lim="800000"/>
            <a:headEnd/>
            <a:tailEnd/>
          </a:ln>
        </p:spPr>
      </p:pic>
      <p:sp>
        <p:nvSpPr>
          <p:cNvPr id="36866" name="Text Box 5"/>
          <p:cNvSpPr txBox="1">
            <a:spLocks noChangeArrowheads="1"/>
          </p:cNvSpPr>
          <p:nvPr/>
        </p:nvSpPr>
        <p:spPr bwMode="auto">
          <a:xfrm>
            <a:off x="2743200" y="6248401"/>
            <a:ext cx="7391400" cy="400110"/>
          </a:xfrm>
          <a:prstGeom prst="rect">
            <a:avLst/>
          </a:prstGeom>
          <a:noFill/>
          <a:ln w="9525">
            <a:noFill/>
            <a:miter lim="800000"/>
            <a:headEnd/>
            <a:tailEnd/>
          </a:ln>
        </p:spPr>
        <p:txBody>
          <a:bodyPr>
            <a:spAutoFit/>
          </a:bodyPr>
          <a:lstStyle/>
          <a:p>
            <a:pPr algn="ctr">
              <a:spcBef>
                <a:spcPct val="50000"/>
              </a:spcBef>
            </a:pPr>
            <a:r>
              <a:rPr lang="en-US" sz="2000" b="1" dirty="0">
                <a:latin typeface="Times New Roman" pitchFamily="18" charset="0"/>
                <a:cs typeface="Times New Roman" pitchFamily="18" charset="0"/>
              </a:rPr>
              <a:t>Bilateral, synchronous, asymmetric spikes in a 23-year-old patient.</a:t>
            </a:r>
            <a:endParaRPr lang="sr-Latn-CS" sz="2000" dirty="0">
              <a:latin typeface="Times New Roman" pitchFamily="18" charset="0"/>
            </a:endParaRPr>
          </a:p>
        </p:txBody>
      </p:sp>
      <p:sp>
        <p:nvSpPr>
          <p:cNvPr id="36867" name="Rectangle 6"/>
          <p:cNvSpPr>
            <a:spLocks noChangeArrowheads="1"/>
          </p:cNvSpPr>
          <p:nvPr/>
        </p:nvSpPr>
        <p:spPr bwMode="auto">
          <a:xfrm>
            <a:off x="4648200" y="1295400"/>
            <a:ext cx="4876800" cy="2286000"/>
          </a:xfrm>
          <a:prstGeom prst="rect">
            <a:avLst/>
          </a:prstGeom>
          <a:noFill/>
          <a:ln w="3175">
            <a:solidFill>
              <a:srgbClr val="FF3300"/>
            </a:solidFill>
            <a:miter lim="800000"/>
            <a:headEnd/>
            <a:tailEnd/>
          </a:ln>
        </p:spPr>
        <p:txBody>
          <a:bodyPr wrap="none" anchor="ctr"/>
          <a:lstStyle/>
          <a:p>
            <a:pPr eaLnBrk="0" hangingPunct="0"/>
            <a:endParaRPr lang="en-GB"/>
          </a:p>
        </p:txBody>
      </p:sp>
      <p:sp>
        <p:nvSpPr>
          <p:cNvPr id="36868" name="Rectangle 7"/>
          <p:cNvSpPr>
            <a:spLocks noChangeArrowheads="1"/>
          </p:cNvSpPr>
          <p:nvPr/>
        </p:nvSpPr>
        <p:spPr bwMode="auto">
          <a:xfrm>
            <a:off x="4648200" y="3810000"/>
            <a:ext cx="4953000" cy="2286000"/>
          </a:xfrm>
          <a:prstGeom prst="rect">
            <a:avLst/>
          </a:prstGeom>
          <a:noFill/>
          <a:ln w="3175">
            <a:solidFill>
              <a:srgbClr val="FF3300"/>
            </a:solidFill>
            <a:miter lim="800000"/>
            <a:headEnd/>
            <a:tailEnd/>
          </a:ln>
        </p:spPr>
        <p:txBody>
          <a:bodyPr wrap="none" anchor="ctr"/>
          <a:lstStyle/>
          <a:p>
            <a:pPr eaLnBrk="0" hangingPunct="0"/>
            <a:endParaRPr lang="en-GB"/>
          </a:p>
        </p:txBody>
      </p:sp>
      <p:sp>
        <p:nvSpPr>
          <p:cNvPr id="36869" name="Text Box 8"/>
          <p:cNvSpPr txBox="1">
            <a:spLocks noChangeArrowheads="1"/>
          </p:cNvSpPr>
          <p:nvPr/>
        </p:nvSpPr>
        <p:spPr bwMode="auto">
          <a:xfrm>
            <a:off x="4419600" y="304800"/>
            <a:ext cx="3031599" cy="646331"/>
          </a:xfrm>
          <a:prstGeom prst="rect">
            <a:avLst/>
          </a:prstGeom>
          <a:noFill/>
          <a:ln w="9525">
            <a:noFill/>
            <a:miter lim="800000"/>
            <a:headEnd/>
            <a:tailEnd/>
          </a:ln>
        </p:spPr>
        <p:txBody>
          <a:bodyPr wrap="none">
            <a:spAutoFit/>
          </a:bodyPr>
          <a:lstStyle/>
          <a:p>
            <a:pPr eaLnBrk="0" hangingPunct="0"/>
            <a:r>
              <a:rPr lang="en-US" sz="3600" dirty="0" err="1" smtClean="0"/>
              <a:t>Interictal</a:t>
            </a:r>
            <a:r>
              <a:rPr lang="en-US" sz="3600" dirty="0" smtClean="0"/>
              <a:t> EEG</a:t>
            </a:r>
            <a:endParaRPr lang="en-US" sz="3600" dirty="0"/>
          </a:p>
        </p:txBody>
      </p:sp>
    </p:spTree>
  </p:cSld>
  <p:clrMapOvr>
    <a:masterClrMapping/>
  </p:clrMapOvr>
  <mc:AlternateContent xmlns:mc="http://schemas.openxmlformats.org/markup-compatibility/2006" xmlns:p14="http://schemas.microsoft.com/office/powerpoint/2010/main">
    <mc:Choice Requires="p14">
      <p:transition spd="slow" p14:dur="2000" advTm="22909"/>
    </mc:Choice>
    <mc:Fallback xmlns="">
      <p:transition spd="slow" advTm="22909"/>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We define two entities</a:t>
            </a:r>
          </a:p>
        </p:txBody>
      </p:sp>
      <p:sp>
        <p:nvSpPr>
          <p:cNvPr id="3" name="Content Placeholder 2"/>
          <p:cNvSpPr>
            <a:spLocks noGrp="1"/>
          </p:cNvSpPr>
          <p:nvPr>
            <p:ph idx="1"/>
          </p:nvPr>
        </p:nvSpPr>
        <p:spPr/>
        <p:txBody>
          <a:bodyPr/>
          <a:lstStyle/>
          <a:p>
            <a:r>
              <a:rPr lang="en-US" dirty="0" smtClean="0"/>
              <a:t>Seizure</a:t>
            </a:r>
            <a:endParaRPr lang="sr-Cyrl-RS" dirty="0" smtClean="0"/>
          </a:p>
          <a:p>
            <a:r>
              <a:rPr lang="sr-Latn-RS" dirty="0" smtClean="0"/>
              <a:t>E</a:t>
            </a:r>
            <a:r>
              <a:rPr lang="en-US" dirty="0" err="1" smtClean="0"/>
              <a:t>pilepsy</a:t>
            </a:r>
            <a:endParaRPr lang="sr-Latn-RS" dirty="0"/>
          </a:p>
        </p:txBody>
      </p:sp>
      <p:pic>
        <p:nvPicPr>
          <p:cNvPr id="192514" name="Picture 2" descr="Вест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1" y="3124200"/>
            <a:ext cx="3838575" cy="289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7526455"/>
      </p:ext>
    </p:extLst>
  </p:cSld>
  <p:clrMapOvr>
    <a:masterClrMapping/>
  </p:clrMapOvr>
  <mc:AlternateContent xmlns:mc="http://schemas.openxmlformats.org/markup-compatibility/2006" xmlns:p14="http://schemas.microsoft.com/office/powerpoint/2010/main">
    <mc:Choice Requires="p14">
      <p:transition spd="slow" p14:dur="2000" advTm="27094"/>
    </mc:Choice>
    <mc:Fallback xmlns="">
      <p:transition spd="slow" advTm="27094"/>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type="title"/>
          </p:nvPr>
        </p:nvSpPr>
        <p:spPr>
          <a:ln>
            <a:solidFill>
              <a:schemeClr val="tx1"/>
            </a:solidFill>
          </a:ln>
        </p:spPr>
        <p:txBody>
          <a:bodyPr/>
          <a:lstStyle/>
          <a:p>
            <a:pPr eaLnBrk="1" hangingPunct="1">
              <a:defRPr/>
            </a:pPr>
            <a:r>
              <a:rPr lang="en-US" dirty="0" smtClean="0"/>
              <a:t>ICTAL EEG</a:t>
            </a:r>
          </a:p>
        </p:txBody>
      </p:sp>
      <p:pic>
        <p:nvPicPr>
          <p:cNvPr id="37890" name="Picture 6"/>
          <p:cNvPicPr>
            <a:picLocks noGrp="1" noChangeAspect="1" noChangeArrowheads="1"/>
          </p:cNvPicPr>
          <p:nvPr>
            <p:ph idx="1"/>
          </p:nvPr>
        </p:nvPicPr>
        <p:blipFill>
          <a:blip r:embed="rId2"/>
          <a:stretch>
            <a:fillRect/>
          </a:stretch>
        </p:blipFill>
        <p:spPr>
          <a:xfrm>
            <a:off x="1600200" y="2581460"/>
            <a:ext cx="9144000" cy="3263530"/>
          </a:xfrm>
        </p:spPr>
      </p:pic>
      <p:sp>
        <p:nvSpPr>
          <p:cNvPr id="37891" name="Rectangle 8"/>
          <p:cNvSpPr>
            <a:spLocks noChangeArrowheads="1"/>
          </p:cNvSpPr>
          <p:nvPr/>
        </p:nvSpPr>
        <p:spPr bwMode="auto">
          <a:xfrm>
            <a:off x="2514601" y="5715001"/>
            <a:ext cx="6806094" cy="701731"/>
          </a:xfrm>
          <a:prstGeom prst="rect">
            <a:avLst/>
          </a:prstGeom>
          <a:noFill/>
          <a:ln w="9525">
            <a:noFill/>
            <a:miter lim="800000"/>
            <a:headEnd/>
            <a:tailEnd/>
          </a:ln>
        </p:spPr>
        <p:txBody>
          <a:bodyPr wrap="none">
            <a:spAutoFit/>
          </a:bodyPr>
          <a:lstStyle/>
          <a:p>
            <a:pPr>
              <a:spcBef>
                <a:spcPct val="20000"/>
              </a:spcBef>
              <a:buClr>
                <a:schemeClr val="accent1"/>
              </a:buClr>
              <a:buFont typeface="Wingdings" pitchFamily="2" charset="2"/>
              <a:buNone/>
            </a:pPr>
            <a:r>
              <a:rPr lang="en-US" b="1" dirty="0"/>
              <a:t>Temporal lobe epilepsy.</a:t>
            </a:r>
          </a:p>
          <a:p>
            <a:pPr>
              <a:spcBef>
                <a:spcPct val="20000"/>
              </a:spcBef>
              <a:buClr>
                <a:schemeClr val="accent1"/>
              </a:buClr>
              <a:buFont typeface="Wingdings" pitchFamily="2" charset="2"/>
              <a:buNone/>
            </a:pPr>
            <a:r>
              <a:rPr lang="en-US" b="1" dirty="0"/>
              <a:t>A psychomotor </a:t>
            </a:r>
            <a:r>
              <a:rPr lang="en-US" b="1" dirty="0" smtClean="0"/>
              <a:t>seizure </a:t>
            </a:r>
            <a:r>
              <a:rPr lang="en-US" b="1" dirty="0"/>
              <a:t>begins in the right temporal region</a:t>
            </a:r>
            <a:endParaRPr lang="sr-Latn-CS" b="1" dirty="0"/>
          </a:p>
        </p:txBody>
      </p:sp>
    </p:spTree>
  </p:cSld>
  <p:clrMapOvr>
    <a:masterClrMapping/>
  </p:clrMapOvr>
  <mc:AlternateContent xmlns:mc="http://schemas.openxmlformats.org/markup-compatibility/2006" xmlns:p14="http://schemas.microsoft.com/office/powerpoint/2010/main">
    <mc:Choice Requires="p14">
      <p:transition spd="slow" p14:dur="2000" advTm="22717"/>
    </mc:Choice>
    <mc:Fallback xmlns="">
      <p:transition spd="slow" advTm="22717"/>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ln>
            <a:solidFill>
              <a:schemeClr val="tx1"/>
            </a:solidFill>
          </a:ln>
        </p:spPr>
        <p:txBody>
          <a:bodyPr>
            <a:normAutofit/>
          </a:bodyPr>
          <a:lstStyle/>
          <a:p>
            <a:pPr>
              <a:defRPr/>
            </a:pPr>
            <a:r>
              <a:rPr lang="sr-Latn-CS" dirty="0"/>
              <a:t>Sensitivity of interictal EEG</a:t>
            </a:r>
            <a:endParaRPr lang="en-US" dirty="0"/>
          </a:p>
        </p:txBody>
      </p:sp>
      <p:sp>
        <p:nvSpPr>
          <p:cNvPr id="22531" name="Rectangle 3"/>
          <p:cNvSpPr>
            <a:spLocks noGrp="1" noChangeArrowheads="1"/>
          </p:cNvSpPr>
          <p:nvPr>
            <p:ph idx="1"/>
          </p:nvPr>
        </p:nvSpPr>
        <p:spPr>
          <a:xfrm>
            <a:off x="1295402" y="2590800"/>
            <a:ext cx="9601196" cy="3505200"/>
          </a:xfrm>
          <a:ln>
            <a:solidFill>
              <a:schemeClr val="tx1"/>
            </a:solidFill>
          </a:ln>
        </p:spPr>
        <p:txBody>
          <a:bodyPr>
            <a:normAutofit/>
          </a:bodyPr>
          <a:lstStyle/>
          <a:p>
            <a:pPr>
              <a:lnSpc>
                <a:spcPct val="80000"/>
              </a:lnSpc>
              <a:defRPr/>
            </a:pPr>
            <a:r>
              <a:rPr lang="sr-Latn-RS" dirty="0"/>
              <a:t>16% of patients with epilepsy ALWAYS have epileptiform EEG changes</a:t>
            </a:r>
          </a:p>
          <a:p>
            <a:pPr>
              <a:lnSpc>
                <a:spcPct val="80000"/>
              </a:lnSpc>
              <a:defRPr/>
            </a:pPr>
            <a:r>
              <a:rPr lang="sr-Latn-RS" dirty="0"/>
              <a:t>50% of patients with epilepsy SOMETIMES have epileptiform EEG changes</a:t>
            </a:r>
          </a:p>
          <a:p>
            <a:pPr>
              <a:lnSpc>
                <a:spcPct val="80000"/>
              </a:lnSpc>
              <a:defRPr/>
            </a:pPr>
            <a:r>
              <a:rPr lang="sr-Latn-RS" dirty="0"/>
              <a:t>34% of patients with epilepsy NEVER have epileptiform EEG changes</a:t>
            </a:r>
          </a:p>
          <a:p>
            <a:pPr>
              <a:lnSpc>
                <a:spcPct val="80000"/>
              </a:lnSpc>
              <a:defRPr/>
            </a:pPr>
            <a:endParaRPr lang="sr-Latn-RS" dirty="0"/>
          </a:p>
          <a:p>
            <a:pPr>
              <a:lnSpc>
                <a:spcPct val="80000"/>
              </a:lnSpc>
              <a:defRPr/>
            </a:pPr>
            <a:endParaRPr lang="sr-Latn-RS" dirty="0"/>
          </a:p>
          <a:p>
            <a:pPr>
              <a:lnSpc>
                <a:spcPct val="80000"/>
              </a:lnSpc>
              <a:defRPr/>
            </a:pPr>
            <a:r>
              <a:rPr lang="sr-Latn-RS" dirty="0"/>
              <a:t>A NORMAL INTERICTAL EEG DOES NOT EXCLUDE THE DIAGNOSIS OF EPILEPSY</a:t>
            </a:r>
            <a:endParaRPr lang="en-US" b="1"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43286"/>
    </mc:Choice>
    <mc:Fallback xmlns="">
      <p:transition spd="slow" advTm="43286"/>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7"/>
          <p:cNvSpPr>
            <a:spLocks noGrp="1" noChangeArrowheads="1"/>
          </p:cNvSpPr>
          <p:nvPr>
            <p:ph type="title"/>
          </p:nvPr>
        </p:nvSpPr>
        <p:spPr>
          <a:ln>
            <a:solidFill>
              <a:schemeClr val="tx1"/>
            </a:solidFill>
          </a:ln>
        </p:spPr>
        <p:txBody>
          <a:bodyPr>
            <a:normAutofit/>
          </a:bodyPr>
          <a:lstStyle/>
          <a:p>
            <a:pPr>
              <a:defRPr/>
            </a:pPr>
            <a:r>
              <a:rPr lang="sr-Latn-CS" dirty="0">
                <a:latin typeface="+mn-lt"/>
              </a:rPr>
              <a:t>Multiaxial levels of diagnosis of epilepsy</a:t>
            </a:r>
            <a:endParaRPr lang="en-US" dirty="0">
              <a:latin typeface="+mn-lt"/>
            </a:endParaRPr>
          </a:p>
        </p:txBody>
      </p:sp>
      <p:sp>
        <p:nvSpPr>
          <p:cNvPr id="13320" name="Rectangle 8"/>
          <p:cNvSpPr>
            <a:spLocks noGrp="1" noChangeArrowheads="1"/>
          </p:cNvSpPr>
          <p:nvPr>
            <p:ph idx="1"/>
          </p:nvPr>
        </p:nvSpPr>
        <p:spPr>
          <a:ln>
            <a:solidFill>
              <a:schemeClr val="tx1"/>
            </a:solidFill>
          </a:ln>
        </p:spPr>
        <p:txBody>
          <a:bodyPr>
            <a:normAutofit/>
          </a:bodyPr>
          <a:lstStyle/>
          <a:p>
            <a:pPr>
              <a:lnSpc>
                <a:spcPct val="90000"/>
              </a:lnSpc>
              <a:defRPr/>
            </a:pPr>
            <a:r>
              <a:rPr lang="sr-Latn-CS" sz="2800" dirty="0">
                <a:solidFill>
                  <a:schemeClr val="tx1"/>
                </a:solidFill>
              </a:rPr>
              <a:t>Qualitative diagnosis (is it epilepsy or not)</a:t>
            </a:r>
          </a:p>
          <a:p>
            <a:pPr>
              <a:lnSpc>
                <a:spcPct val="90000"/>
              </a:lnSpc>
              <a:defRPr/>
            </a:pPr>
            <a:r>
              <a:rPr lang="sr-Latn-CS" sz="2800" b="1" dirty="0" smtClean="0">
                <a:solidFill>
                  <a:schemeClr val="tx1"/>
                </a:solidFill>
              </a:rPr>
              <a:t>DISTINGUISHING SPONTANEOUS FROM PROVOKED SEIZURES</a:t>
            </a:r>
          </a:p>
          <a:p>
            <a:pPr>
              <a:lnSpc>
                <a:spcPct val="90000"/>
              </a:lnSpc>
              <a:defRPr/>
            </a:pPr>
            <a:r>
              <a:rPr lang="sr-Latn-CS" sz="2800" dirty="0" smtClean="0">
                <a:solidFill>
                  <a:schemeClr val="tx1"/>
                </a:solidFill>
              </a:rPr>
              <a:t>Typological </a:t>
            </a:r>
            <a:r>
              <a:rPr lang="sr-Latn-CS" sz="2800" dirty="0">
                <a:solidFill>
                  <a:schemeClr val="tx1"/>
                </a:solidFill>
              </a:rPr>
              <a:t>diagnosis (what type of </a:t>
            </a:r>
            <a:r>
              <a:rPr lang="en-US" sz="2800" dirty="0" smtClean="0">
                <a:solidFill>
                  <a:schemeClr val="tx1"/>
                </a:solidFill>
              </a:rPr>
              <a:t>seizure</a:t>
            </a:r>
            <a:r>
              <a:rPr lang="sr-Latn-CS" sz="2800" dirty="0" smtClean="0">
                <a:solidFill>
                  <a:schemeClr val="tx1"/>
                </a:solidFill>
              </a:rPr>
              <a:t> </a:t>
            </a:r>
            <a:r>
              <a:rPr lang="sr-Latn-CS" sz="2800" dirty="0">
                <a:solidFill>
                  <a:schemeClr val="tx1"/>
                </a:solidFill>
              </a:rPr>
              <a:t>is involved)</a:t>
            </a:r>
          </a:p>
          <a:p>
            <a:pPr>
              <a:lnSpc>
                <a:spcPct val="90000"/>
              </a:lnSpc>
              <a:defRPr/>
            </a:pPr>
            <a:r>
              <a:rPr lang="sr-Latn-CS" sz="2800" dirty="0">
                <a:solidFill>
                  <a:schemeClr val="tx1"/>
                </a:solidFill>
              </a:rPr>
              <a:t>Syndromic diagnosis (which epileptic disease or syndrome is involved)</a:t>
            </a:r>
            <a:endParaRPr lang="en-US" sz="2800" dirty="0"/>
          </a:p>
        </p:txBody>
      </p:sp>
    </p:spTree>
    <p:extLst>
      <p:ext uri="{BB962C8B-B14F-4D97-AF65-F5344CB8AC3E}">
        <p14:creationId xmlns:p14="http://schemas.microsoft.com/office/powerpoint/2010/main" val="1800743598"/>
      </p:ext>
    </p:extLst>
  </p:cSld>
  <p:clrMapOvr>
    <a:masterClrMapping/>
  </p:clrMapOvr>
  <mc:AlternateContent xmlns:mc="http://schemas.openxmlformats.org/markup-compatibility/2006" xmlns:p14="http://schemas.microsoft.com/office/powerpoint/2010/main">
    <mc:Choice Requires="p14">
      <p:transition spd="slow" p14:dur="2000" advTm="40036"/>
    </mc:Choice>
    <mc:Fallback xmlns="">
      <p:transition spd="slow" advTm="40036"/>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title"/>
          </p:nvPr>
        </p:nvSpPr>
        <p:spPr>
          <a:ln>
            <a:solidFill>
              <a:schemeClr val="tx1"/>
            </a:solidFill>
          </a:ln>
        </p:spPr>
        <p:txBody>
          <a:bodyPr>
            <a:normAutofit fontScale="90000"/>
          </a:bodyPr>
          <a:lstStyle/>
          <a:p>
            <a:pPr eaLnBrk="1" hangingPunct="1">
              <a:defRPr/>
            </a:pPr>
            <a:r>
              <a:rPr lang="sr-Latn-CS" dirty="0"/>
              <a:t>Клиничке карактеристике епилеп</a:t>
            </a:r>
            <a:r>
              <a:rPr lang="sr-Cyrl-RS" dirty="0"/>
              <a:t>тичког напада</a:t>
            </a:r>
            <a:endParaRPr lang="en-US" dirty="0"/>
          </a:p>
        </p:txBody>
      </p:sp>
      <p:sp>
        <p:nvSpPr>
          <p:cNvPr id="25603" name="Rectangle 3"/>
          <p:cNvSpPr>
            <a:spLocks noGrp="1" noChangeArrowheads="1"/>
          </p:cNvSpPr>
          <p:nvPr>
            <p:ph idx="1"/>
          </p:nvPr>
        </p:nvSpPr>
        <p:spPr>
          <a:xfrm>
            <a:off x="1295402" y="2514600"/>
            <a:ext cx="9601196" cy="3352800"/>
          </a:xfrm>
          <a:ln>
            <a:solidFill>
              <a:schemeClr val="tx1"/>
            </a:solidFill>
          </a:ln>
        </p:spPr>
        <p:txBody>
          <a:bodyPr/>
          <a:lstStyle/>
          <a:p>
            <a:pPr>
              <a:defRPr/>
            </a:pPr>
            <a:r>
              <a:rPr lang="en-US" dirty="0" err="1"/>
              <a:t>Paroxysmalness</a:t>
            </a:r>
            <a:endParaRPr lang="en-US" dirty="0"/>
          </a:p>
          <a:p>
            <a:pPr>
              <a:defRPr/>
            </a:pPr>
            <a:r>
              <a:rPr lang="en-US" dirty="0"/>
              <a:t>Spontaneity (unprovoked)</a:t>
            </a:r>
          </a:p>
          <a:p>
            <a:pPr>
              <a:defRPr/>
            </a:pPr>
            <a:r>
              <a:rPr lang="en-US" dirty="0"/>
              <a:t>Short duration (in minutes)</a:t>
            </a:r>
          </a:p>
          <a:p>
            <a:pPr>
              <a:defRPr/>
            </a:pPr>
            <a:r>
              <a:rPr lang="en-US" dirty="0"/>
              <a:t>Postictal exhaustion</a:t>
            </a:r>
          </a:p>
          <a:p>
            <a:pPr>
              <a:defRPr/>
            </a:pPr>
            <a:r>
              <a:rPr lang="en-US" dirty="0"/>
              <a:t>Repetitiveness</a:t>
            </a:r>
          </a:p>
          <a:p>
            <a:pPr>
              <a:defRPr/>
            </a:pPr>
            <a:r>
              <a:rPr lang="en-US" dirty="0" err="1"/>
              <a:t>Stereotypicality</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advTm="22029"/>
    </mc:Choice>
    <mc:Fallback xmlns="">
      <p:transition spd="slow" advTm="22029"/>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ln>
            <a:solidFill>
              <a:schemeClr val="tx1"/>
            </a:solidFill>
          </a:ln>
        </p:spPr>
        <p:txBody>
          <a:bodyPr>
            <a:normAutofit/>
          </a:bodyPr>
          <a:lstStyle/>
          <a:p>
            <a:r>
              <a:rPr lang="en-US" altLang="sr-Latn-RS" sz="2800" dirty="0">
                <a:ln>
                  <a:noFill/>
                </a:ln>
              </a:rPr>
              <a:t>Separation of unprovoked from acute symptomatic </a:t>
            </a:r>
            <a:r>
              <a:rPr lang="en-US" altLang="sr-Latn-RS" sz="2800" dirty="0" err="1">
                <a:ln>
                  <a:noFill/>
                </a:ln>
              </a:rPr>
              <a:t>ie</a:t>
            </a:r>
            <a:r>
              <a:rPr lang="en-US" altLang="sr-Latn-RS" sz="2800" dirty="0">
                <a:ln>
                  <a:noFill/>
                </a:ln>
              </a:rPr>
              <a:t> provoked attacks</a:t>
            </a:r>
            <a:endParaRPr lang="sr-Latn-RS" altLang="sr-Latn-RS" sz="2800" dirty="0">
              <a:ln>
                <a:noFill/>
              </a:ln>
            </a:endParaRPr>
          </a:p>
        </p:txBody>
      </p:sp>
      <p:sp>
        <p:nvSpPr>
          <p:cNvPr id="26627" name="Content Placeholder 2"/>
          <p:cNvSpPr>
            <a:spLocks noGrp="1"/>
          </p:cNvSpPr>
          <p:nvPr>
            <p:ph idx="1"/>
          </p:nvPr>
        </p:nvSpPr>
        <p:spPr>
          <a:xfrm>
            <a:off x="1295402" y="2506664"/>
            <a:ext cx="9601196" cy="3444875"/>
          </a:xfrm>
          <a:ln>
            <a:solidFill>
              <a:schemeClr val="tx1"/>
            </a:solidFill>
          </a:ln>
        </p:spPr>
        <p:txBody>
          <a:bodyPr/>
          <a:lstStyle/>
          <a:p>
            <a:pPr eaLnBrk="1" hangingPunct="1"/>
            <a:endParaRPr lang="en-US" altLang="sr-Latn-RS" sz="2000" dirty="0" smtClean="0"/>
          </a:p>
          <a:p>
            <a:r>
              <a:rPr lang="en-US" altLang="sr-Latn-RS" sz="2000" dirty="0"/>
              <a:t>Symptomatic </a:t>
            </a:r>
            <a:r>
              <a:rPr lang="en-US" altLang="sr-Latn-RS" sz="2000" dirty="0" smtClean="0"/>
              <a:t>SEIZURES </a:t>
            </a:r>
            <a:r>
              <a:rPr lang="en-US" altLang="sr-Latn-RS" sz="2000" dirty="0"/>
              <a:t>are related to structural brain damage (trauma, tumor, MU, infection) or metabolic (alcohol, renal or hepatic insufficiency...)</a:t>
            </a:r>
          </a:p>
          <a:p>
            <a:r>
              <a:rPr lang="en-US" altLang="sr-Latn-RS" sz="2000" dirty="0"/>
              <a:t>Structural, inflammation, toxic, metabolic...</a:t>
            </a:r>
          </a:p>
          <a:p>
            <a:r>
              <a:rPr lang="en-US" altLang="sr-Latn-RS" sz="2000" dirty="0"/>
              <a:t>The interval between brain damage and the appearance of seizures can be different</a:t>
            </a:r>
          </a:p>
          <a:p>
            <a:r>
              <a:rPr lang="en-US" altLang="sr-Latn-RS" sz="2000" dirty="0"/>
              <a:t>The term acute symptomatic attacks should be used instead of other (ASS)</a:t>
            </a:r>
            <a:endParaRPr lang="sr-Latn-RS" altLang="sr-Latn-RS" dirty="0" smtClean="0"/>
          </a:p>
        </p:txBody>
      </p:sp>
      <p:sp>
        <p:nvSpPr>
          <p:cNvPr id="4" name="Date Placeholder 3"/>
          <p:cNvSpPr>
            <a:spLocks noGrp="1"/>
          </p:cNvSpPr>
          <p:nvPr>
            <p:ph type="dt" sz="half" idx="10"/>
          </p:nvPr>
        </p:nvSpPr>
        <p:spPr/>
        <p:txBody>
          <a:bodyPr/>
          <a:lstStyle/>
          <a:p>
            <a:pPr>
              <a:defRPr/>
            </a:pPr>
            <a:fld id="{9C5BE0C3-7505-400C-B156-BBA022438A3A}" type="datetime3">
              <a:rPr lang="en-US"/>
              <a:pPr>
                <a:defRPr/>
              </a:pPr>
              <a:t>5 March 2024</a:t>
            </a:fld>
            <a:endParaRPr lang="en-US" dirty="0"/>
          </a:p>
        </p:txBody>
      </p:sp>
      <p:sp>
        <p:nvSpPr>
          <p:cNvPr id="6" name="Slide Number Placeholder 5"/>
          <p:cNvSpPr>
            <a:spLocks noGrp="1"/>
          </p:cNvSpPr>
          <p:nvPr>
            <p:ph type="sldNum" sz="quarter" idx="12"/>
          </p:nvPr>
        </p:nvSpPr>
        <p:spPr/>
        <p:txBody>
          <a:bodyPr/>
          <a:lstStyle/>
          <a:p>
            <a:pPr>
              <a:defRPr/>
            </a:pPr>
            <a:fld id="{DDDA9AC2-891C-45FB-898E-09BA35BFA8AE}" type="slidenum">
              <a:rPr lang="en-US" altLang="sr-Latn-RS"/>
              <a:pPr>
                <a:defRPr/>
              </a:pPr>
              <a:t>34</a:t>
            </a:fld>
            <a:endParaRPr lang="en-US" altLang="sr-Latn-RS"/>
          </a:p>
        </p:txBody>
      </p:sp>
    </p:spTree>
    <p:extLst>
      <p:ext uri="{BB962C8B-B14F-4D97-AF65-F5344CB8AC3E}">
        <p14:creationId xmlns:p14="http://schemas.microsoft.com/office/powerpoint/2010/main" val="3936896822"/>
      </p:ext>
    </p:extLst>
  </p:cSld>
  <p:clrMapOvr>
    <a:masterClrMapping/>
  </p:clrMapOvr>
  <mc:AlternateContent xmlns:mc="http://schemas.openxmlformats.org/markup-compatibility/2006" xmlns:p14="http://schemas.microsoft.com/office/powerpoint/2010/main">
    <mc:Choice Requires="p14">
      <p:transition spd="slow" p14:dur="2000" advTm="41209"/>
    </mc:Choice>
    <mc:Fallback xmlns="">
      <p:transition spd="slow" advTm="41209"/>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ln>
            <a:solidFill>
              <a:schemeClr val="tx1"/>
            </a:solidFill>
          </a:ln>
        </p:spPr>
        <p:txBody>
          <a:bodyPr/>
          <a:lstStyle/>
          <a:p>
            <a:r>
              <a:rPr lang="sr-Latn-RS" altLang="sr-Latn-RS" dirty="0">
                <a:ln>
                  <a:noFill/>
                </a:ln>
              </a:rPr>
              <a:t>Unprovoked (spontaneous) </a:t>
            </a:r>
            <a:r>
              <a:rPr lang="en-US" altLang="sr-Latn-RS" dirty="0" smtClean="0">
                <a:ln>
                  <a:noFill/>
                </a:ln>
              </a:rPr>
              <a:t>seizures</a:t>
            </a:r>
            <a:endParaRPr lang="sr-Latn-RS" altLang="sr-Latn-RS" dirty="0" smtClean="0">
              <a:ln>
                <a:noFill/>
              </a:ln>
            </a:endParaRPr>
          </a:p>
        </p:txBody>
      </p:sp>
      <p:sp>
        <p:nvSpPr>
          <p:cNvPr id="27651" name="Content Placeholder 2"/>
          <p:cNvSpPr>
            <a:spLocks noGrp="1"/>
          </p:cNvSpPr>
          <p:nvPr>
            <p:ph idx="1"/>
          </p:nvPr>
        </p:nvSpPr>
        <p:spPr>
          <a:ln>
            <a:solidFill>
              <a:schemeClr val="tx1"/>
            </a:solidFill>
          </a:ln>
        </p:spPr>
        <p:txBody>
          <a:bodyPr/>
          <a:lstStyle/>
          <a:p>
            <a:pPr eaLnBrk="1" hangingPunct="1"/>
            <a:endParaRPr lang="sr-Latn-RS" altLang="sr-Latn-RS" dirty="0" smtClean="0"/>
          </a:p>
          <a:p>
            <a:r>
              <a:rPr lang="en-US" altLang="sr-Latn-RS" dirty="0"/>
              <a:t>In the absence of a clinical condition or factor responsible for the onset of an attack</a:t>
            </a:r>
          </a:p>
          <a:p>
            <a:r>
              <a:rPr lang="en-US" altLang="sr-Latn-RS" dirty="0"/>
              <a:t>They differ from provoked by the mortality rate and the risk of repeated attacks</a:t>
            </a:r>
          </a:p>
          <a:p>
            <a:r>
              <a:rPr lang="en-US" altLang="sr-Latn-RS" dirty="0"/>
              <a:t>The tendency to call only unprovoked seizures epilepsy</a:t>
            </a:r>
            <a:endParaRPr lang="sr-Latn-RS" altLang="sr-Latn-RS" dirty="0" smtClean="0"/>
          </a:p>
        </p:txBody>
      </p:sp>
      <p:sp>
        <p:nvSpPr>
          <p:cNvPr id="4" name="Date Placeholder 3"/>
          <p:cNvSpPr>
            <a:spLocks noGrp="1"/>
          </p:cNvSpPr>
          <p:nvPr>
            <p:ph type="dt" sz="half" idx="10"/>
          </p:nvPr>
        </p:nvSpPr>
        <p:spPr/>
        <p:txBody>
          <a:bodyPr/>
          <a:lstStyle/>
          <a:p>
            <a:pPr>
              <a:defRPr/>
            </a:pPr>
            <a:fld id="{9C5BE0C3-7505-400C-B156-BBA022438A3A}" type="datetime3">
              <a:rPr lang="en-US"/>
              <a:pPr>
                <a:defRPr/>
              </a:pPr>
              <a:t>5 March 2024</a:t>
            </a:fld>
            <a:endParaRPr lang="en-US" dirty="0"/>
          </a:p>
        </p:txBody>
      </p:sp>
      <p:sp>
        <p:nvSpPr>
          <p:cNvPr id="6" name="Slide Number Placeholder 5"/>
          <p:cNvSpPr>
            <a:spLocks noGrp="1"/>
          </p:cNvSpPr>
          <p:nvPr>
            <p:ph type="sldNum" sz="quarter" idx="12"/>
          </p:nvPr>
        </p:nvSpPr>
        <p:spPr/>
        <p:txBody>
          <a:bodyPr/>
          <a:lstStyle/>
          <a:p>
            <a:pPr>
              <a:defRPr/>
            </a:pPr>
            <a:fld id="{53CECF2A-2B9C-40E4-85EC-E41B9FE2F2A5}" type="slidenum">
              <a:rPr lang="en-US" altLang="sr-Latn-RS"/>
              <a:pPr>
                <a:defRPr/>
              </a:pPr>
              <a:t>35</a:t>
            </a:fld>
            <a:endParaRPr lang="en-US" altLang="sr-Latn-RS"/>
          </a:p>
        </p:txBody>
      </p:sp>
    </p:spTree>
    <p:extLst>
      <p:ext uri="{BB962C8B-B14F-4D97-AF65-F5344CB8AC3E}">
        <p14:creationId xmlns:p14="http://schemas.microsoft.com/office/powerpoint/2010/main" val="3135228929"/>
      </p:ext>
    </p:extLst>
  </p:cSld>
  <p:clrMapOvr>
    <a:masterClrMapping/>
  </p:clrMapOvr>
  <mc:AlternateContent xmlns:mc="http://schemas.openxmlformats.org/markup-compatibility/2006" xmlns:p14="http://schemas.microsoft.com/office/powerpoint/2010/main">
    <mc:Choice Requires="p14">
      <p:transition spd="slow" p14:dur="2000" advTm="15988"/>
    </mc:Choice>
    <mc:Fallback xmlns="">
      <p:transition spd="slow" advTm="15988"/>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87356" cy="6858000"/>
          </a:xfrm>
          <a:prstGeom prst="rect">
            <a:avLst/>
          </a:prstGeom>
        </p:spPr>
      </p:pic>
    </p:spTree>
    <p:extLst>
      <p:ext uri="{BB962C8B-B14F-4D97-AF65-F5344CB8AC3E}">
        <p14:creationId xmlns:p14="http://schemas.microsoft.com/office/powerpoint/2010/main" val="8309645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7"/>
          <p:cNvSpPr>
            <a:spLocks noGrp="1" noChangeArrowheads="1"/>
          </p:cNvSpPr>
          <p:nvPr>
            <p:ph type="title"/>
          </p:nvPr>
        </p:nvSpPr>
        <p:spPr>
          <a:ln>
            <a:solidFill>
              <a:schemeClr val="tx1"/>
            </a:solidFill>
          </a:ln>
        </p:spPr>
        <p:txBody>
          <a:bodyPr>
            <a:normAutofit/>
          </a:bodyPr>
          <a:lstStyle/>
          <a:p>
            <a:pPr>
              <a:defRPr/>
            </a:pPr>
            <a:r>
              <a:rPr lang="sr-Latn-CS" dirty="0">
                <a:latin typeface="+mn-lt"/>
              </a:rPr>
              <a:t>Multiaxial levels of diagnosis of epilepsy</a:t>
            </a:r>
            <a:endParaRPr lang="en-US" dirty="0">
              <a:latin typeface="+mn-lt"/>
            </a:endParaRPr>
          </a:p>
        </p:txBody>
      </p:sp>
      <p:sp>
        <p:nvSpPr>
          <p:cNvPr id="13320" name="Rectangle 8"/>
          <p:cNvSpPr>
            <a:spLocks noGrp="1" noChangeArrowheads="1"/>
          </p:cNvSpPr>
          <p:nvPr>
            <p:ph idx="1"/>
          </p:nvPr>
        </p:nvSpPr>
        <p:spPr>
          <a:ln>
            <a:solidFill>
              <a:schemeClr val="tx1"/>
            </a:solidFill>
          </a:ln>
        </p:spPr>
        <p:txBody>
          <a:bodyPr>
            <a:normAutofit/>
          </a:bodyPr>
          <a:lstStyle/>
          <a:p>
            <a:pPr>
              <a:lnSpc>
                <a:spcPct val="90000"/>
              </a:lnSpc>
              <a:defRPr/>
            </a:pPr>
            <a:r>
              <a:rPr lang="sr-Latn-CS" sz="2800" dirty="0">
                <a:solidFill>
                  <a:schemeClr val="tx1"/>
                </a:solidFill>
              </a:rPr>
              <a:t>Qualitative diagnosis (is it epilepsy or not)</a:t>
            </a:r>
          </a:p>
          <a:p>
            <a:pPr>
              <a:lnSpc>
                <a:spcPct val="90000"/>
              </a:lnSpc>
              <a:defRPr/>
            </a:pPr>
            <a:r>
              <a:rPr lang="sr-Latn-CS" sz="2800" dirty="0">
                <a:solidFill>
                  <a:schemeClr val="tx1"/>
                </a:solidFill>
              </a:rPr>
              <a:t>Distinguishing spontaneous from </a:t>
            </a:r>
            <a:r>
              <a:rPr lang="sr-Latn-CS" sz="2800" dirty="0" smtClean="0">
                <a:solidFill>
                  <a:schemeClr val="tx1"/>
                </a:solidFill>
              </a:rPr>
              <a:t>provoked </a:t>
            </a:r>
            <a:r>
              <a:rPr lang="sr-Latn-CS" sz="2800" dirty="0">
                <a:solidFill>
                  <a:schemeClr val="tx1"/>
                </a:solidFill>
              </a:rPr>
              <a:t>seizures</a:t>
            </a:r>
          </a:p>
          <a:p>
            <a:pPr>
              <a:lnSpc>
                <a:spcPct val="90000"/>
              </a:lnSpc>
              <a:defRPr/>
            </a:pPr>
            <a:r>
              <a:rPr lang="sr-Latn-CS" sz="2800" b="1" dirty="0" smtClean="0">
                <a:solidFill>
                  <a:srgbClr val="C00000"/>
                </a:solidFill>
              </a:rPr>
              <a:t>TYPOLOGICAL DIAGNOSIS </a:t>
            </a:r>
            <a:endParaRPr lang="en-US" sz="2800" b="1" dirty="0" smtClean="0">
              <a:solidFill>
                <a:srgbClr val="C00000"/>
              </a:solidFill>
            </a:endParaRPr>
          </a:p>
          <a:p>
            <a:pPr marL="0" indent="0">
              <a:lnSpc>
                <a:spcPct val="90000"/>
              </a:lnSpc>
              <a:buNone/>
              <a:defRPr/>
            </a:pPr>
            <a:r>
              <a:rPr lang="en-US" sz="2800" b="1" dirty="0">
                <a:solidFill>
                  <a:srgbClr val="C00000"/>
                </a:solidFill>
              </a:rPr>
              <a:t> </a:t>
            </a:r>
            <a:r>
              <a:rPr lang="en-US" sz="2800" b="1" dirty="0" smtClean="0">
                <a:solidFill>
                  <a:srgbClr val="C00000"/>
                </a:solidFill>
              </a:rPr>
              <a:t> </a:t>
            </a:r>
            <a:r>
              <a:rPr lang="sr-Latn-CS" sz="2800" b="1" dirty="0" smtClean="0">
                <a:solidFill>
                  <a:srgbClr val="C00000"/>
                </a:solidFill>
              </a:rPr>
              <a:t>(WHAT TYPE OF </a:t>
            </a:r>
            <a:r>
              <a:rPr lang="en-US" sz="2800" b="1" dirty="0" smtClean="0">
                <a:solidFill>
                  <a:srgbClr val="C00000"/>
                </a:solidFill>
              </a:rPr>
              <a:t>SEIZURE</a:t>
            </a:r>
            <a:r>
              <a:rPr lang="sr-Latn-CS" sz="2800" b="1" dirty="0" smtClean="0">
                <a:solidFill>
                  <a:srgbClr val="C00000"/>
                </a:solidFill>
              </a:rPr>
              <a:t> IS INVOLVED)</a:t>
            </a:r>
          </a:p>
          <a:p>
            <a:pPr>
              <a:lnSpc>
                <a:spcPct val="90000"/>
              </a:lnSpc>
              <a:defRPr/>
            </a:pPr>
            <a:r>
              <a:rPr lang="sr-Latn-CS" sz="2800" dirty="0" smtClean="0">
                <a:solidFill>
                  <a:schemeClr val="tx1"/>
                </a:solidFill>
              </a:rPr>
              <a:t>Syndromic </a:t>
            </a:r>
            <a:r>
              <a:rPr lang="sr-Latn-CS" sz="2800" dirty="0">
                <a:solidFill>
                  <a:schemeClr val="tx1"/>
                </a:solidFill>
              </a:rPr>
              <a:t>diagnosis (which epileptic disease or syndrome is involved)</a:t>
            </a:r>
            <a:endParaRPr lang="en-US" sz="2800" dirty="0"/>
          </a:p>
        </p:txBody>
      </p:sp>
    </p:spTree>
    <p:extLst>
      <p:ext uri="{BB962C8B-B14F-4D97-AF65-F5344CB8AC3E}">
        <p14:creationId xmlns:p14="http://schemas.microsoft.com/office/powerpoint/2010/main" val="3827208947"/>
      </p:ext>
    </p:extLst>
  </p:cSld>
  <p:clrMapOvr>
    <a:masterClrMapping/>
  </p:clrMapOvr>
  <mc:AlternateContent xmlns:mc="http://schemas.openxmlformats.org/markup-compatibility/2006" xmlns:p14="http://schemas.microsoft.com/office/powerpoint/2010/main">
    <mc:Choice Requires="p14">
      <p:transition spd="slow" p14:dur="2000" advTm="40036"/>
    </mc:Choice>
    <mc:Fallback xmlns="">
      <p:transition spd="slow" advTm="40036"/>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ChangeArrowheads="1"/>
          </p:cNvSpPr>
          <p:nvPr/>
        </p:nvSpPr>
        <p:spPr bwMode="auto">
          <a:xfrm>
            <a:off x="2667000" y="609600"/>
            <a:ext cx="7538346" cy="646973"/>
          </a:xfrm>
          <a:prstGeom prst="rect">
            <a:avLst/>
          </a:prstGeom>
          <a:noFill/>
          <a:ln w="9525">
            <a:noFill/>
            <a:miter lim="800000"/>
            <a:headEnd/>
            <a:tailEnd/>
          </a:ln>
          <a:effectLst>
            <a:outerShdw dist="40161" dir="1106097" algn="ctr" rotWithShape="0">
              <a:schemeClr val="bg2"/>
            </a:outerShdw>
          </a:effectLst>
        </p:spPr>
        <p:txBody>
          <a:bodyPr wrap="none" lIns="92075" tIns="46038" rIns="92075" bIns="46038">
            <a:spAutoFit/>
          </a:bodyPr>
          <a:lstStyle/>
          <a:p>
            <a:pPr defTabSz="762000" eaLnBrk="0" hangingPunct="0">
              <a:defRPr/>
            </a:pPr>
            <a:r>
              <a:rPr lang="sr-Latn-CS" sz="3600" b="1" dirty="0">
                <a:solidFill>
                  <a:schemeClr val="tx2"/>
                </a:solidFill>
                <a:latin typeface="Arial" pitchFamily="34" charset="0"/>
              </a:rPr>
              <a:t>Typological diagnosis of epilepsy</a:t>
            </a:r>
          </a:p>
        </p:txBody>
      </p:sp>
      <p:sp>
        <p:nvSpPr>
          <p:cNvPr id="45058" name="Oval 5"/>
          <p:cNvSpPr>
            <a:spLocks noChangeArrowheads="1"/>
          </p:cNvSpPr>
          <p:nvPr/>
        </p:nvSpPr>
        <p:spPr bwMode="auto">
          <a:xfrm>
            <a:off x="1887069" y="1981200"/>
            <a:ext cx="5334000" cy="3886200"/>
          </a:xfrm>
          <a:prstGeom prst="ellipse">
            <a:avLst/>
          </a:prstGeom>
          <a:noFill/>
          <a:ln w="76200">
            <a:solidFill>
              <a:schemeClr val="folHlink"/>
            </a:solidFill>
            <a:round/>
            <a:headEnd/>
            <a:tailEnd/>
          </a:ln>
        </p:spPr>
        <p:txBody>
          <a:bodyPr wrap="none" anchor="ctr"/>
          <a:lstStyle/>
          <a:p>
            <a:pPr eaLnBrk="0" hangingPunct="0"/>
            <a:endParaRPr lang="en-GB"/>
          </a:p>
        </p:txBody>
      </p:sp>
      <p:sp>
        <p:nvSpPr>
          <p:cNvPr id="45059" name="Oval 6"/>
          <p:cNvSpPr>
            <a:spLocks noChangeArrowheads="1"/>
          </p:cNvSpPr>
          <p:nvPr/>
        </p:nvSpPr>
        <p:spPr bwMode="auto">
          <a:xfrm>
            <a:off x="5105400" y="1905000"/>
            <a:ext cx="5410200" cy="3962400"/>
          </a:xfrm>
          <a:prstGeom prst="ellipse">
            <a:avLst/>
          </a:prstGeom>
          <a:noFill/>
          <a:ln w="76200">
            <a:solidFill>
              <a:srgbClr val="CCFFFF"/>
            </a:solidFill>
            <a:round/>
            <a:headEnd/>
            <a:tailEnd/>
          </a:ln>
        </p:spPr>
        <p:txBody>
          <a:bodyPr wrap="none" anchor="ctr"/>
          <a:lstStyle/>
          <a:p>
            <a:pPr eaLnBrk="0" hangingPunct="0"/>
            <a:endParaRPr lang="en-GB"/>
          </a:p>
        </p:txBody>
      </p:sp>
      <p:sp>
        <p:nvSpPr>
          <p:cNvPr id="45060" name="Rectangle 7"/>
          <p:cNvSpPr>
            <a:spLocks noChangeArrowheads="1"/>
          </p:cNvSpPr>
          <p:nvPr/>
        </p:nvSpPr>
        <p:spPr bwMode="auto">
          <a:xfrm>
            <a:off x="2286001" y="3657601"/>
            <a:ext cx="4066883" cy="462307"/>
          </a:xfrm>
          <a:prstGeom prst="rect">
            <a:avLst/>
          </a:prstGeom>
          <a:noFill/>
          <a:ln w="9525">
            <a:noFill/>
            <a:miter lim="800000"/>
            <a:headEnd/>
            <a:tailEnd/>
          </a:ln>
        </p:spPr>
        <p:txBody>
          <a:bodyPr wrap="none" lIns="92075" tIns="46038" rIns="92075" bIns="46038">
            <a:spAutoFit/>
          </a:bodyPr>
          <a:lstStyle/>
          <a:p>
            <a:pPr defTabSz="762000" eaLnBrk="0" hangingPunct="0"/>
            <a:r>
              <a:rPr lang="en-US" sz="2400" b="1" dirty="0">
                <a:solidFill>
                  <a:srgbClr val="C00000"/>
                </a:solidFill>
              </a:rPr>
              <a:t>CLINICAL PRESENTATION</a:t>
            </a:r>
          </a:p>
        </p:txBody>
      </p:sp>
      <p:sp>
        <p:nvSpPr>
          <p:cNvPr id="40968" name="Rectangle 8"/>
          <p:cNvSpPr>
            <a:spLocks noChangeArrowheads="1"/>
          </p:cNvSpPr>
          <p:nvPr/>
        </p:nvSpPr>
        <p:spPr bwMode="auto">
          <a:xfrm>
            <a:off x="7772401" y="3657601"/>
            <a:ext cx="835165" cy="462307"/>
          </a:xfrm>
          <a:prstGeom prst="rect">
            <a:avLst/>
          </a:prstGeom>
          <a:noFill/>
          <a:ln w="9525">
            <a:noFill/>
            <a:miter lim="800000"/>
            <a:headEnd/>
            <a:tailEnd/>
          </a:ln>
          <a:effectLst>
            <a:outerShdw dist="40161" dir="1106097" algn="ctr" rotWithShape="0">
              <a:schemeClr val="bg2"/>
            </a:outerShdw>
          </a:effectLst>
        </p:spPr>
        <p:txBody>
          <a:bodyPr wrap="none" lIns="92075" tIns="46038" rIns="92075" bIns="46038">
            <a:spAutoFit/>
          </a:bodyPr>
          <a:lstStyle/>
          <a:p>
            <a:pPr defTabSz="762000" eaLnBrk="0" hangingPunct="0">
              <a:defRPr/>
            </a:pPr>
            <a:r>
              <a:rPr lang="en-US" sz="2400" b="1" dirty="0" smtClean="0">
                <a:solidFill>
                  <a:srgbClr val="C00000"/>
                </a:solidFill>
                <a:latin typeface="Arial" pitchFamily="34" charset="0"/>
              </a:rPr>
              <a:t>EEG</a:t>
            </a:r>
            <a:endParaRPr lang="en-US" sz="2400" b="1" dirty="0">
              <a:solidFill>
                <a:srgbClr val="C00000"/>
              </a:solidFill>
              <a:latin typeface="Arial" pitchFamily="34" charset="0"/>
            </a:endParaRPr>
          </a:p>
        </p:txBody>
      </p:sp>
      <p:sp>
        <p:nvSpPr>
          <p:cNvPr id="40969" name="Rectangle 9"/>
          <p:cNvSpPr>
            <a:spLocks noChangeArrowheads="1"/>
          </p:cNvSpPr>
          <p:nvPr/>
        </p:nvSpPr>
        <p:spPr bwMode="auto">
          <a:xfrm>
            <a:off x="5144241" y="4119908"/>
            <a:ext cx="2919069" cy="462307"/>
          </a:xfrm>
          <a:prstGeom prst="rect">
            <a:avLst/>
          </a:prstGeom>
          <a:noFill/>
          <a:ln w="9525">
            <a:noFill/>
            <a:miter lim="800000"/>
            <a:headEnd/>
            <a:tailEnd/>
          </a:ln>
          <a:effectLst>
            <a:outerShdw dist="40161" dir="1106097" algn="ctr" rotWithShape="0">
              <a:schemeClr val="bg2"/>
            </a:outerShdw>
          </a:effectLst>
        </p:spPr>
        <p:txBody>
          <a:bodyPr wrap="none" lIns="92075" tIns="46038" rIns="92075" bIns="46038">
            <a:spAutoFit/>
          </a:bodyPr>
          <a:lstStyle/>
          <a:p>
            <a:pPr defTabSz="762000" eaLnBrk="0" hangingPunct="0">
              <a:defRPr/>
            </a:pPr>
            <a:r>
              <a:rPr lang="en-US" sz="2400" b="1" dirty="0" smtClean="0">
                <a:solidFill>
                  <a:srgbClr val="C00000"/>
                </a:solidFill>
                <a:latin typeface="Arial" pitchFamily="34" charset="0"/>
              </a:rPr>
              <a:t>TYPE OF SEIZURE</a:t>
            </a:r>
            <a:endParaRPr lang="en-US" sz="2400" b="1" dirty="0">
              <a:solidFill>
                <a:srgbClr val="C00000"/>
              </a:solidFill>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9001"/>
    </mc:Choice>
    <mc:Fallback xmlns="">
      <p:transition spd="slow" advTm="9001"/>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2209800" y="304800"/>
            <a:ext cx="8229600" cy="1143000"/>
          </a:xfrm>
          <a:ln>
            <a:solidFill>
              <a:schemeClr val="tx1"/>
            </a:solidFill>
          </a:ln>
        </p:spPr>
        <p:txBody>
          <a:bodyPr/>
          <a:lstStyle/>
          <a:p>
            <a:pPr>
              <a:defRPr/>
            </a:pPr>
            <a:r>
              <a:rPr lang="sr-Latn-CS" dirty="0"/>
              <a:t>Classification of </a:t>
            </a:r>
            <a:r>
              <a:rPr lang="sr-Latn-CS" dirty="0" smtClean="0"/>
              <a:t>seizures</a:t>
            </a:r>
            <a:endParaRPr lang="en-US" dirty="0" smtClean="0"/>
          </a:p>
        </p:txBody>
      </p:sp>
      <p:sp>
        <p:nvSpPr>
          <p:cNvPr id="30724" name="Rectangle 4"/>
          <p:cNvSpPr>
            <a:spLocks noGrp="1" noChangeArrowheads="1"/>
          </p:cNvSpPr>
          <p:nvPr>
            <p:ph type="body" sz="half" idx="4294967295"/>
          </p:nvPr>
        </p:nvSpPr>
        <p:spPr>
          <a:xfrm>
            <a:off x="1447800" y="1600199"/>
            <a:ext cx="3505200" cy="4530725"/>
          </a:xfrm>
          <a:ln>
            <a:solidFill>
              <a:schemeClr val="tx1"/>
            </a:solidFill>
          </a:ln>
        </p:spPr>
        <p:txBody>
          <a:bodyPr/>
          <a:lstStyle/>
          <a:p>
            <a:pPr algn="ctr" eaLnBrk="1" hangingPunct="1">
              <a:defRPr/>
            </a:pPr>
            <a:r>
              <a:rPr lang="en-US" sz="2800" b="1" dirty="0" smtClean="0">
                <a:solidFill>
                  <a:srgbClr val="C00000"/>
                </a:solidFill>
              </a:rPr>
              <a:t>GENERALIZED SEIZURES</a:t>
            </a:r>
            <a:endParaRPr lang="sr-Latn-CS" sz="2800" b="1" dirty="0">
              <a:solidFill>
                <a:srgbClr val="C00000"/>
              </a:solidFill>
            </a:endParaRPr>
          </a:p>
          <a:p>
            <a:pPr lvl="1">
              <a:defRPr/>
            </a:pPr>
            <a:r>
              <a:rPr lang="en-US" sz="2400" dirty="0"/>
              <a:t>Absent</a:t>
            </a:r>
          </a:p>
          <a:p>
            <a:pPr lvl="1">
              <a:defRPr/>
            </a:pPr>
            <a:r>
              <a:rPr lang="en-US" sz="2400" dirty="0"/>
              <a:t>Myoclonic</a:t>
            </a:r>
          </a:p>
          <a:p>
            <a:pPr lvl="1">
              <a:defRPr/>
            </a:pPr>
            <a:r>
              <a:rPr lang="en-US" sz="2400" dirty="0" err="1"/>
              <a:t>Clonic</a:t>
            </a:r>
            <a:endParaRPr lang="en-US" sz="2400" dirty="0"/>
          </a:p>
          <a:p>
            <a:pPr lvl="1">
              <a:defRPr/>
            </a:pPr>
            <a:r>
              <a:rPr lang="en-US" sz="2400" dirty="0"/>
              <a:t>Tonic</a:t>
            </a:r>
          </a:p>
          <a:p>
            <a:pPr lvl="1">
              <a:defRPr/>
            </a:pPr>
            <a:r>
              <a:rPr lang="en-US" sz="2400" dirty="0"/>
              <a:t>Tonic-</a:t>
            </a:r>
            <a:r>
              <a:rPr lang="en-US" sz="2400" dirty="0" err="1"/>
              <a:t>clonic</a:t>
            </a:r>
            <a:endParaRPr lang="en-US" sz="2400" dirty="0"/>
          </a:p>
          <a:p>
            <a:pPr lvl="1">
              <a:defRPr/>
            </a:pPr>
            <a:r>
              <a:rPr lang="en-US" sz="2400" dirty="0"/>
              <a:t>Atonic</a:t>
            </a:r>
          </a:p>
        </p:txBody>
      </p:sp>
      <p:sp>
        <p:nvSpPr>
          <p:cNvPr id="30725" name="Rectangle 5"/>
          <p:cNvSpPr>
            <a:spLocks noGrp="1" noChangeArrowheads="1"/>
          </p:cNvSpPr>
          <p:nvPr>
            <p:ph type="body" sz="half" idx="4294967295"/>
          </p:nvPr>
        </p:nvSpPr>
        <p:spPr>
          <a:xfrm>
            <a:off x="7467600" y="1599459"/>
            <a:ext cx="3200400" cy="4530725"/>
          </a:xfrm>
          <a:ln>
            <a:solidFill>
              <a:schemeClr val="tx1"/>
            </a:solidFill>
          </a:ln>
        </p:spPr>
        <p:txBody>
          <a:bodyPr>
            <a:normAutofit/>
          </a:bodyPr>
          <a:lstStyle/>
          <a:p>
            <a:pPr>
              <a:defRPr/>
            </a:pPr>
            <a:r>
              <a:rPr lang="en-US" b="1" dirty="0">
                <a:solidFill>
                  <a:srgbClr val="C00000"/>
                </a:solidFill>
              </a:rPr>
              <a:t>FOCAL </a:t>
            </a:r>
            <a:r>
              <a:rPr lang="en-US" b="1" dirty="0" smtClean="0">
                <a:solidFill>
                  <a:srgbClr val="C00000"/>
                </a:solidFill>
              </a:rPr>
              <a:t>SEIZURES</a:t>
            </a:r>
            <a:endParaRPr lang="en-US" b="1" dirty="0">
              <a:solidFill>
                <a:srgbClr val="C00000"/>
              </a:solidFill>
            </a:endParaRPr>
          </a:p>
          <a:p>
            <a:pPr>
              <a:defRPr/>
            </a:pPr>
            <a:r>
              <a:rPr lang="en-US" dirty="0">
                <a:solidFill>
                  <a:schemeClr val="tx1"/>
                </a:solidFill>
              </a:rPr>
              <a:t>Simple partial</a:t>
            </a:r>
          </a:p>
          <a:p>
            <a:pPr>
              <a:defRPr/>
            </a:pPr>
            <a:r>
              <a:rPr lang="en-US" dirty="0">
                <a:solidFill>
                  <a:schemeClr val="tx1"/>
                </a:solidFill>
              </a:rPr>
              <a:t>Complex partial</a:t>
            </a:r>
          </a:p>
          <a:p>
            <a:pPr>
              <a:defRPr/>
            </a:pPr>
            <a:r>
              <a:rPr lang="en-US" dirty="0">
                <a:solidFill>
                  <a:schemeClr val="tx1"/>
                </a:solidFill>
              </a:rPr>
              <a:t>Secondary generalized</a:t>
            </a:r>
          </a:p>
          <a:p>
            <a:pPr>
              <a:defRPr/>
            </a:pPr>
            <a:r>
              <a:rPr lang="en-US" b="1" dirty="0">
                <a:solidFill>
                  <a:srgbClr val="C00000"/>
                </a:solidFill>
              </a:rPr>
              <a:t>UNCLASSIFIED </a:t>
            </a:r>
            <a:r>
              <a:rPr lang="en-US" b="1" dirty="0" smtClean="0">
                <a:solidFill>
                  <a:srgbClr val="C00000"/>
                </a:solidFill>
              </a:rPr>
              <a:t>SEIZURES</a:t>
            </a:r>
            <a:endParaRPr lang="en-US" b="1" dirty="0">
              <a:solidFill>
                <a:srgbClr val="C00000"/>
              </a:solidFill>
            </a:endParaRPr>
          </a:p>
          <a:p>
            <a:pPr>
              <a:defRPr/>
            </a:pPr>
            <a:r>
              <a:rPr lang="en-US" dirty="0">
                <a:solidFill>
                  <a:schemeClr val="tx1"/>
                </a:solidFill>
              </a:rPr>
              <a:t>Insufficient data</a:t>
            </a:r>
          </a:p>
          <a:p>
            <a:pPr>
              <a:defRPr/>
            </a:pPr>
            <a:r>
              <a:rPr lang="en-US" dirty="0">
                <a:solidFill>
                  <a:schemeClr val="tx1"/>
                </a:solidFill>
              </a:rPr>
              <a:t>Neonatal</a:t>
            </a:r>
          </a:p>
          <a:p>
            <a:pPr>
              <a:defRPr/>
            </a:pPr>
            <a:r>
              <a:rPr lang="en-US" dirty="0">
                <a:solidFill>
                  <a:schemeClr val="tx1"/>
                </a:solidFill>
              </a:rPr>
              <a:t>Infantile spasms</a:t>
            </a:r>
          </a:p>
        </p:txBody>
      </p:sp>
    </p:spTree>
  </p:cSld>
  <p:clrMapOvr>
    <a:masterClrMapping/>
  </p:clrMapOvr>
  <mc:AlternateContent xmlns:mc="http://schemas.openxmlformats.org/markup-compatibility/2006" xmlns:p14="http://schemas.microsoft.com/office/powerpoint/2010/main">
    <mc:Choice Requires="p14">
      <p:transition spd="slow" p14:dur="2000" advTm="36296"/>
    </mc:Choice>
    <mc:Fallback xmlns="">
      <p:transition spd="slow" advTm="36296"/>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ln>
            <a:solidFill>
              <a:schemeClr val="tx1"/>
            </a:solidFill>
          </a:ln>
        </p:spPr>
        <p:txBody>
          <a:bodyPr>
            <a:normAutofit/>
          </a:bodyPr>
          <a:lstStyle/>
          <a:p>
            <a:pPr>
              <a:defRPr/>
            </a:pPr>
            <a:r>
              <a:rPr lang="sr-Latn-RS" dirty="0">
                <a:latin typeface="+mn-lt"/>
              </a:rPr>
              <a:t>Definition of </a:t>
            </a:r>
            <a:r>
              <a:rPr lang="sr-Latn-RS" dirty="0" smtClean="0">
                <a:latin typeface="+mn-lt"/>
              </a:rPr>
              <a:t>seizure</a:t>
            </a:r>
            <a:endParaRPr lang="sr-Cyrl-CS" dirty="0" smtClean="0">
              <a:latin typeface="+mn-lt"/>
            </a:endParaRPr>
          </a:p>
        </p:txBody>
      </p:sp>
      <p:sp>
        <p:nvSpPr>
          <p:cNvPr id="7171" name="Rectangle 3"/>
          <p:cNvSpPr>
            <a:spLocks noGrp="1" noChangeArrowheads="1"/>
          </p:cNvSpPr>
          <p:nvPr>
            <p:ph idx="1"/>
          </p:nvPr>
        </p:nvSpPr>
        <p:spPr>
          <a:ln>
            <a:solidFill>
              <a:schemeClr val="tx1"/>
            </a:solidFill>
          </a:ln>
        </p:spPr>
        <p:txBody>
          <a:bodyPr>
            <a:normAutofit fontScale="92500" lnSpcReduction="20000"/>
          </a:bodyPr>
          <a:lstStyle/>
          <a:p>
            <a:pPr>
              <a:lnSpc>
                <a:spcPct val="90000"/>
              </a:lnSpc>
              <a:defRPr/>
            </a:pPr>
            <a:r>
              <a:rPr lang="en-US" sz="2800" dirty="0"/>
              <a:t>An epileptic attack is understood</a:t>
            </a:r>
          </a:p>
          <a:p>
            <a:pPr>
              <a:lnSpc>
                <a:spcPct val="90000"/>
              </a:lnSpc>
              <a:defRPr/>
            </a:pPr>
            <a:r>
              <a:rPr lang="en-US" sz="2800" dirty="0"/>
              <a:t>INTERMITTENT,</a:t>
            </a:r>
          </a:p>
          <a:p>
            <a:pPr>
              <a:lnSpc>
                <a:spcPct val="90000"/>
              </a:lnSpc>
              <a:defRPr/>
            </a:pPr>
            <a:r>
              <a:rPr lang="en-US" sz="2800" dirty="0"/>
              <a:t>PAROXYSMAL (SUDDEN)</a:t>
            </a:r>
          </a:p>
          <a:p>
            <a:pPr>
              <a:lnSpc>
                <a:spcPct val="90000"/>
              </a:lnSpc>
              <a:defRPr/>
            </a:pPr>
            <a:r>
              <a:rPr lang="en-US" sz="2800" dirty="0"/>
              <a:t> SHORT-TERM (A FEW MINUTES)</a:t>
            </a:r>
          </a:p>
          <a:p>
            <a:pPr>
              <a:lnSpc>
                <a:spcPct val="90000"/>
              </a:lnSpc>
              <a:defRPr/>
            </a:pPr>
            <a:r>
              <a:rPr lang="en-US" sz="2800" dirty="0"/>
              <a:t> STEREOTYPICAL</a:t>
            </a:r>
          </a:p>
          <a:p>
            <a:pPr>
              <a:lnSpc>
                <a:spcPct val="90000"/>
              </a:lnSpc>
              <a:defRPr/>
            </a:pPr>
            <a:r>
              <a:rPr lang="en-US" sz="2800" dirty="0"/>
              <a:t>alteration of motor activity, sensibility, behavior, emotion or </a:t>
            </a:r>
            <a:r>
              <a:rPr lang="en-US" sz="2800" dirty="0" smtClean="0"/>
              <a:t>awareness </a:t>
            </a:r>
            <a:r>
              <a:rPr lang="en-US" sz="2800" dirty="0"/>
              <a:t>caused by abnormal electrical </a:t>
            </a:r>
            <a:r>
              <a:rPr lang="en-US" sz="2800" dirty="0" err="1"/>
              <a:t>hypersynchronous</a:t>
            </a:r>
            <a:r>
              <a:rPr lang="en-US" sz="2800" dirty="0"/>
              <a:t> activity of a group of neurons.</a:t>
            </a:r>
          </a:p>
        </p:txBody>
      </p:sp>
    </p:spTree>
  </p:cSld>
  <p:clrMapOvr>
    <a:masterClrMapping/>
  </p:clrMapOvr>
  <mc:AlternateContent xmlns:mc="http://schemas.openxmlformats.org/markup-compatibility/2006" xmlns:p14="http://schemas.microsoft.com/office/powerpoint/2010/main">
    <mc:Choice Requires="p14">
      <p:transition spd="slow" p14:dur="2000" advTm="19027"/>
    </mc:Choice>
    <mc:Fallback xmlns="">
      <p:transition spd="slow" advTm="19027"/>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4" name="Picture 4" descr="https://epilepsyseizuresfits.files.wordpress.com/2010/01/simple-partial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609600"/>
            <a:ext cx="9067800" cy="53959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63149"/>
    </mc:Choice>
    <mc:Fallback xmlns="">
      <p:transition spd="slow" advTm="63149"/>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76400" y="914400"/>
            <a:ext cx="8382000" cy="493691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6003"/>
    </mc:Choice>
    <mc:Fallback xmlns="">
      <p:transition spd="slow" advTm="46003"/>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00200" y="762000"/>
            <a:ext cx="8534400" cy="5372100"/>
          </a:xfrm>
          <a:prstGeom prst="rect">
            <a:avLst/>
          </a:prstGeom>
        </p:spPr>
      </p:pic>
    </p:spTree>
    <p:extLst>
      <p:ext uri="{BB962C8B-B14F-4D97-AF65-F5344CB8AC3E}">
        <p14:creationId xmlns:p14="http://schemas.microsoft.com/office/powerpoint/2010/main" val="34600401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endParaRPr lang="en-US" smtClean="0">
              <a:effectLst/>
            </a:endParaRPr>
          </a:p>
        </p:txBody>
      </p:sp>
      <p:sp>
        <p:nvSpPr>
          <p:cNvPr id="48130" name="Rectangle 3"/>
          <p:cNvSpPr>
            <a:spLocks noGrp="1" noChangeArrowheads="1"/>
          </p:cNvSpPr>
          <p:nvPr>
            <p:ph idx="1"/>
          </p:nvPr>
        </p:nvSpPr>
        <p:spPr/>
        <p:txBody>
          <a:bodyPr/>
          <a:lstStyle/>
          <a:p>
            <a:r>
              <a:rPr lang="en-US" dirty="0">
                <a:solidFill>
                  <a:srgbClr val="FF3300"/>
                </a:solidFill>
              </a:rPr>
              <a:t>Todd's palsy </a:t>
            </a:r>
            <a:r>
              <a:rPr lang="en-US" dirty="0">
                <a:solidFill>
                  <a:schemeClr val="tx1"/>
                </a:solidFill>
              </a:rPr>
              <a:t>(transient weakness after a focal attack)</a:t>
            </a:r>
          </a:p>
          <a:p>
            <a:r>
              <a:rPr lang="en-US" dirty="0">
                <a:solidFill>
                  <a:srgbClr val="FF3300"/>
                </a:solidFill>
              </a:rPr>
              <a:t>Jackson's march </a:t>
            </a:r>
            <a:r>
              <a:rPr lang="en-US" dirty="0">
                <a:solidFill>
                  <a:schemeClr val="tx1"/>
                </a:solidFill>
              </a:rPr>
              <a:t>(propagation of focal discharge)</a:t>
            </a:r>
          </a:p>
          <a:p>
            <a:r>
              <a:rPr lang="en-US" dirty="0" err="1">
                <a:solidFill>
                  <a:srgbClr val="FF3300"/>
                </a:solidFill>
              </a:rPr>
              <a:t>Epilepsia</a:t>
            </a:r>
            <a:r>
              <a:rPr lang="en-US" dirty="0">
                <a:solidFill>
                  <a:srgbClr val="FF3300"/>
                </a:solidFill>
              </a:rPr>
              <a:t> </a:t>
            </a:r>
            <a:r>
              <a:rPr lang="en-US" dirty="0" err="1">
                <a:solidFill>
                  <a:srgbClr val="FF3300"/>
                </a:solidFill>
              </a:rPr>
              <a:t>partialis</a:t>
            </a:r>
            <a:r>
              <a:rPr lang="en-US" dirty="0">
                <a:solidFill>
                  <a:srgbClr val="FF3300"/>
                </a:solidFill>
              </a:rPr>
              <a:t> continua </a:t>
            </a:r>
            <a:r>
              <a:rPr lang="en-US" dirty="0">
                <a:solidFill>
                  <a:schemeClr val="tx1"/>
                </a:solidFill>
              </a:rPr>
              <a:t>(focal discharge that lasts for hours)</a:t>
            </a:r>
            <a:endParaRPr lang="en-US" dirty="0" smtClean="0">
              <a:solidFill>
                <a:schemeClr val="tx1"/>
              </a:solidFill>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99210"/>
    </mc:Choice>
    <mc:Fallback xmlns="">
      <p:transition spd="slow" advTm="9921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tonic clonic seizu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r-Latn-RS"/>
          </a:p>
        </p:txBody>
      </p:sp>
      <p:pic>
        <p:nvPicPr>
          <p:cNvPr id="3" name="Picture 2"/>
          <p:cNvPicPr>
            <a:picLocks noChangeAspect="1"/>
          </p:cNvPicPr>
          <p:nvPr/>
        </p:nvPicPr>
        <p:blipFill>
          <a:blip r:embed="rId2"/>
          <a:stretch>
            <a:fillRect/>
          </a:stretch>
        </p:blipFill>
        <p:spPr>
          <a:xfrm>
            <a:off x="0" y="23825"/>
            <a:ext cx="12268200" cy="68402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54067"/>
    </mc:Choice>
    <mc:Fallback xmlns="">
      <p:transition spd="slow" advTm="254067"/>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Rolandic Epilepsy: Symptoms, Causes, Diagnosis, and Treat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r-Latn-RS"/>
          </a:p>
        </p:txBody>
      </p:sp>
      <p:pic>
        <p:nvPicPr>
          <p:cNvPr id="3" name="Picture 2"/>
          <p:cNvPicPr>
            <a:picLocks noChangeAspect="1"/>
          </p:cNvPicPr>
          <p:nvPr/>
        </p:nvPicPr>
        <p:blipFill>
          <a:blip r:embed="rId2"/>
          <a:stretch>
            <a:fillRect/>
          </a:stretch>
        </p:blipFill>
        <p:spPr>
          <a:xfrm>
            <a:off x="4953000" y="990600"/>
            <a:ext cx="6553200" cy="4572000"/>
          </a:xfrm>
          <a:prstGeom prst="rect">
            <a:avLst/>
          </a:prstGeom>
        </p:spPr>
      </p:pic>
      <p:pic>
        <p:nvPicPr>
          <p:cNvPr id="4" name="Picture 3"/>
          <p:cNvPicPr>
            <a:picLocks noChangeAspect="1"/>
          </p:cNvPicPr>
          <p:nvPr/>
        </p:nvPicPr>
        <p:blipFill>
          <a:blip r:embed="rId3"/>
          <a:stretch>
            <a:fillRect/>
          </a:stretch>
        </p:blipFill>
        <p:spPr>
          <a:xfrm>
            <a:off x="533400" y="533400"/>
            <a:ext cx="4286250" cy="533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9136"/>
    </mc:Choice>
    <mc:Fallback xmlns="">
      <p:transition spd="slow" advTm="79136"/>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7"/>
          <p:cNvSpPr>
            <a:spLocks noGrp="1" noChangeArrowheads="1"/>
          </p:cNvSpPr>
          <p:nvPr>
            <p:ph type="title"/>
          </p:nvPr>
        </p:nvSpPr>
        <p:spPr>
          <a:ln>
            <a:solidFill>
              <a:schemeClr val="tx1"/>
            </a:solidFill>
          </a:ln>
        </p:spPr>
        <p:txBody>
          <a:bodyPr>
            <a:normAutofit/>
          </a:bodyPr>
          <a:lstStyle/>
          <a:p>
            <a:pPr>
              <a:defRPr/>
            </a:pPr>
            <a:r>
              <a:rPr lang="sr-Latn-CS" dirty="0">
                <a:latin typeface="+mn-lt"/>
              </a:rPr>
              <a:t>Multiaxial levels of diagnosis of epilepsy</a:t>
            </a:r>
            <a:endParaRPr lang="en-US" dirty="0">
              <a:latin typeface="+mn-lt"/>
            </a:endParaRPr>
          </a:p>
        </p:txBody>
      </p:sp>
      <p:sp>
        <p:nvSpPr>
          <p:cNvPr id="13320" name="Rectangle 8"/>
          <p:cNvSpPr>
            <a:spLocks noGrp="1" noChangeArrowheads="1"/>
          </p:cNvSpPr>
          <p:nvPr>
            <p:ph idx="1"/>
          </p:nvPr>
        </p:nvSpPr>
        <p:spPr>
          <a:ln>
            <a:solidFill>
              <a:schemeClr val="tx1"/>
            </a:solidFill>
          </a:ln>
        </p:spPr>
        <p:txBody>
          <a:bodyPr>
            <a:normAutofit/>
          </a:bodyPr>
          <a:lstStyle/>
          <a:p>
            <a:pPr>
              <a:lnSpc>
                <a:spcPct val="90000"/>
              </a:lnSpc>
              <a:defRPr/>
            </a:pPr>
            <a:r>
              <a:rPr lang="sr-Latn-CS" sz="2800" dirty="0">
                <a:solidFill>
                  <a:schemeClr val="tx1"/>
                </a:solidFill>
              </a:rPr>
              <a:t>Qualitative diagnosis (is it epilepsy or not)</a:t>
            </a:r>
          </a:p>
          <a:p>
            <a:pPr>
              <a:lnSpc>
                <a:spcPct val="90000"/>
              </a:lnSpc>
              <a:defRPr/>
            </a:pPr>
            <a:r>
              <a:rPr lang="sr-Latn-CS" sz="2800" dirty="0">
                <a:solidFill>
                  <a:schemeClr val="tx1"/>
                </a:solidFill>
              </a:rPr>
              <a:t>Distinguishing spontaneous from </a:t>
            </a:r>
            <a:r>
              <a:rPr lang="sr-Latn-CS" sz="2800" dirty="0" smtClean="0">
                <a:solidFill>
                  <a:schemeClr val="tx1"/>
                </a:solidFill>
              </a:rPr>
              <a:t>provoked </a:t>
            </a:r>
            <a:r>
              <a:rPr lang="sr-Latn-CS" sz="2800" dirty="0">
                <a:solidFill>
                  <a:schemeClr val="tx1"/>
                </a:solidFill>
              </a:rPr>
              <a:t>seizures</a:t>
            </a:r>
          </a:p>
          <a:p>
            <a:pPr>
              <a:lnSpc>
                <a:spcPct val="90000"/>
              </a:lnSpc>
              <a:defRPr/>
            </a:pPr>
            <a:r>
              <a:rPr lang="sr-Latn-CS" sz="2800" dirty="0">
                <a:solidFill>
                  <a:schemeClr val="tx1"/>
                </a:solidFill>
              </a:rPr>
              <a:t>Typological diagnosis (what type of </a:t>
            </a:r>
            <a:r>
              <a:rPr lang="en-US" sz="2800" dirty="0" smtClean="0">
                <a:solidFill>
                  <a:schemeClr val="tx1"/>
                </a:solidFill>
              </a:rPr>
              <a:t>seizure</a:t>
            </a:r>
            <a:r>
              <a:rPr lang="sr-Latn-CS" sz="2800" dirty="0" smtClean="0">
                <a:solidFill>
                  <a:schemeClr val="tx1"/>
                </a:solidFill>
              </a:rPr>
              <a:t> </a:t>
            </a:r>
            <a:r>
              <a:rPr lang="sr-Latn-CS" sz="2800" dirty="0">
                <a:solidFill>
                  <a:schemeClr val="tx1"/>
                </a:solidFill>
              </a:rPr>
              <a:t>is involved)</a:t>
            </a:r>
          </a:p>
          <a:p>
            <a:pPr>
              <a:lnSpc>
                <a:spcPct val="90000"/>
              </a:lnSpc>
              <a:defRPr/>
            </a:pPr>
            <a:r>
              <a:rPr lang="sr-Latn-CS" sz="2800" b="1" dirty="0" smtClean="0">
                <a:solidFill>
                  <a:srgbClr val="C00000"/>
                </a:solidFill>
              </a:rPr>
              <a:t>SYNDROMIC DIAGNOSIS (WHICH EPILEPTIC DISEASE OR SYNDROME IS INVOLVED)</a:t>
            </a:r>
            <a:endParaRPr lang="en-US" sz="2800" b="1" dirty="0">
              <a:solidFill>
                <a:srgbClr val="C00000"/>
              </a:solidFill>
            </a:endParaRPr>
          </a:p>
        </p:txBody>
      </p:sp>
    </p:spTree>
    <p:extLst>
      <p:ext uri="{BB962C8B-B14F-4D97-AF65-F5344CB8AC3E}">
        <p14:creationId xmlns:p14="http://schemas.microsoft.com/office/powerpoint/2010/main" val="3401512335"/>
      </p:ext>
    </p:extLst>
  </p:cSld>
  <p:clrMapOvr>
    <a:masterClrMapping/>
  </p:clrMapOvr>
  <mc:AlternateContent xmlns:mc="http://schemas.openxmlformats.org/markup-compatibility/2006" xmlns:p14="http://schemas.microsoft.com/office/powerpoint/2010/main">
    <mc:Choice Requires="p14">
      <p:transition spd="slow" p14:dur="2000" advTm="40036"/>
    </mc:Choice>
    <mc:Fallback xmlns="">
      <p:transition spd="slow" advTm="40036"/>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ChangeArrowheads="1"/>
          </p:cNvSpPr>
          <p:nvPr/>
        </p:nvSpPr>
        <p:spPr bwMode="auto">
          <a:xfrm>
            <a:off x="1524000" y="990600"/>
            <a:ext cx="9144000" cy="1143000"/>
          </a:xfrm>
          <a:prstGeom prst="rect">
            <a:avLst/>
          </a:prstGeom>
          <a:noFill/>
          <a:ln w="9525">
            <a:solidFill>
              <a:schemeClr val="tx1"/>
            </a:solidFill>
            <a:miter lim="800000"/>
            <a:headEnd/>
            <a:tailEnd/>
          </a:ln>
          <a:effectLst>
            <a:outerShdw dist="35921" dir="2700000" algn="ctr" rotWithShape="0">
              <a:schemeClr val="bg2"/>
            </a:outerShdw>
          </a:effectLst>
        </p:spPr>
        <p:txBody>
          <a:bodyPr lIns="92075" tIns="46038" rIns="92075" bIns="46038" anchor="ctr"/>
          <a:lstStyle/>
          <a:p>
            <a:pPr algn="ctr">
              <a:defRPr/>
            </a:pPr>
            <a:r>
              <a:rPr lang="sr-Latn-CS" sz="3200" dirty="0">
                <a:latin typeface="+mn-lt"/>
              </a:rPr>
              <a:t>SYNDROME DIAGNOSIS OF EPILEPSY</a:t>
            </a:r>
          </a:p>
        </p:txBody>
      </p:sp>
      <p:sp>
        <p:nvSpPr>
          <p:cNvPr id="46085" name="Rectangle 5"/>
          <p:cNvSpPr>
            <a:spLocks noChangeArrowheads="1"/>
          </p:cNvSpPr>
          <p:nvPr/>
        </p:nvSpPr>
        <p:spPr bwMode="auto">
          <a:xfrm>
            <a:off x="1524000" y="3276600"/>
            <a:ext cx="9144000" cy="2514600"/>
          </a:xfrm>
          <a:prstGeom prst="rect">
            <a:avLst/>
          </a:prstGeom>
          <a:noFill/>
          <a:ln w="9525">
            <a:solidFill>
              <a:schemeClr val="tx1"/>
            </a:solidFill>
            <a:miter lim="800000"/>
            <a:headEnd/>
            <a:tailEnd/>
          </a:ln>
          <a:effectLst>
            <a:outerShdw dist="35921" dir="2700000" algn="ctr" rotWithShape="0">
              <a:schemeClr val="bg2"/>
            </a:outerShdw>
          </a:effectLst>
        </p:spPr>
        <p:txBody>
          <a:bodyPr lIns="92075" tIns="46038" rIns="92075" bIns="46038"/>
          <a:lstStyle/>
          <a:p>
            <a:pPr marL="342900" indent="-342900">
              <a:spcBef>
                <a:spcPct val="20000"/>
              </a:spcBef>
              <a:buClr>
                <a:srgbClr val="6699FF"/>
              </a:buClr>
              <a:buFont typeface="Wingdings" pitchFamily="2" charset="2"/>
              <a:buChar char="ü"/>
              <a:defRPr/>
            </a:pPr>
            <a:r>
              <a:rPr lang="en-US" sz="2400" dirty="0">
                <a:solidFill>
                  <a:schemeClr val="tx2"/>
                </a:solidFill>
                <a:latin typeface="+mn-lt"/>
              </a:rPr>
              <a:t>the concept of epilepsy as a specific syndrome has long been known, e.g. </a:t>
            </a:r>
            <a:r>
              <a:rPr lang="en-US" sz="2400" dirty="0" err="1">
                <a:solidFill>
                  <a:schemeClr val="tx2"/>
                </a:solidFill>
                <a:latin typeface="+mn-lt"/>
              </a:rPr>
              <a:t>pycnolepsy</a:t>
            </a:r>
            <a:r>
              <a:rPr lang="en-US" sz="2400" dirty="0">
                <a:solidFill>
                  <a:schemeClr val="tx2"/>
                </a:solidFill>
                <a:latin typeface="+mn-lt"/>
              </a:rPr>
              <a:t> (children's absence epilepsy), but until about 50 years ago, no essential distinction was made between an epileptic attack and epilepsy as a disease</a:t>
            </a:r>
            <a:endParaRPr lang="sr-Latn-CS" sz="2400" dirty="0">
              <a:solidFill>
                <a:schemeClr val="tx2"/>
              </a:solidFill>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17963"/>
    </mc:Choice>
    <mc:Fallback xmlns="">
      <p:transition spd="slow" advTm="17963"/>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1676400" y="1600200"/>
            <a:ext cx="8229600" cy="4530725"/>
          </a:xfrm>
          <a:ln>
            <a:solidFill>
              <a:schemeClr val="tx1"/>
            </a:solidFill>
          </a:ln>
        </p:spPr>
        <p:txBody>
          <a:bodyPr/>
          <a:lstStyle/>
          <a:p>
            <a:pPr>
              <a:lnSpc>
                <a:spcPct val="90000"/>
              </a:lnSpc>
              <a:defRPr/>
            </a:pPr>
            <a:r>
              <a:rPr lang="en-US" dirty="0"/>
              <a:t>It is necessary to perform a number of more or less complex procedures</a:t>
            </a:r>
          </a:p>
          <a:p>
            <a:pPr>
              <a:lnSpc>
                <a:spcPct val="90000"/>
              </a:lnSpc>
              <a:defRPr/>
            </a:pPr>
            <a:r>
              <a:rPr lang="en-US" dirty="0"/>
              <a:t>For example. A characteristic clinical picture and the finding of a </a:t>
            </a:r>
            <a:r>
              <a:rPr lang="en-US" dirty="0" err="1"/>
              <a:t>polyspike</a:t>
            </a:r>
            <a:r>
              <a:rPr lang="en-US" dirty="0"/>
              <a:t>-wave complex on the EEG are sufficient for the diagnosis of JUVENILE MYOCLONIC EPILEPSY</a:t>
            </a:r>
          </a:p>
          <a:p>
            <a:pPr>
              <a:lnSpc>
                <a:spcPct val="90000"/>
              </a:lnSpc>
              <a:defRPr/>
            </a:pPr>
            <a:r>
              <a:rPr lang="en-US" dirty="0"/>
              <a:t>For example. Clinical picture, EEG, exclusion of numerous hereditary or enzymatic diseases, MRI of the </a:t>
            </a:r>
            <a:r>
              <a:rPr lang="en-US" dirty="0" err="1"/>
              <a:t>endocranium</a:t>
            </a:r>
            <a:r>
              <a:rPr lang="en-US" dirty="0"/>
              <a:t>, brain biopsy, complex karyotype analysis (the 20th chromosome is in the form of a ring) are required to make a diagnosis of RING CHROMOSOME 20 SYNDROME</a:t>
            </a:r>
            <a:endParaRPr lang="en-US"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45107"/>
    </mc:Choice>
    <mc:Fallback xmlns="">
      <p:transition spd="slow" advTm="45107"/>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ChangeArrowheads="1"/>
          </p:cNvSpPr>
          <p:nvPr/>
        </p:nvSpPr>
        <p:spPr bwMode="auto">
          <a:xfrm>
            <a:off x="1752600" y="304800"/>
            <a:ext cx="8458200" cy="11430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ctr"/>
          <a:lstStyle/>
          <a:p>
            <a:pPr algn="ctr">
              <a:defRPr/>
            </a:pPr>
            <a:r>
              <a:rPr lang="sr-Latn-CS" sz="3600" b="1" dirty="0">
                <a:effectLst>
                  <a:outerShdw blurRad="38100" dist="38100" dir="2700000" algn="tl">
                    <a:srgbClr val="000000"/>
                  </a:outerShdw>
                </a:effectLst>
              </a:rPr>
              <a:t>Significance of syndromic diagnosis</a:t>
            </a:r>
          </a:p>
        </p:txBody>
      </p:sp>
      <p:sp>
        <p:nvSpPr>
          <p:cNvPr id="64514" name="Rectangle 5"/>
          <p:cNvSpPr>
            <a:spLocks noChangeArrowheads="1"/>
          </p:cNvSpPr>
          <p:nvPr/>
        </p:nvSpPr>
        <p:spPr bwMode="auto">
          <a:xfrm>
            <a:off x="1677988" y="1371600"/>
            <a:ext cx="8990012" cy="4724400"/>
          </a:xfrm>
          <a:prstGeom prst="rect">
            <a:avLst/>
          </a:prstGeom>
          <a:noFill/>
          <a:ln w="9525">
            <a:noFill/>
            <a:miter lim="800000"/>
            <a:headEnd/>
            <a:tailEnd/>
          </a:ln>
        </p:spPr>
        <p:txBody>
          <a:bodyPr lIns="92075" tIns="46038" rIns="92075" bIns="46038"/>
          <a:lstStyle/>
          <a:p>
            <a:pPr marL="342900" indent="-342900" defTabSz="762000" eaLnBrk="0" hangingPunct="0">
              <a:spcBef>
                <a:spcPct val="20000"/>
              </a:spcBef>
            </a:pPr>
            <a:endParaRPr lang="sr-Latn-CS" sz="3200">
              <a:latin typeface="Times YU"/>
            </a:endParaRPr>
          </a:p>
          <a:p>
            <a:pPr marL="342900" indent="-342900" defTabSz="762000" eaLnBrk="0" hangingPunct="0">
              <a:spcBef>
                <a:spcPct val="20000"/>
              </a:spcBef>
            </a:pPr>
            <a:endParaRPr lang="sr-Latn-CS" sz="3200">
              <a:latin typeface="Times YU"/>
            </a:endParaRPr>
          </a:p>
        </p:txBody>
      </p:sp>
      <p:sp>
        <p:nvSpPr>
          <p:cNvPr id="51206" name="Text Box 6"/>
          <p:cNvSpPr txBox="1">
            <a:spLocks noChangeArrowheads="1"/>
          </p:cNvSpPr>
          <p:nvPr/>
        </p:nvSpPr>
        <p:spPr bwMode="auto">
          <a:xfrm>
            <a:off x="1524000" y="1905001"/>
            <a:ext cx="2327625" cy="4031873"/>
          </a:xfrm>
          <a:prstGeom prst="rect">
            <a:avLst/>
          </a:prstGeom>
          <a:noFill/>
          <a:ln w="12700">
            <a:noFill/>
            <a:miter lim="800000"/>
            <a:headEnd type="none" w="sm" len="sm"/>
            <a:tailEnd type="none" w="sm" len="sm"/>
          </a:ln>
          <a:effectLst>
            <a:outerShdw dist="35921" dir="2700000" algn="ctr" rotWithShape="0">
              <a:schemeClr val="bg2"/>
            </a:outerShdw>
          </a:effectLst>
        </p:spPr>
        <p:txBody>
          <a:bodyPr wrap="none">
            <a:spAutoFit/>
          </a:bodyPr>
          <a:lstStyle/>
          <a:p>
            <a:pPr eaLnBrk="0" hangingPunct="0">
              <a:defRPr/>
            </a:pPr>
            <a:endParaRPr lang="sr-Latn-CS" sz="1600" dirty="0">
              <a:solidFill>
                <a:schemeClr val="tx2"/>
              </a:solidFill>
              <a:latin typeface="Arial Black" pitchFamily="34" charset="0"/>
            </a:endParaRPr>
          </a:p>
          <a:p>
            <a:pPr eaLnBrk="0" hangingPunct="0">
              <a:defRPr/>
            </a:pPr>
            <a:r>
              <a:rPr lang="sr-Latn-CS" sz="1600" dirty="0">
                <a:solidFill>
                  <a:schemeClr val="tx2"/>
                </a:solidFill>
                <a:latin typeface="Arial Black" pitchFamily="34" charset="0"/>
              </a:rPr>
              <a:t>Benign rolandic</a:t>
            </a:r>
          </a:p>
          <a:p>
            <a:pPr eaLnBrk="0" hangingPunct="0">
              <a:defRPr/>
            </a:pPr>
            <a:r>
              <a:rPr lang="sr-Latn-CS" sz="1600" dirty="0">
                <a:solidFill>
                  <a:schemeClr val="tx2"/>
                </a:solidFill>
                <a:latin typeface="Arial Black" pitchFamily="34" charset="0"/>
              </a:rPr>
              <a:t>epilepsy</a:t>
            </a: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r>
              <a:rPr lang="sr-Latn-CS" sz="1600" dirty="0">
                <a:solidFill>
                  <a:schemeClr val="tx2"/>
                </a:solidFill>
                <a:latin typeface="Arial Black" pitchFamily="34" charset="0"/>
              </a:rPr>
              <a:t>Juvenile myoclonic</a:t>
            </a:r>
          </a:p>
          <a:p>
            <a:pPr eaLnBrk="0" hangingPunct="0">
              <a:defRPr/>
            </a:pPr>
            <a:r>
              <a:rPr lang="sr-Latn-CS" sz="1600" dirty="0">
                <a:solidFill>
                  <a:schemeClr val="tx2"/>
                </a:solidFill>
                <a:latin typeface="Arial Black" pitchFamily="34" charset="0"/>
              </a:rPr>
              <a:t>epilepsy</a:t>
            </a: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endParaRPr lang="sr-Latn-CS" sz="1600" dirty="0">
              <a:solidFill>
                <a:schemeClr val="tx2"/>
              </a:solidFill>
              <a:latin typeface="Arial Black" pitchFamily="34" charset="0"/>
            </a:endParaRPr>
          </a:p>
          <a:p>
            <a:pPr eaLnBrk="0" hangingPunct="0">
              <a:defRPr/>
            </a:pPr>
            <a:r>
              <a:rPr lang="sr-Latn-CS" sz="1600" dirty="0">
                <a:solidFill>
                  <a:schemeClr val="tx2"/>
                </a:solidFill>
                <a:latin typeface="Arial Black" pitchFamily="34" charset="0"/>
              </a:rPr>
              <a:t>Temporal epilepsy</a:t>
            </a:r>
          </a:p>
          <a:p>
            <a:pPr eaLnBrk="0" hangingPunct="0">
              <a:defRPr/>
            </a:pPr>
            <a:r>
              <a:rPr lang="sr-Latn-CS" sz="1600" dirty="0">
                <a:solidFill>
                  <a:schemeClr val="tx2"/>
                </a:solidFill>
                <a:latin typeface="Arial Black" pitchFamily="34" charset="0"/>
              </a:rPr>
              <a:t>lobe</a:t>
            </a:r>
          </a:p>
        </p:txBody>
      </p:sp>
      <p:sp>
        <p:nvSpPr>
          <p:cNvPr id="51207" name="Text Box 7"/>
          <p:cNvSpPr txBox="1">
            <a:spLocks noChangeArrowheads="1"/>
          </p:cNvSpPr>
          <p:nvPr/>
        </p:nvSpPr>
        <p:spPr bwMode="auto">
          <a:xfrm>
            <a:off x="4035945" y="1724025"/>
            <a:ext cx="3127010" cy="4278094"/>
          </a:xfrm>
          <a:prstGeom prst="rect">
            <a:avLst/>
          </a:prstGeom>
          <a:noFill/>
          <a:ln w="12700">
            <a:noFill/>
            <a:miter lim="800000"/>
            <a:headEnd type="none" w="sm" len="sm"/>
            <a:tailEnd type="none" w="sm" len="sm"/>
          </a:ln>
          <a:effectLst>
            <a:outerShdw dist="35921" dir="2700000" algn="ctr" rotWithShape="0">
              <a:schemeClr val="bg2"/>
            </a:outerShdw>
          </a:effectLst>
        </p:spPr>
        <p:txBody>
          <a:bodyPr wrap="none">
            <a:spAutoFit/>
          </a:bodyPr>
          <a:lstStyle/>
          <a:p>
            <a:pPr eaLnBrk="0" hangingPunct="0">
              <a:defRPr/>
            </a:pPr>
            <a:r>
              <a:rPr lang="en-US" sz="1600" dirty="0">
                <a:latin typeface="Arial Black" pitchFamily="34" charset="0"/>
              </a:rPr>
              <a:t>FORECAST</a:t>
            </a: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spontaneous remission</a:t>
            </a: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lifelong illness</a:t>
            </a:r>
          </a:p>
          <a:p>
            <a:pPr eaLnBrk="0" hangingPunct="0">
              <a:defRPr/>
            </a:pPr>
            <a:endParaRPr lang="en-US" sz="1600" dirty="0" smtClean="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smtClean="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remission in 30% of cases</a:t>
            </a:r>
          </a:p>
          <a:p>
            <a:pPr eaLnBrk="0" hangingPunct="0">
              <a:defRPr/>
            </a:pPr>
            <a:r>
              <a:rPr lang="en-US" sz="1600" dirty="0">
                <a:latin typeface="Arial Black" pitchFamily="34" charset="0"/>
              </a:rPr>
              <a:t>20% refractory to T</a:t>
            </a:r>
            <a:r>
              <a:rPr lang="sr-Cyrl-RS" sz="1200" dirty="0" smtClean="0">
                <a:solidFill>
                  <a:schemeClr val="tx2"/>
                </a:solidFill>
                <a:latin typeface="Arial Black" pitchFamily="34" charset="0"/>
              </a:rPr>
              <a:t>Х</a:t>
            </a:r>
            <a:endParaRPr lang="sr-Latn-CS" sz="1200" dirty="0">
              <a:solidFill>
                <a:schemeClr val="tx2"/>
              </a:solidFill>
              <a:latin typeface="Arial Black" pitchFamily="34" charset="0"/>
            </a:endParaRPr>
          </a:p>
        </p:txBody>
      </p:sp>
      <p:sp>
        <p:nvSpPr>
          <p:cNvPr id="51208" name="Text Box 8"/>
          <p:cNvSpPr txBox="1">
            <a:spLocks noChangeArrowheads="1"/>
          </p:cNvSpPr>
          <p:nvPr/>
        </p:nvSpPr>
        <p:spPr bwMode="auto">
          <a:xfrm>
            <a:off x="7086600" y="1781175"/>
            <a:ext cx="1999586" cy="4278094"/>
          </a:xfrm>
          <a:prstGeom prst="rect">
            <a:avLst/>
          </a:prstGeom>
          <a:noFill/>
          <a:ln w="12700">
            <a:noFill/>
            <a:miter lim="800000"/>
            <a:headEnd type="none" w="sm" len="sm"/>
            <a:tailEnd type="none" w="sm" len="sm"/>
          </a:ln>
          <a:effectLst>
            <a:outerShdw dist="35921" dir="2700000" algn="ctr" rotWithShape="0">
              <a:schemeClr val="bg2"/>
            </a:outerShdw>
          </a:effectLst>
        </p:spPr>
        <p:txBody>
          <a:bodyPr wrap="none">
            <a:spAutoFit/>
          </a:bodyPr>
          <a:lstStyle/>
          <a:p>
            <a:pPr eaLnBrk="0" hangingPunct="0">
              <a:defRPr/>
            </a:pPr>
            <a:r>
              <a:rPr lang="en-US" sz="1600" dirty="0">
                <a:latin typeface="Arial Black" pitchFamily="34" charset="0"/>
              </a:rPr>
              <a:t>DIAGNOSIS</a:t>
            </a: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characteristic</a:t>
            </a:r>
          </a:p>
          <a:p>
            <a:pPr eaLnBrk="0" hangingPunct="0">
              <a:defRPr/>
            </a:pPr>
            <a:r>
              <a:rPr lang="en-US" sz="1600" dirty="0">
                <a:latin typeface="Arial Black" pitchFamily="34" charset="0"/>
              </a:rPr>
              <a:t>EEG pattern</a:t>
            </a: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characteristic</a:t>
            </a:r>
          </a:p>
          <a:p>
            <a:pPr eaLnBrk="0" hangingPunct="0">
              <a:defRPr/>
            </a:pPr>
            <a:r>
              <a:rPr lang="en-US" sz="1600" dirty="0">
                <a:latin typeface="Arial Black" pitchFamily="34" charset="0"/>
              </a:rPr>
              <a:t>clinical course</a:t>
            </a:r>
          </a:p>
          <a:p>
            <a:pPr eaLnBrk="0" hangingPunct="0">
              <a:defRPr/>
            </a:pPr>
            <a:endParaRPr lang="en-US" sz="1600" dirty="0" smtClean="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mesial temporal</a:t>
            </a:r>
          </a:p>
          <a:p>
            <a:pPr eaLnBrk="0" hangingPunct="0">
              <a:defRPr/>
            </a:pPr>
            <a:r>
              <a:rPr lang="en-US" sz="1600" dirty="0">
                <a:latin typeface="Arial Black" pitchFamily="34" charset="0"/>
              </a:rPr>
              <a:t>sclerosis</a:t>
            </a:r>
            <a:endParaRPr lang="sr-Latn-CS" sz="1200" dirty="0">
              <a:solidFill>
                <a:schemeClr val="tx2"/>
              </a:solidFill>
              <a:latin typeface="Arial Black" pitchFamily="34" charset="0"/>
            </a:endParaRPr>
          </a:p>
        </p:txBody>
      </p:sp>
      <p:sp>
        <p:nvSpPr>
          <p:cNvPr id="51209" name="Text Box 9"/>
          <p:cNvSpPr txBox="1">
            <a:spLocks noChangeArrowheads="1"/>
          </p:cNvSpPr>
          <p:nvPr/>
        </p:nvSpPr>
        <p:spPr bwMode="auto">
          <a:xfrm>
            <a:off x="9290050" y="1781176"/>
            <a:ext cx="1912318" cy="4031873"/>
          </a:xfrm>
          <a:prstGeom prst="rect">
            <a:avLst/>
          </a:prstGeom>
          <a:noFill/>
          <a:ln w="12700">
            <a:noFill/>
            <a:miter lim="800000"/>
            <a:headEnd type="none" w="sm" len="sm"/>
            <a:tailEnd type="none" w="sm" len="sm"/>
          </a:ln>
          <a:effectLst>
            <a:outerShdw dist="35921" dir="2700000" algn="ctr" rotWithShape="0">
              <a:schemeClr val="bg2"/>
            </a:outerShdw>
          </a:effectLst>
        </p:spPr>
        <p:txBody>
          <a:bodyPr wrap="none">
            <a:spAutoFit/>
          </a:bodyPr>
          <a:lstStyle/>
          <a:p>
            <a:pPr eaLnBrk="0" hangingPunct="0">
              <a:defRPr/>
            </a:pPr>
            <a:r>
              <a:rPr lang="en-US" sz="1600" dirty="0">
                <a:latin typeface="Arial Black" pitchFamily="34" charset="0"/>
              </a:rPr>
              <a:t>THERAPY</a:t>
            </a: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short term</a:t>
            </a: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Valproate</a:t>
            </a: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endParaRPr lang="en-US" sz="1600" dirty="0">
              <a:latin typeface="Arial Black" pitchFamily="34" charset="0"/>
            </a:endParaRPr>
          </a:p>
          <a:p>
            <a:pPr eaLnBrk="0" hangingPunct="0">
              <a:defRPr/>
            </a:pPr>
            <a:r>
              <a:rPr lang="en-US" sz="1600" dirty="0">
                <a:latin typeface="Arial Black" pitchFamily="34" charset="0"/>
              </a:rPr>
              <a:t>Carbamazepine</a:t>
            </a:r>
            <a:endParaRPr lang="sr-Latn-CS" sz="1400" dirty="0">
              <a:solidFill>
                <a:schemeClr val="tx2"/>
              </a:solidFill>
              <a:latin typeface="Arial Black" pitchFamily="34" charset="0"/>
            </a:endParaRPr>
          </a:p>
        </p:txBody>
      </p:sp>
      <p:sp>
        <p:nvSpPr>
          <p:cNvPr id="64519" name="Line 10"/>
          <p:cNvSpPr>
            <a:spLocks noChangeShapeType="1"/>
          </p:cNvSpPr>
          <p:nvPr/>
        </p:nvSpPr>
        <p:spPr bwMode="auto">
          <a:xfrm>
            <a:off x="1524000" y="1752600"/>
            <a:ext cx="9144000" cy="0"/>
          </a:xfrm>
          <a:prstGeom prst="line">
            <a:avLst/>
          </a:prstGeom>
          <a:noFill/>
          <a:ln w="38100">
            <a:solidFill>
              <a:schemeClr val="tx1"/>
            </a:solidFill>
            <a:round/>
            <a:headEnd type="none" w="sm" len="sm"/>
            <a:tailEnd type="none" w="sm" len="sm"/>
          </a:ln>
        </p:spPr>
        <p:txBody>
          <a:bodyPr/>
          <a:lstStyle/>
          <a:p>
            <a:endParaRPr lang="en-US"/>
          </a:p>
        </p:txBody>
      </p:sp>
      <p:sp>
        <p:nvSpPr>
          <p:cNvPr id="64520" name="Line 11"/>
          <p:cNvSpPr>
            <a:spLocks noChangeShapeType="1"/>
          </p:cNvSpPr>
          <p:nvPr/>
        </p:nvSpPr>
        <p:spPr bwMode="auto">
          <a:xfrm>
            <a:off x="1524000" y="2133600"/>
            <a:ext cx="9144000" cy="0"/>
          </a:xfrm>
          <a:prstGeom prst="line">
            <a:avLst/>
          </a:prstGeom>
          <a:noFill/>
          <a:ln w="38100">
            <a:solidFill>
              <a:schemeClr val="tx1"/>
            </a:solidFill>
            <a:round/>
            <a:headEnd type="none" w="sm" len="sm"/>
            <a:tailEnd type="none" w="sm" len="sm"/>
          </a:ln>
        </p:spPr>
        <p:txBody>
          <a:bodyPr/>
          <a:lstStyle/>
          <a:p>
            <a:endParaRPr lang="en-US"/>
          </a:p>
        </p:txBody>
      </p:sp>
      <p:sp>
        <p:nvSpPr>
          <p:cNvPr id="64521" name="Line 12"/>
          <p:cNvSpPr>
            <a:spLocks noChangeShapeType="1"/>
          </p:cNvSpPr>
          <p:nvPr/>
        </p:nvSpPr>
        <p:spPr bwMode="auto">
          <a:xfrm>
            <a:off x="1524000" y="6400800"/>
            <a:ext cx="9144000" cy="0"/>
          </a:xfrm>
          <a:prstGeom prst="line">
            <a:avLst/>
          </a:prstGeom>
          <a:noFill/>
          <a:ln w="38100">
            <a:solidFill>
              <a:schemeClr val="tx1"/>
            </a:solidFill>
            <a:round/>
            <a:headEnd type="none" w="sm" len="sm"/>
            <a:tailEnd type="none" w="sm" len="sm"/>
          </a:ln>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Tm="44937"/>
    </mc:Choice>
    <mc:Fallback xmlns="">
      <p:transition spd="slow" advTm="44937"/>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a:bodyPr>
          <a:lstStyle/>
          <a:p>
            <a:r>
              <a:rPr lang="en-US" sz="2100" b="1" dirty="0" smtClean="0">
                <a:solidFill>
                  <a:schemeClr val="tx1"/>
                </a:solidFill>
                <a:latin typeface="Times New Roman" panose="02020603050405020304" pitchFamily="18" charset="0"/>
                <a:cs typeface="Times New Roman" panose="02020603050405020304" pitchFamily="18" charset="0"/>
              </a:rPr>
              <a:t>SEIZURE</a:t>
            </a:r>
            <a:endParaRPr lang="sr-Latn-RS" sz="21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ln>
            <a:solidFill>
              <a:schemeClr val="tx1"/>
            </a:solidFill>
          </a:ln>
        </p:spPr>
        <p:txBody>
          <a:bodyPr>
            <a:normAutofit fontScale="70000" lnSpcReduction="20000"/>
          </a:bodyPr>
          <a:lstStyle/>
          <a:p>
            <a:pPr algn="just"/>
            <a:endParaRPr lang="en-US" sz="6000" baseline="30000" dirty="0">
              <a:latin typeface="Times New Roman" panose="02020603050405020304" pitchFamily="18" charset="0"/>
              <a:cs typeface="Times New Roman" panose="02020603050405020304" pitchFamily="18" charset="0"/>
            </a:endParaRPr>
          </a:p>
          <a:p>
            <a:pPr algn="just"/>
            <a:r>
              <a:rPr lang="en-US" sz="3300" dirty="0">
                <a:latin typeface="Times New Roman" panose="02020603050405020304" pitchFamily="18" charset="0"/>
                <a:cs typeface="Times New Roman" panose="02020603050405020304" pitchFamily="18" charset="0"/>
              </a:rPr>
              <a:t>it tends to recur at different time intervals</a:t>
            </a:r>
          </a:p>
          <a:p>
            <a:pPr algn="just"/>
            <a:endParaRPr lang="en-US" sz="3300" dirty="0">
              <a:latin typeface="Times New Roman" panose="02020603050405020304" pitchFamily="18" charset="0"/>
              <a:cs typeface="Times New Roman" panose="02020603050405020304" pitchFamily="18" charset="0"/>
            </a:endParaRPr>
          </a:p>
          <a:p>
            <a:pPr algn="just"/>
            <a:r>
              <a:rPr lang="en-US" sz="3300" dirty="0">
                <a:latin typeface="Times New Roman" panose="02020603050405020304" pitchFamily="18" charset="0"/>
                <a:cs typeface="Times New Roman" panose="02020603050405020304" pitchFamily="18" charset="0"/>
              </a:rPr>
              <a:t>The clinical manifestation of a seizure depends on the size and location of the affected brain region</a:t>
            </a:r>
          </a:p>
          <a:p>
            <a:pPr algn="just"/>
            <a:endParaRPr lang="en-US" sz="3300" dirty="0">
              <a:latin typeface="Times New Roman" panose="02020603050405020304" pitchFamily="18" charset="0"/>
              <a:cs typeface="Times New Roman" panose="02020603050405020304" pitchFamily="18" charset="0"/>
            </a:endParaRPr>
          </a:p>
          <a:p>
            <a:pPr algn="just"/>
            <a:r>
              <a:rPr lang="en-US" sz="3300" dirty="0">
                <a:latin typeface="Times New Roman" panose="02020603050405020304" pitchFamily="18" charset="0"/>
                <a:cs typeface="Times New Roman" panose="02020603050405020304" pitchFamily="18" charset="0"/>
              </a:rPr>
              <a:t>The common feature of all seizures is that each of them has its own onset (ictus) which is sudden, duration (usually short) and </a:t>
            </a:r>
            <a:r>
              <a:rPr lang="en-US" sz="3300" dirty="0" err="1">
                <a:latin typeface="Times New Roman" panose="02020603050405020304" pitchFamily="18" charset="0"/>
                <a:cs typeface="Times New Roman" panose="02020603050405020304" pitchFamily="18" charset="0"/>
              </a:rPr>
              <a:t>postictus</a:t>
            </a:r>
            <a:r>
              <a:rPr lang="en-US" sz="3300" dirty="0">
                <a:latin typeface="Times New Roman" panose="02020603050405020304" pitchFamily="18" charset="0"/>
                <a:cs typeface="Times New Roman" panose="02020603050405020304" pitchFamily="18" charset="0"/>
              </a:rPr>
              <a:t> changes.</a:t>
            </a:r>
          </a:p>
          <a:p>
            <a:pPr algn="just"/>
            <a:endParaRPr lang="en-US" sz="4650" baseline="30000" dirty="0">
              <a:latin typeface="Times New Roman" panose="02020603050405020304" pitchFamily="18" charset="0"/>
              <a:cs typeface="Times New Roman" panose="02020603050405020304" pitchFamily="18" charset="0"/>
            </a:endParaRPr>
          </a:p>
          <a:p>
            <a:pPr lvl="0" algn="just"/>
            <a:endParaRPr lang="sr-Latn-RS" sz="3000" dirty="0">
              <a:latin typeface="Times New Roman" panose="02020603050405020304" pitchFamily="18" charset="0"/>
              <a:cs typeface="Times New Roman" panose="02020603050405020304" pitchFamily="18" charset="0"/>
            </a:endParaRPr>
          </a:p>
          <a:p>
            <a:pPr algn="just"/>
            <a:endParaRPr lang="sr-Cyrl-RS" sz="1200" baseline="30000" dirty="0">
              <a:latin typeface="Times New Roman" panose="02020603050405020304" pitchFamily="18" charset="0"/>
              <a:cs typeface="Times New Roman" panose="02020603050405020304" pitchFamily="18" charset="0"/>
            </a:endParaRPr>
          </a:p>
          <a:p>
            <a:pPr algn="just"/>
            <a:endParaRPr lang="sr-Cyrl-RS" sz="1200" baseline="30000" dirty="0">
              <a:latin typeface="Times New Roman" panose="02020603050405020304" pitchFamily="18" charset="0"/>
              <a:cs typeface="Times New Roman" panose="02020603050405020304" pitchFamily="18" charset="0"/>
            </a:endParaRPr>
          </a:p>
          <a:p>
            <a:pPr algn="just"/>
            <a:endParaRPr lang="sr-Cyrl-RS" sz="1200" baseline="30000" dirty="0">
              <a:latin typeface="Times New Roman" panose="02020603050405020304" pitchFamily="18" charset="0"/>
              <a:cs typeface="Times New Roman" panose="02020603050405020304" pitchFamily="18" charset="0"/>
            </a:endParaRPr>
          </a:p>
          <a:p>
            <a:pPr algn="just"/>
            <a:endParaRPr lang="sr-Cyrl-RS" sz="1200" baseline="30000" dirty="0">
              <a:latin typeface="Times New Roman" panose="02020603050405020304" pitchFamily="18" charset="0"/>
              <a:cs typeface="Times New Roman" panose="02020603050405020304" pitchFamily="18" charset="0"/>
            </a:endParaRPr>
          </a:p>
          <a:p>
            <a:pPr algn="just"/>
            <a:endParaRPr lang="sr-Cyrl-RS" sz="1200" baseline="30000" dirty="0">
              <a:latin typeface="Times New Roman" panose="02020603050405020304" pitchFamily="18" charset="0"/>
              <a:cs typeface="Times New Roman" panose="02020603050405020304" pitchFamily="18" charset="0"/>
            </a:endParaRPr>
          </a:p>
          <a:p>
            <a:pPr algn="just"/>
            <a:endParaRPr lang="sr-Latn-RS" dirty="0"/>
          </a:p>
        </p:txBody>
      </p:sp>
    </p:spTree>
    <p:extLst>
      <p:ext uri="{BB962C8B-B14F-4D97-AF65-F5344CB8AC3E}">
        <p14:creationId xmlns:p14="http://schemas.microsoft.com/office/powerpoint/2010/main" val="3963955066"/>
      </p:ext>
    </p:extLst>
  </p:cSld>
  <p:clrMapOvr>
    <a:masterClrMapping/>
  </p:clrMapOvr>
  <mc:AlternateContent xmlns:mc="http://schemas.openxmlformats.org/markup-compatibility/2006" xmlns:p14="http://schemas.microsoft.com/office/powerpoint/2010/main">
    <mc:Choice Requires="p14">
      <p:transition spd="slow" p14:dur="2000" advTm="30996"/>
    </mc:Choice>
    <mc:Fallback xmlns="">
      <p:transition spd="slow" advTm="30996"/>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sr-Latn-RS" dirty="0" smtClean="0"/>
              <a:t>FEBRILE SEIZURE</a:t>
            </a:r>
            <a:endParaRPr lang="sr-Latn-RS" dirty="0"/>
          </a:p>
        </p:txBody>
      </p:sp>
      <p:sp>
        <p:nvSpPr>
          <p:cNvPr id="3" name="Content Placeholder 2"/>
          <p:cNvSpPr>
            <a:spLocks noGrp="1"/>
          </p:cNvSpPr>
          <p:nvPr>
            <p:ph idx="1"/>
          </p:nvPr>
        </p:nvSpPr>
        <p:spPr>
          <a:ln>
            <a:solidFill>
              <a:schemeClr val="tx1"/>
            </a:solidFill>
          </a:ln>
        </p:spPr>
        <p:txBody>
          <a:bodyPr>
            <a:noAutofit/>
          </a:bodyPr>
          <a:lstStyle/>
          <a:p>
            <a:r>
              <a:rPr lang="en-US" sz="1800" dirty="0"/>
              <a:t>The most common attacks in early childhood (in 3-5% of children)</a:t>
            </a:r>
          </a:p>
          <a:p>
            <a:r>
              <a:rPr lang="en-US" sz="1800" dirty="0"/>
              <a:t>generalized tonic-</a:t>
            </a:r>
            <a:r>
              <a:rPr lang="en-US" sz="1800" dirty="0" err="1"/>
              <a:t>clonic</a:t>
            </a:r>
            <a:r>
              <a:rPr lang="en-US" sz="1800" dirty="0"/>
              <a:t> seizures that occur in children from 6 months to 6 years (in 90% before the age of 3), with an elevated temperature that is not caused by a CNS infection. There is a hereditary predisposition to febrile seizures.</a:t>
            </a:r>
          </a:p>
          <a:p>
            <a:r>
              <a:rPr lang="en-US" sz="1800" dirty="0"/>
              <a:t>They most often occur when the temperature rises, as part of a respiratory infection or </a:t>
            </a:r>
            <a:r>
              <a:rPr lang="en-US" sz="1800" dirty="0" err="1"/>
              <a:t>enterocolitis</a:t>
            </a:r>
            <a:r>
              <a:rPr lang="en-US" sz="1800" dirty="0"/>
              <a:t>. Are different :</a:t>
            </a:r>
          </a:p>
          <a:p>
            <a:r>
              <a:rPr lang="en-US" sz="1800" dirty="0"/>
              <a:t>(a) simple febrile attacks last less than 15 minutes, according to the GTK attack type and are without recurrence during 24 hours;</a:t>
            </a:r>
          </a:p>
          <a:p>
            <a:r>
              <a:rPr lang="en-US" sz="1800" dirty="0"/>
              <a:t>(b) complex febrile attacks are repeated during 24 hours, have a focal onset and last longer than 15 minutes.</a:t>
            </a:r>
            <a:endParaRPr lang="ru-RU" sz="1800" dirty="0"/>
          </a:p>
        </p:txBody>
      </p:sp>
    </p:spTree>
    <p:extLst>
      <p:ext uri="{BB962C8B-B14F-4D97-AF65-F5344CB8AC3E}">
        <p14:creationId xmlns:p14="http://schemas.microsoft.com/office/powerpoint/2010/main" val="3242245735"/>
      </p:ext>
    </p:extLst>
  </p:cSld>
  <p:clrMapOvr>
    <a:masterClrMapping/>
  </p:clrMapOvr>
  <mc:AlternateContent xmlns:mc="http://schemas.openxmlformats.org/markup-compatibility/2006" xmlns:p14="http://schemas.microsoft.com/office/powerpoint/2010/main">
    <mc:Choice Requires="p14">
      <p:transition spd="slow" p14:dur="2000" advTm="60267"/>
    </mc:Choice>
    <mc:Fallback xmlns="">
      <p:transition spd="slow" advTm="60267"/>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itle 1"/>
          <p:cNvSpPr>
            <a:spLocks noGrp="1"/>
          </p:cNvSpPr>
          <p:nvPr>
            <p:ph type="title" idx="4294967295"/>
          </p:nvPr>
        </p:nvSpPr>
        <p:spPr>
          <a:xfrm>
            <a:off x="1981200" y="838200"/>
            <a:ext cx="8229600" cy="1130300"/>
          </a:xfrm>
          <a:noFill/>
          <a:ln>
            <a:solidFill>
              <a:schemeClr val="tx1"/>
            </a:solidFill>
          </a:ln>
        </p:spPr>
        <p:txBody>
          <a:bodyPr/>
          <a:lstStyle/>
          <a:p>
            <a:r>
              <a:rPr lang="en-US" dirty="0"/>
              <a:t>Basic causes of epilepsy</a:t>
            </a:r>
            <a:endParaRPr lang="en-US" dirty="0" smtClean="0">
              <a:effectLst/>
            </a:endParaRPr>
          </a:p>
        </p:txBody>
      </p:sp>
      <p:sp>
        <p:nvSpPr>
          <p:cNvPr id="193538" name="Content Placeholder 2"/>
          <p:cNvSpPr>
            <a:spLocks noGrp="1"/>
          </p:cNvSpPr>
          <p:nvPr>
            <p:ph idx="4294967295"/>
          </p:nvPr>
        </p:nvSpPr>
        <p:spPr>
          <a:xfrm>
            <a:off x="2590800" y="2286000"/>
            <a:ext cx="7315200" cy="3011488"/>
          </a:xfrm>
          <a:noFill/>
          <a:ln>
            <a:solidFill>
              <a:schemeClr val="tx1"/>
            </a:solidFill>
          </a:ln>
        </p:spPr>
        <p:txBody>
          <a:bodyPr/>
          <a:lstStyle/>
          <a:p>
            <a:endParaRPr lang="en-US" dirty="0" smtClean="0"/>
          </a:p>
          <a:p>
            <a:endParaRPr lang="en-US" dirty="0"/>
          </a:p>
          <a:p>
            <a:r>
              <a:rPr lang="en-US" dirty="0" smtClean="0"/>
              <a:t>Idiopathic </a:t>
            </a:r>
            <a:r>
              <a:rPr lang="en-US" dirty="0"/>
              <a:t>epilepsy</a:t>
            </a:r>
          </a:p>
          <a:p>
            <a:r>
              <a:rPr lang="en-US" dirty="0"/>
              <a:t>Symptomatic </a:t>
            </a:r>
            <a:r>
              <a:rPr lang="en-US" dirty="0" smtClean="0"/>
              <a:t>epilepsy  (Provoked </a:t>
            </a:r>
            <a:r>
              <a:rPr lang="en-US" dirty="0"/>
              <a:t>epilepsies)</a:t>
            </a:r>
          </a:p>
          <a:p>
            <a:r>
              <a:rPr lang="en-US" dirty="0"/>
              <a:t>Cryptogenic epilepsies</a:t>
            </a:r>
            <a:endParaRPr lang="en-U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28958"/>
    </mc:Choice>
    <mc:Fallback xmlns="">
      <p:transition spd="slow" advTm="28958"/>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Title 1"/>
          <p:cNvSpPr>
            <a:spLocks noGrp="1"/>
          </p:cNvSpPr>
          <p:nvPr>
            <p:ph type="title" idx="4294967295"/>
          </p:nvPr>
        </p:nvSpPr>
        <p:spPr>
          <a:xfrm>
            <a:off x="2590800" y="228600"/>
            <a:ext cx="8229600" cy="1130300"/>
          </a:xfrm>
          <a:noFill/>
        </p:spPr>
        <p:txBody>
          <a:bodyPr/>
          <a:lstStyle/>
          <a:p>
            <a:r>
              <a:rPr lang="en-US" sz="3200" dirty="0"/>
              <a:t>The most common provocative factors</a:t>
            </a:r>
            <a:endParaRPr lang="en-US" dirty="0" smtClean="0">
              <a:effectLst/>
            </a:endParaRPr>
          </a:p>
        </p:txBody>
      </p:sp>
      <p:graphicFrame>
        <p:nvGraphicFramePr>
          <p:cNvPr id="195611" name="Group 27"/>
          <p:cNvGraphicFramePr>
            <a:graphicFrameLocks noGrp="1"/>
          </p:cNvGraphicFramePr>
          <p:nvPr>
            <p:ph idx="4294967295"/>
            <p:extLst>
              <p:ext uri="{D42A27DB-BD31-4B8C-83A1-F6EECF244321}">
                <p14:modId xmlns:p14="http://schemas.microsoft.com/office/powerpoint/2010/main" val="3219810245"/>
              </p:ext>
            </p:extLst>
          </p:nvPr>
        </p:nvGraphicFramePr>
        <p:xfrm>
          <a:off x="1295400" y="1295400"/>
          <a:ext cx="9906000" cy="4325832"/>
        </p:xfrm>
        <a:graphic>
          <a:graphicData uri="http://schemas.openxmlformats.org/drawingml/2006/table">
            <a:tbl>
              <a:tblPr/>
              <a:tblGrid>
                <a:gridCol w="4953000"/>
                <a:gridCol w="4953000"/>
              </a:tblGrid>
              <a:tr h="34515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Not sleeping</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feverishness</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515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Hyperventilation</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Electric shock</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5158">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Water load</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stress (?)</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4505">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Intoxication (insecticides, strychnine, industrial chemicals, organic solvents, war poisons...)</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Withdrawal syndromes (alcohol, benzodiazepines, opioids, barbiturates</a:t>
                      </a:r>
                      <a:r>
                        <a:rPr kumimoji="0" lang="en-US" sz="1800" b="0" i="0" u="none" strike="noStrike" cap="none" normalizeH="0" baseline="0" dirty="0" smtClean="0">
                          <a:ln>
                            <a:noFill/>
                          </a:ln>
                          <a:solidFill>
                            <a:schemeClr val="tx1"/>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4047">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Various medications (aminophylline, tramadol, clomipramine, </a:t>
                      </a:r>
                      <a:r>
                        <a:rPr kumimoji="0" lang="en-US" sz="1800" b="1" i="0" u="none" strike="noStrike" cap="none" normalizeH="0" baseline="0" dirty="0" err="1" smtClean="0">
                          <a:ln>
                            <a:noFill/>
                          </a:ln>
                          <a:solidFill>
                            <a:schemeClr val="tx1"/>
                          </a:solidFill>
                          <a:effectLst/>
                          <a:latin typeface="Arial" charset="0"/>
                        </a:rPr>
                        <a:t>maprotiline</a:t>
                      </a:r>
                      <a:r>
                        <a:rPr kumimoji="0" lang="en-US" sz="1800" b="1" i="0" u="none" strike="noStrike" cap="none" normalizeH="0" baseline="0" dirty="0" smtClean="0">
                          <a:ln>
                            <a:noFill/>
                          </a:ln>
                          <a:solidFill>
                            <a:schemeClr val="tx1"/>
                          </a:solidFill>
                          <a:effectLst/>
                          <a:latin typeface="Arial" charset="0"/>
                        </a:rPr>
                        <a:t>, doxepin, bupropion, neuroleptics (chlorpromazine, clozapine, </a:t>
                      </a:r>
                      <a:r>
                        <a:rPr kumimoji="0" lang="en-US" sz="1800" b="1" i="0" u="none" strike="noStrike" cap="none" normalizeH="0" baseline="0" dirty="0" err="1" smtClean="0">
                          <a:ln>
                            <a:noFill/>
                          </a:ln>
                          <a:solidFill>
                            <a:schemeClr val="tx1"/>
                          </a:solidFill>
                          <a:effectLst/>
                          <a:latin typeface="Arial" charset="0"/>
                        </a:rPr>
                        <a:t>proazine</a:t>
                      </a:r>
                      <a:r>
                        <a:rPr kumimoji="0" lang="en-US" sz="1800" b="1" i="0" u="none" strike="noStrike" cap="none" normalizeH="0" baseline="0" dirty="0" smtClean="0">
                          <a:ln>
                            <a:noFill/>
                          </a:ln>
                          <a:solidFill>
                            <a:schemeClr val="tx1"/>
                          </a:solidFill>
                          <a:effectLst/>
                          <a:latin typeface="Arial" charset="0"/>
                        </a:rPr>
                        <a:t>), isoniazid, penicillin, </a:t>
                      </a:r>
                      <a:r>
                        <a:rPr kumimoji="0" lang="en-US" sz="1800" b="1" i="0" u="none" strike="noStrike" cap="none" normalizeH="0" baseline="0" dirty="0" err="1" smtClean="0">
                          <a:ln>
                            <a:noFill/>
                          </a:ln>
                          <a:solidFill>
                            <a:schemeClr val="tx1"/>
                          </a:solidFill>
                          <a:effectLst/>
                          <a:latin typeface="Arial" charset="0"/>
                        </a:rPr>
                        <a:t>imipenem</a:t>
                      </a:r>
                      <a:r>
                        <a:rPr kumimoji="0" lang="en-US" sz="1800" b="1" i="0" u="none" strike="noStrike" cap="none" normalizeH="0" baseline="0" dirty="0" smtClean="0">
                          <a:ln>
                            <a:noFill/>
                          </a:ln>
                          <a:solidFill>
                            <a:schemeClr val="tx1"/>
                          </a:solidFill>
                          <a:effectLst/>
                          <a:latin typeface="Arial" charset="0"/>
                        </a:rPr>
                        <a:t>, </a:t>
                      </a:r>
                      <a:r>
                        <a:rPr kumimoji="0" lang="en-US" sz="1800" b="1" i="0" u="none" strike="noStrike" cap="none" normalizeH="0" baseline="0" dirty="0" err="1" smtClean="0">
                          <a:ln>
                            <a:noFill/>
                          </a:ln>
                          <a:solidFill>
                            <a:schemeClr val="tx1"/>
                          </a:solidFill>
                          <a:effectLst/>
                          <a:latin typeface="Arial" charset="0"/>
                        </a:rPr>
                        <a:t>quinolines</a:t>
                      </a:r>
                      <a:r>
                        <a:rPr kumimoji="0" lang="en-US" sz="1800" b="1" i="0" u="none" strike="noStrike" cap="none" normalizeH="0" baseline="0" dirty="0" smtClean="0">
                          <a:ln>
                            <a:noFill/>
                          </a:ln>
                          <a:solidFill>
                            <a:schemeClr val="tx1"/>
                          </a:solidFill>
                          <a:effectLst/>
                          <a:latin typeface="Arial" charset="0"/>
                        </a:rPr>
                        <a:t>, halothane, </a:t>
                      </a:r>
                      <a:r>
                        <a:rPr kumimoji="0" lang="en-US" sz="1800" b="1" i="0" u="none" strike="noStrike" cap="none" normalizeH="0" baseline="0" dirty="0" err="1" smtClean="0">
                          <a:ln>
                            <a:noFill/>
                          </a:ln>
                          <a:solidFill>
                            <a:schemeClr val="tx1"/>
                          </a:solidFill>
                          <a:effectLst/>
                          <a:latin typeface="Arial" charset="0"/>
                        </a:rPr>
                        <a:t>novocaine</a:t>
                      </a:r>
                      <a:r>
                        <a:rPr kumimoji="0" lang="en-US" sz="1800" b="1" i="0" u="none" strike="noStrike" cap="none" normalizeH="0" baseline="0" dirty="0" smtClean="0">
                          <a:ln>
                            <a:noFill/>
                          </a:ln>
                          <a:solidFill>
                            <a:schemeClr val="tx1"/>
                          </a:solidFill>
                          <a:effectLst/>
                          <a:latin typeface="Arial" charset="0"/>
                        </a:rPr>
                        <a:t>, amphetamine, cocaine</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Metabolic disorders (hypoglycemia, alkalosis, uremia, </a:t>
                      </a:r>
                      <a:r>
                        <a:rPr kumimoji="0" lang="en-US" sz="1800" b="1" i="0" u="none" strike="noStrike" cap="none" normalizeH="0" baseline="0" dirty="0" err="1" smtClean="0">
                          <a:ln>
                            <a:noFill/>
                          </a:ln>
                          <a:solidFill>
                            <a:schemeClr val="tx1"/>
                          </a:solidFill>
                          <a:effectLst/>
                          <a:latin typeface="Arial" charset="0"/>
                        </a:rPr>
                        <a:t>postdialysis</a:t>
                      </a:r>
                      <a:r>
                        <a:rPr kumimoji="0" lang="en-US" sz="1800" b="1" i="0" u="none" strike="noStrike" cap="none" normalizeH="0" baseline="0" dirty="0" smtClean="0">
                          <a:ln>
                            <a:noFill/>
                          </a:ln>
                          <a:solidFill>
                            <a:schemeClr val="tx1"/>
                          </a:solidFill>
                          <a:effectLst/>
                          <a:latin typeface="Arial" charset="0"/>
                        </a:rPr>
                        <a:t> disequilibrium, </a:t>
                      </a:r>
                      <a:r>
                        <a:rPr kumimoji="0" lang="en-US" sz="1800" b="1" i="0" u="none" strike="noStrike" cap="none" normalizeH="0" baseline="0" dirty="0" err="1" smtClean="0">
                          <a:ln>
                            <a:noFill/>
                          </a:ln>
                          <a:solidFill>
                            <a:schemeClr val="tx1"/>
                          </a:solidFill>
                          <a:effectLst/>
                          <a:latin typeface="Arial" charset="0"/>
                        </a:rPr>
                        <a:t>hyponatremia</a:t>
                      </a:r>
                      <a:r>
                        <a:rPr kumimoji="0" lang="en-US" sz="1800" b="1" i="0" u="none" strike="noStrike" cap="none" normalizeH="0" baseline="0" dirty="0" smtClean="0">
                          <a:ln>
                            <a:noFill/>
                          </a:ln>
                          <a:solidFill>
                            <a:schemeClr val="tx1"/>
                          </a:solidFill>
                          <a:effectLst/>
                          <a:latin typeface="Arial" charset="0"/>
                        </a:rPr>
                        <a:t>, hepatic, anoxic, </a:t>
                      </a:r>
                      <a:r>
                        <a:rPr kumimoji="0" lang="en-US" sz="1800" b="1" i="0" u="none" strike="noStrike" cap="none" normalizeH="0" baseline="0" dirty="0" err="1" smtClean="0">
                          <a:ln>
                            <a:noFill/>
                          </a:ln>
                          <a:solidFill>
                            <a:schemeClr val="tx1"/>
                          </a:solidFill>
                          <a:effectLst/>
                          <a:latin typeface="Arial" charset="0"/>
                        </a:rPr>
                        <a:t>hypercarbic</a:t>
                      </a:r>
                      <a:r>
                        <a:rPr kumimoji="0" lang="en-US" sz="1800" b="1" i="0" u="none" strike="noStrike" cap="none" normalizeH="0" baseline="0" dirty="0" smtClean="0">
                          <a:ln>
                            <a:noFill/>
                          </a:ln>
                          <a:solidFill>
                            <a:schemeClr val="tx1"/>
                          </a:solidFill>
                          <a:effectLst/>
                          <a:latin typeface="Arial" charset="0"/>
                        </a:rPr>
                        <a:t>, Hashimoto's encephalopathy, sepsis, stay in the "shock room")</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725546638"/>
      </p:ext>
    </p:extLst>
  </p:cSld>
  <p:clrMapOvr>
    <a:masterClrMapping/>
  </p:clrMapOvr>
  <mc:AlternateContent xmlns:mc="http://schemas.openxmlformats.org/markup-compatibility/2006" xmlns:p14="http://schemas.microsoft.com/office/powerpoint/2010/main">
    <mc:Choice Requires="p14">
      <p:transition spd="slow" p14:dur="2000" advTm="40926"/>
    </mc:Choice>
    <mc:Fallback xmlns="">
      <p:transition spd="slow" advTm="40926"/>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Title 2"/>
          <p:cNvSpPr>
            <a:spLocks noGrp="1"/>
          </p:cNvSpPr>
          <p:nvPr>
            <p:ph type="title" idx="4294967295"/>
          </p:nvPr>
        </p:nvSpPr>
        <p:spPr>
          <a:xfrm>
            <a:off x="2057400" y="685800"/>
            <a:ext cx="8229600" cy="1130300"/>
          </a:xfrm>
          <a:noFill/>
        </p:spPr>
        <p:txBody>
          <a:bodyPr>
            <a:normAutofit/>
          </a:bodyPr>
          <a:lstStyle/>
          <a:p>
            <a:r>
              <a:rPr lang="en-US" sz="2800" dirty="0"/>
              <a:t>The influence of technology on the recognition of etiology</a:t>
            </a:r>
            <a:endParaRPr lang="sr-Latn-CS" sz="2800" dirty="0"/>
          </a:p>
        </p:txBody>
      </p:sp>
      <p:sp>
        <p:nvSpPr>
          <p:cNvPr id="201730" name="Content Placeholder 1"/>
          <p:cNvSpPr>
            <a:spLocks noGrp="1"/>
          </p:cNvSpPr>
          <p:nvPr>
            <p:ph idx="4294967295"/>
          </p:nvPr>
        </p:nvSpPr>
        <p:spPr>
          <a:xfrm>
            <a:off x="2514600" y="2362200"/>
            <a:ext cx="7162800" cy="3810000"/>
          </a:xfrm>
          <a:noFill/>
          <a:ln>
            <a:solidFill>
              <a:schemeClr val="tx1"/>
            </a:solidFill>
          </a:ln>
        </p:spPr>
        <p:txBody>
          <a:bodyPr/>
          <a:lstStyle/>
          <a:p>
            <a:endParaRPr lang="en-US" sz="2000" dirty="0" smtClean="0"/>
          </a:p>
          <a:p>
            <a:r>
              <a:rPr lang="en-US" sz="2000" dirty="0" smtClean="0"/>
              <a:t>Computed tomography /small </a:t>
            </a:r>
            <a:r>
              <a:rPr lang="en-US" sz="2000" dirty="0"/>
              <a:t>shift</a:t>
            </a:r>
          </a:p>
          <a:p>
            <a:r>
              <a:rPr lang="en-US" sz="2000" dirty="0"/>
              <a:t>Magnetic </a:t>
            </a:r>
            <a:r>
              <a:rPr lang="en-US" sz="2000" dirty="0" smtClean="0"/>
              <a:t>resonance /revolution</a:t>
            </a:r>
            <a:endParaRPr lang="en-US" sz="2000" dirty="0"/>
          </a:p>
          <a:p>
            <a:r>
              <a:rPr lang="en-US" sz="2000" dirty="0"/>
              <a:t>Operations, histological </a:t>
            </a:r>
            <a:r>
              <a:rPr lang="en-US" sz="2000" dirty="0" smtClean="0"/>
              <a:t>analyses/a </a:t>
            </a:r>
            <a:r>
              <a:rPr lang="en-US" sz="2000" dirty="0"/>
              <a:t>huge shift</a:t>
            </a:r>
          </a:p>
          <a:p>
            <a:r>
              <a:rPr lang="en-US" sz="2000" dirty="0"/>
              <a:t>Genetic </a:t>
            </a:r>
            <a:r>
              <a:rPr lang="en-US" sz="2000" dirty="0" smtClean="0"/>
              <a:t>analyses /a </a:t>
            </a:r>
            <a:r>
              <a:rPr lang="en-US" sz="2000" dirty="0"/>
              <a:t>big shift</a:t>
            </a:r>
          </a:p>
          <a:p>
            <a:r>
              <a:rPr lang="en-US" sz="2000" dirty="0"/>
              <a:t>Toxicological, biochemical and metabolic </a:t>
            </a:r>
            <a:r>
              <a:rPr lang="en-US" sz="2000" dirty="0" smtClean="0"/>
              <a:t>analyses/they </a:t>
            </a:r>
            <a:r>
              <a:rPr lang="en-US" sz="2000" dirty="0"/>
              <a:t>are useful</a:t>
            </a:r>
            <a:endParaRPr lang="sr-Latn-CS" dirty="0"/>
          </a:p>
        </p:txBody>
      </p:sp>
    </p:spTree>
    <p:extLst>
      <p:ext uri="{BB962C8B-B14F-4D97-AF65-F5344CB8AC3E}">
        <p14:creationId xmlns:p14="http://schemas.microsoft.com/office/powerpoint/2010/main" val="2411540708"/>
      </p:ext>
    </p:extLst>
  </p:cSld>
  <p:clrMapOvr>
    <a:masterClrMapping/>
  </p:clrMapOvr>
  <mc:AlternateContent xmlns:mc="http://schemas.openxmlformats.org/markup-compatibility/2006" xmlns:p14="http://schemas.microsoft.com/office/powerpoint/2010/main">
    <mc:Choice Requires="p14">
      <p:transition spd="slow" p14:dur="2000" advTm="29126"/>
    </mc:Choice>
    <mc:Fallback xmlns="">
      <p:transition spd="slow" advTm="29126"/>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4"/>
          <p:cNvSpPr>
            <a:spLocks noGrp="1" noChangeArrowheads="1"/>
          </p:cNvSpPr>
          <p:nvPr>
            <p:ph type="title"/>
          </p:nvPr>
        </p:nvSpPr>
        <p:spPr>
          <a:ln>
            <a:solidFill>
              <a:schemeClr val="tx1"/>
            </a:solidFill>
          </a:ln>
        </p:spPr>
        <p:txBody>
          <a:bodyPr>
            <a:normAutofit/>
          </a:bodyPr>
          <a:lstStyle/>
          <a:p>
            <a:pPr>
              <a:defRPr/>
            </a:pPr>
            <a:r>
              <a:rPr lang="en-US" sz="3600" dirty="0"/>
              <a:t>Classification of epilepsies </a:t>
            </a:r>
            <a:r>
              <a:rPr lang="en-US" sz="3600" dirty="0" smtClean="0"/>
              <a:t/>
            </a:r>
            <a:br>
              <a:rPr lang="en-US" sz="3600" dirty="0" smtClean="0"/>
            </a:br>
            <a:r>
              <a:rPr lang="en-US" sz="3600" dirty="0" smtClean="0"/>
              <a:t>GENERALIZED </a:t>
            </a:r>
            <a:r>
              <a:rPr lang="en-US" sz="3600" dirty="0"/>
              <a:t>OR (FOCAL) PARTIAL</a:t>
            </a:r>
          </a:p>
        </p:txBody>
      </p:sp>
      <p:sp>
        <p:nvSpPr>
          <p:cNvPr id="107523" name="Rectangle 3"/>
          <p:cNvSpPr>
            <a:spLocks noGrp="1" noChangeArrowheads="1"/>
          </p:cNvSpPr>
          <p:nvPr>
            <p:ph idx="1"/>
          </p:nvPr>
        </p:nvSpPr>
        <p:spPr>
          <a:xfrm>
            <a:off x="1981200" y="2895601"/>
            <a:ext cx="8229600" cy="3124200"/>
          </a:xfrm>
          <a:ln>
            <a:solidFill>
              <a:schemeClr val="tx1"/>
            </a:solidFill>
          </a:ln>
        </p:spPr>
        <p:txBody>
          <a:bodyPr/>
          <a:lstStyle/>
          <a:p>
            <a:pPr eaLnBrk="1" hangingPunct="1">
              <a:defRPr/>
            </a:pPr>
            <a:endParaRPr lang="sr-Cyrl-RS" dirty="0" smtClean="0"/>
          </a:p>
          <a:p>
            <a:pPr>
              <a:defRPr/>
            </a:pPr>
            <a:r>
              <a:rPr lang="sr-Latn-CS" dirty="0"/>
              <a:t>Idiopathic (without associated CNS disease - epilepsy is the only phenotype) 1st and 2nd decades</a:t>
            </a:r>
          </a:p>
          <a:p>
            <a:pPr>
              <a:defRPr/>
            </a:pPr>
            <a:r>
              <a:rPr lang="sr-Latn-CS" dirty="0"/>
              <a:t>Symptomatic (there is an associated CNS disease) over 30 years Epi tarda</a:t>
            </a:r>
          </a:p>
          <a:p>
            <a:pPr>
              <a:defRPr/>
            </a:pPr>
            <a:r>
              <a:rPr lang="sr-Latn-CS" dirty="0"/>
              <a:t>Cryptogenic - possibly symptomatic (considered symptomatic until proven otherwise)</a:t>
            </a:r>
            <a:endParaRPr lang="en-US" sz="1600" dirty="0"/>
          </a:p>
        </p:txBody>
      </p:sp>
    </p:spTree>
  </p:cSld>
  <p:clrMapOvr>
    <a:masterClrMapping/>
  </p:clrMapOvr>
  <mc:AlternateContent xmlns:mc="http://schemas.openxmlformats.org/markup-compatibility/2006" xmlns:p14="http://schemas.microsoft.com/office/powerpoint/2010/main">
    <mc:Choice Requires="p14">
      <p:transition spd="slow" p14:dur="2000" advTm="26900"/>
    </mc:Choice>
    <mc:Fallback xmlns="">
      <p:transition spd="slow" advTm="269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75" name="Title 2"/>
          <p:cNvSpPr>
            <a:spLocks noGrp="1"/>
          </p:cNvSpPr>
          <p:nvPr>
            <p:ph type="title" idx="4294967295"/>
          </p:nvPr>
        </p:nvSpPr>
        <p:spPr>
          <a:xfrm>
            <a:off x="2078038" y="464482"/>
            <a:ext cx="8229600" cy="1130300"/>
          </a:xfrm>
          <a:noFill/>
        </p:spPr>
        <p:txBody>
          <a:bodyPr/>
          <a:lstStyle/>
          <a:p>
            <a:r>
              <a:rPr lang="sr-Latn-CS" dirty="0"/>
              <a:t>Causes of generalized epilepsies</a:t>
            </a:r>
            <a:endParaRPr lang="sr-Latn-CS" dirty="0" smtClean="0">
              <a:effectLst/>
            </a:endParaRPr>
          </a:p>
        </p:txBody>
      </p:sp>
      <p:sp>
        <p:nvSpPr>
          <p:cNvPr id="190476" name="Content Placeholder 1"/>
          <p:cNvSpPr>
            <a:spLocks noGrp="1"/>
          </p:cNvSpPr>
          <p:nvPr>
            <p:ph idx="4294967295"/>
          </p:nvPr>
        </p:nvSpPr>
        <p:spPr>
          <a:xfrm>
            <a:off x="1473484" y="1485696"/>
            <a:ext cx="3962400" cy="4532312"/>
          </a:xfrm>
          <a:noFill/>
        </p:spPr>
        <p:txBody>
          <a:bodyPr>
            <a:normAutofit fontScale="85000" lnSpcReduction="20000"/>
          </a:bodyPr>
          <a:lstStyle/>
          <a:p>
            <a:r>
              <a:rPr lang="en-US" b="1" dirty="0"/>
              <a:t>genetic causes</a:t>
            </a:r>
          </a:p>
          <a:p>
            <a:r>
              <a:rPr lang="en-US" b="1" dirty="0"/>
              <a:t>metabolic causes</a:t>
            </a:r>
          </a:p>
          <a:p>
            <a:r>
              <a:rPr lang="en-US" b="1" dirty="0"/>
              <a:t>intoxication</a:t>
            </a:r>
          </a:p>
          <a:p>
            <a:r>
              <a:rPr lang="en-US" b="1" dirty="0"/>
              <a:t>cortical dysplasia</a:t>
            </a:r>
          </a:p>
          <a:p>
            <a:r>
              <a:rPr lang="en-US" b="1" dirty="0"/>
              <a:t>congenital malformation.</a:t>
            </a:r>
          </a:p>
          <a:p>
            <a:r>
              <a:rPr lang="en-US" b="1" dirty="0"/>
              <a:t>degenerative diseases</a:t>
            </a:r>
          </a:p>
          <a:p>
            <a:r>
              <a:rPr lang="en-US" b="1" dirty="0"/>
              <a:t>perinatal damage</a:t>
            </a:r>
          </a:p>
          <a:p>
            <a:r>
              <a:rPr lang="en-US" b="1" dirty="0"/>
              <a:t>vascular malformation.</a:t>
            </a:r>
          </a:p>
          <a:p>
            <a:r>
              <a:rPr lang="en-US" b="1" dirty="0"/>
              <a:t>CVB</a:t>
            </a:r>
          </a:p>
          <a:p>
            <a:r>
              <a:rPr lang="en-US" b="1" dirty="0"/>
              <a:t>trauma</a:t>
            </a:r>
          </a:p>
          <a:p>
            <a:r>
              <a:rPr lang="en-US" b="1" dirty="0" err="1"/>
              <a:t>neoplasia</a:t>
            </a:r>
            <a:endParaRPr lang="en-US" b="1" dirty="0"/>
          </a:p>
          <a:p>
            <a:r>
              <a:rPr lang="en-US" b="1" dirty="0"/>
              <a:t>infections</a:t>
            </a:r>
            <a:endParaRPr lang="sr-Latn-CS" dirty="0"/>
          </a:p>
        </p:txBody>
      </p:sp>
      <p:grpSp>
        <p:nvGrpSpPr>
          <p:cNvPr id="190477" name="Group 17"/>
          <p:cNvGrpSpPr>
            <a:grpSpLocks/>
          </p:cNvGrpSpPr>
          <p:nvPr/>
        </p:nvGrpSpPr>
        <p:grpSpPr bwMode="auto">
          <a:xfrm>
            <a:off x="5943600" y="1582738"/>
            <a:ext cx="5275262" cy="4041775"/>
            <a:chOff x="3132138" y="1881188"/>
            <a:chExt cx="5707065" cy="4371976"/>
          </a:xfrm>
        </p:grpSpPr>
        <p:graphicFrame>
          <p:nvGraphicFramePr>
            <p:cNvPr id="190469" name="Object 29"/>
            <p:cNvGraphicFramePr>
              <a:graphicFrameLocks noChangeAspect="1"/>
            </p:cNvGraphicFramePr>
            <p:nvPr/>
          </p:nvGraphicFramePr>
          <p:xfrm>
            <a:off x="3168650" y="2301875"/>
            <a:ext cx="2808288" cy="3743325"/>
          </p:xfrm>
          <a:graphic>
            <a:graphicData uri="http://schemas.openxmlformats.org/presentationml/2006/ole">
              <mc:AlternateContent xmlns:mc="http://schemas.openxmlformats.org/markup-compatibility/2006">
                <mc:Choice xmlns:v="urn:schemas-microsoft-com:vml" Requires="v">
                  <p:oleObj spid="_x0000_s190775" name="Photo Editor Photo" r:id="rId3" imgW="1280271" imgH="1371719" progId="">
                    <p:embed/>
                  </p:oleObj>
                </mc:Choice>
                <mc:Fallback>
                  <p:oleObj name="Photo Editor Photo" r:id="rId3" imgW="1280271" imgH="1371719" progId="">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650" y="2301875"/>
                          <a:ext cx="2808288"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0478" name="Rectangle 6"/>
            <p:cNvSpPr>
              <a:spLocks noChangeArrowheads="1"/>
            </p:cNvSpPr>
            <p:nvPr/>
          </p:nvSpPr>
          <p:spPr bwMode="auto">
            <a:xfrm>
              <a:off x="4267199" y="3229020"/>
              <a:ext cx="1636714" cy="496674"/>
            </a:xfrm>
            <a:prstGeom prst="rect">
              <a:avLst/>
            </a:prstGeom>
            <a:noFill/>
            <a:ln w="9525">
              <a:noFill/>
              <a:miter lim="800000"/>
              <a:headEnd/>
              <a:tailEnd/>
            </a:ln>
          </p:spPr>
          <p:txBody>
            <a:bodyPr lIns="87312" tIns="44450" rIns="87312" bIns="44450">
              <a:spAutoFit/>
            </a:bodyPr>
            <a:lstStyle/>
            <a:p>
              <a:pPr algn="ctr" defTabSz="687388" eaLnBrk="0" hangingPunct="0">
                <a:spcBef>
                  <a:spcPct val="50000"/>
                </a:spcBef>
              </a:pPr>
              <a:r>
                <a:rPr lang="en-US" sz="1200" b="1">
                  <a:cs typeface="Arial" charset="0"/>
                </a:rPr>
                <a:t>nizak konvulzivni </a:t>
              </a:r>
              <a:br>
                <a:rPr lang="en-US" sz="1200" b="1">
                  <a:cs typeface="Arial" charset="0"/>
                </a:rPr>
              </a:br>
              <a:r>
                <a:rPr lang="en-US" sz="1200" b="1">
                  <a:cs typeface="Arial" charset="0"/>
                </a:rPr>
                <a:t>prag</a:t>
              </a:r>
            </a:p>
          </p:txBody>
        </p:sp>
        <p:sp>
          <p:nvSpPr>
            <p:cNvPr id="190479" name="Rectangle 7"/>
            <p:cNvSpPr>
              <a:spLocks noChangeArrowheads="1"/>
            </p:cNvSpPr>
            <p:nvPr/>
          </p:nvSpPr>
          <p:spPr bwMode="auto">
            <a:xfrm>
              <a:off x="3914775" y="4903788"/>
              <a:ext cx="2232025" cy="416763"/>
            </a:xfrm>
            <a:prstGeom prst="rect">
              <a:avLst/>
            </a:prstGeom>
            <a:noFill/>
            <a:ln w="9525">
              <a:noFill/>
              <a:miter lim="800000"/>
              <a:headEnd/>
              <a:tailEnd/>
            </a:ln>
          </p:spPr>
          <p:txBody>
            <a:bodyPr lIns="87312" tIns="44450" rIns="87312" bIns="44450">
              <a:spAutoFit/>
            </a:bodyPr>
            <a:lstStyle/>
            <a:p>
              <a:pPr algn="ctr" defTabSz="687388" eaLnBrk="0" hangingPunct="0">
                <a:lnSpc>
                  <a:spcPct val="80000"/>
                </a:lnSpc>
                <a:spcBef>
                  <a:spcPct val="50000"/>
                </a:spcBef>
              </a:pPr>
              <a:r>
                <a:rPr lang="en-US" sz="1200" b="1">
                  <a:cs typeface="Arial" charset="0"/>
                </a:rPr>
                <a:t>poreme</a:t>
              </a:r>
              <a:r>
                <a:rPr lang="sr-Latn-CS" sz="1200" b="1">
                  <a:cs typeface="Arial" charset="0"/>
                </a:rPr>
                <a:t>ć</a:t>
              </a:r>
              <a:r>
                <a:rPr lang="en-US" sz="1200" b="1">
                  <a:cs typeface="Arial" charset="0"/>
                </a:rPr>
                <a:t>aj receptora i neurotransmitera</a:t>
              </a:r>
            </a:p>
          </p:txBody>
        </p:sp>
        <p:sp>
          <p:nvSpPr>
            <p:cNvPr id="190480" name="Rectangle 8"/>
            <p:cNvSpPr>
              <a:spLocks noChangeArrowheads="1"/>
            </p:cNvSpPr>
            <p:nvPr/>
          </p:nvSpPr>
          <p:spPr bwMode="auto">
            <a:xfrm>
              <a:off x="3132138" y="5918844"/>
              <a:ext cx="2671762" cy="296894"/>
            </a:xfrm>
            <a:prstGeom prst="rect">
              <a:avLst/>
            </a:prstGeom>
            <a:noFill/>
            <a:ln w="9525">
              <a:noFill/>
              <a:miter lim="800000"/>
              <a:headEnd/>
              <a:tailEnd/>
            </a:ln>
          </p:spPr>
          <p:txBody>
            <a:bodyPr lIns="87312" tIns="44450" rIns="87312" bIns="44450">
              <a:spAutoFit/>
            </a:bodyPr>
            <a:lstStyle/>
            <a:p>
              <a:pPr algn="ctr" defTabSz="687388" eaLnBrk="0" hangingPunct="0">
                <a:spcBef>
                  <a:spcPct val="50000"/>
                </a:spcBef>
              </a:pPr>
              <a:r>
                <a:rPr lang="en-US" sz="1200" b="1">
                  <a:cs typeface="Arial" charset="0"/>
                </a:rPr>
                <a:t>poreme</a:t>
              </a:r>
              <a:r>
                <a:rPr lang="sr-Latn-CS" sz="1200" b="1">
                  <a:cs typeface="Arial" charset="0"/>
                </a:rPr>
                <a:t>ć</a:t>
              </a:r>
              <a:r>
                <a:rPr lang="en-US" sz="1200" b="1">
                  <a:cs typeface="Arial" charset="0"/>
                </a:rPr>
                <a:t>aji</a:t>
              </a:r>
              <a:r>
                <a:rPr lang="sr-Latn-CS" sz="1200" b="1">
                  <a:cs typeface="Arial" charset="0"/>
                </a:rPr>
                <a:t> </a:t>
              </a:r>
              <a:r>
                <a:rPr lang="en-US" sz="1200" b="1">
                  <a:cs typeface="Arial" charset="0"/>
                </a:rPr>
                <a:t>metabolizma</a:t>
              </a:r>
            </a:p>
          </p:txBody>
        </p:sp>
        <p:graphicFrame>
          <p:nvGraphicFramePr>
            <p:cNvPr id="190473" name="Object 30"/>
            <p:cNvGraphicFramePr>
              <a:graphicFrameLocks noChangeAspect="1"/>
            </p:cNvGraphicFramePr>
            <p:nvPr/>
          </p:nvGraphicFramePr>
          <p:xfrm>
            <a:off x="6048375" y="2301875"/>
            <a:ext cx="2663825" cy="3851275"/>
          </p:xfrm>
          <a:graphic>
            <a:graphicData uri="http://schemas.openxmlformats.org/presentationml/2006/ole">
              <mc:AlternateContent xmlns:mc="http://schemas.openxmlformats.org/markup-compatibility/2006">
                <mc:Choice xmlns:v="urn:schemas-microsoft-com:vml" Requires="v">
                  <p:oleObj spid="_x0000_s190776" name="Photo Editor Photo" r:id="rId5" imgW="1486029" imgH="1646063" progId="">
                    <p:embed/>
                  </p:oleObj>
                </mc:Choice>
                <mc:Fallback>
                  <p:oleObj name="Photo Editor Photo" r:id="rId5" imgW="1486029" imgH="1646063" progId="">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8375" y="2301875"/>
                          <a:ext cx="2663825" cy="385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0474" name="Object 16"/>
            <p:cNvGraphicFramePr>
              <a:graphicFrameLocks/>
            </p:cNvGraphicFramePr>
            <p:nvPr/>
          </p:nvGraphicFramePr>
          <p:xfrm>
            <a:off x="5327650" y="1881188"/>
            <a:ext cx="1646238" cy="382587"/>
          </p:xfrm>
          <a:graphic>
            <a:graphicData uri="http://schemas.openxmlformats.org/presentationml/2006/ole">
              <mc:AlternateContent xmlns:mc="http://schemas.openxmlformats.org/markup-compatibility/2006">
                <mc:Choice xmlns:v="urn:schemas-microsoft-com:vml" Requires="v">
                  <p:oleObj spid="_x0000_s190777" name="CorelPhotoPaint.Image.6" r:id="rId7" imgW="1182526" imgH="291991" progId="">
                    <p:embed/>
                  </p:oleObj>
                </mc:Choice>
                <mc:Fallback>
                  <p:oleObj name="CorelPhotoPaint.Image.6" r:id="rId7" imgW="1182526" imgH="291991" progId="">
                    <p:embed/>
                    <p:pic>
                      <p:nvPicPr>
                        <p:cNvPr id="0" name="Object 1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27650" y="1881188"/>
                          <a:ext cx="1646238" cy="38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90481" name="Group 31"/>
            <p:cNvGrpSpPr>
              <a:grpSpLocks/>
            </p:cNvGrpSpPr>
            <p:nvPr/>
          </p:nvGrpSpPr>
          <p:grpSpPr bwMode="auto">
            <a:xfrm>
              <a:off x="5702302" y="2301876"/>
              <a:ext cx="3136901" cy="3951288"/>
              <a:chOff x="3592" y="1450"/>
              <a:chExt cx="1976" cy="2489"/>
            </a:xfrm>
          </p:grpSpPr>
          <p:sp>
            <p:nvSpPr>
              <p:cNvPr id="190483" name="Rectangle 11"/>
              <p:cNvSpPr>
                <a:spLocks noChangeArrowheads="1"/>
              </p:cNvSpPr>
              <p:nvPr/>
            </p:nvSpPr>
            <p:spPr bwMode="auto">
              <a:xfrm>
                <a:off x="3789" y="2630"/>
                <a:ext cx="720" cy="313"/>
              </a:xfrm>
              <a:prstGeom prst="rect">
                <a:avLst/>
              </a:prstGeom>
              <a:noFill/>
              <a:ln w="9525">
                <a:noFill/>
                <a:miter lim="800000"/>
                <a:headEnd/>
                <a:tailEnd/>
              </a:ln>
            </p:spPr>
            <p:txBody>
              <a:bodyPr lIns="87312" tIns="44450" rIns="87312" bIns="44450">
                <a:spAutoFit/>
              </a:bodyPr>
              <a:lstStyle/>
              <a:p>
                <a:pPr algn="ctr" defTabSz="687388" eaLnBrk="0" hangingPunct="0">
                  <a:spcBef>
                    <a:spcPct val="50000"/>
                  </a:spcBef>
                </a:pPr>
                <a:r>
                  <a:rPr lang="en-US" sz="1200" b="1">
                    <a:cs typeface="Arial" charset="0"/>
                  </a:rPr>
                  <a:t>toksini iz </a:t>
                </a:r>
                <a:r>
                  <a:rPr lang="sr-Latn-CS" sz="1200" b="1">
                    <a:cs typeface="Arial" charset="0"/>
                  </a:rPr>
                  <a:t/>
                </a:r>
                <a:br>
                  <a:rPr lang="sr-Latn-CS" sz="1200" b="1">
                    <a:cs typeface="Arial" charset="0"/>
                  </a:rPr>
                </a:br>
                <a:r>
                  <a:rPr lang="en-US" sz="1200" b="1">
                    <a:cs typeface="Arial" charset="0"/>
                  </a:rPr>
                  <a:t>okoline</a:t>
                </a:r>
              </a:p>
            </p:txBody>
          </p:sp>
          <p:sp>
            <p:nvSpPr>
              <p:cNvPr id="190484" name="Rectangle 12"/>
              <p:cNvSpPr>
                <a:spLocks noChangeArrowheads="1"/>
              </p:cNvSpPr>
              <p:nvPr/>
            </p:nvSpPr>
            <p:spPr bwMode="auto">
              <a:xfrm>
                <a:off x="5033" y="2122"/>
                <a:ext cx="535" cy="263"/>
              </a:xfrm>
              <a:prstGeom prst="rect">
                <a:avLst/>
              </a:prstGeom>
              <a:noFill/>
              <a:ln w="9525">
                <a:noFill/>
                <a:miter lim="800000"/>
                <a:headEnd/>
                <a:tailEnd/>
              </a:ln>
            </p:spPr>
            <p:txBody>
              <a:bodyPr lIns="87312" tIns="44450" rIns="87312" bIns="44450">
                <a:spAutoFit/>
              </a:bodyPr>
              <a:lstStyle/>
              <a:p>
                <a:pPr algn="r" defTabSz="687388" eaLnBrk="0" hangingPunct="0">
                  <a:lnSpc>
                    <a:spcPct val="80000"/>
                  </a:lnSpc>
                  <a:spcBef>
                    <a:spcPct val="50000"/>
                  </a:spcBef>
                </a:pPr>
                <a:r>
                  <a:rPr lang="en-US" sz="1200" b="1">
                    <a:cs typeface="Arial" charset="0"/>
                  </a:rPr>
                  <a:t>boja u spreju</a:t>
                </a:r>
              </a:p>
            </p:txBody>
          </p:sp>
          <p:sp>
            <p:nvSpPr>
              <p:cNvPr id="190485" name="Rectangle 13"/>
              <p:cNvSpPr>
                <a:spLocks noChangeArrowheads="1"/>
              </p:cNvSpPr>
              <p:nvPr/>
            </p:nvSpPr>
            <p:spPr bwMode="auto">
              <a:xfrm>
                <a:off x="3592" y="3777"/>
                <a:ext cx="1159" cy="162"/>
              </a:xfrm>
              <a:prstGeom prst="rect">
                <a:avLst/>
              </a:prstGeom>
              <a:noFill/>
              <a:ln w="9525">
                <a:noFill/>
                <a:miter lim="800000"/>
                <a:headEnd/>
                <a:tailEnd/>
              </a:ln>
            </p:spPr>
            <p:txBody>
              <a:bodyPr lIns="87312" tIns="44450" rIns="87312" bIns="44450">
                <a:spAutoFit/>
              </a:bodyPr>
              <a:lstStyle/>
              <a:p>
                <a:pPr algn="ctr" defTabSz="687388" eaLnBrk="0" hangingPunct="0">
                  <a:lnSpc>
                    <a:spcPct val="80000"/>
                  </a:lnSpc>
                  <a:spcBef>
                    <a:spcPct val="50000"/>
                  </a:spcBef>
                </a:pPr>
                <a:r>
                  <a:rPr lang="en-US" sz="1200" b="1">
                    <a:cs typeface="Arial" charset="0"/>
                  </a:rPr>
                  <a:t>narkotici i</a:t>
                </a:r>
                <a:r>
                  <a:rPr lang="sr-Latn-CS" sz="1200" b="1">
                    <a:cs typeface="Arial" charset="0"/>
                  </a:rPr>
                  <a:t> </a:t>
                </a:r>
                <a:r>
                  <a:rPr lang="en-US" sz="1200" b="1">
                    <a:cs typeface="Arial" charset="0"/>
                  </a:rPr>
                  <a:t>lekovi</a:t>
                </a:r>
              </a:p>
            </p:txBody>
          </p:sp>
          <p:sp>
            <p:nvSpPr>
              <p:cNvPr id="190486" name="Rectangle 14"/>
              <p:cNvSpPr>
                <a:spLocks noChangeArrowheads="1"/>
              </p:cNvSpPr>
              <p:nvPr/>
            </p:nvSpPr>
            <p:spPr bwMode="auto">
              <a:xfrm>
                <a:off x="4378" y="2650"/>
                <a:ext cx="886" cy="263"/>
              </a:xfrm>
              <a:prstGeom prst="rect">
                <a:avLst/>
              </a:prstGeom>
              <a:noFill/>
              <a:ln w="9525">
                <a:noFill/>
                <a:miter lim="800000"/>
                <a:headEnd/>
                <a:tailEnd/>
              </a:ln>
            </p:spPr>
            <p:txBody>
              <a:bodyPr lIns="87312" tIns="44450" rIns="87312" bIns="44450">
                <a:spAutoFit/>
              </a:bodyPr>
              <a:lstStyle/>
              <a:p>
                <a:pPr algn="r" defTabSz="687388" eaLnBrk="0" hangingPunct="0">
                  <a:lnSpc>
                    <a:spcPct val="80000"/>
                  </a:lnSpc>
                  <a:spcBef>
                    <a:spcPct val="50000"/>
                  </a:spcBef>
                </a:pPr>
                <a:r>
                  <a:rPr lang="en-US" sz="1200" b="1">
                    <a:cs typeface="Arial" charset="0"/>
                  </a:rPr>
                  <a:t>alkohol i</a:t>
                </a:r>
                <a:r>
                  <a:rPr lang="sr-Latn-CS" sz="1200" b="1">
                    <a:cs typeface="Arial" charset="0"/>
                  </a:rPr>
                  <a:t> </a:t>
                </a:r>
                <a:r>
                  <a:rPr lang="en-US" sz="1200" b="1">
                    <a:cs typeface="Arial" charset="0"/>
                  </a:rPr>
                  <a:t>apstinencija</a:t>
                </a:r>
              </a:p>
            </p:txBody>
          </p:sp>
          <p:sp>
            <p:nvSpPr>
              <p:cNvPr id="190487" name="Rectangle 15"/>
              <p:cNvSpPr>
                <a:spLocks noChangeArrowheads="1"/>
              </p:cNvSpPr>
              <p:nvPr/>
            </p:nvSpPr>
            <p:spPr bwMode="auto">
              <a:xfrm>
                <a:off x="3720" y="1450"/>
                <a:ext cx="688" cy="187"/>
              </a:xfrm>
              <a:prstGeom prst="rect">
                <a:avLst/>
              </a:prstGeom>
              <a:noFill/>
              <a:ln w="9525">
                <a:noFill/>
                <a:miter lim="800000"/>
                <a:headEnd/>
                <a:tailEnd/>
              </a:ln>
            </p:spPr>
            <p:txBody>
              <a:bodyPr lIns="87312" tIns="44450" rIns="87312" bIns="44450">
                <a:spAutoFit/>
              </a:bodyPr>
              <a:lstStyle/>
              <a:p>
                <a:pPr algn="ctr" defTabSz="687388" eaLnBrk="0" hangingPunct="0">
                  <a:spcBef>
                    <a:spcPct val="50000"/>
                  </a:spcBef>
                </a:pPr>
                <a:r>
                  <a:rPr lang="en-US" sz="1200" b="1">
                    <a:cs typeface="Arial" charset="0"/>
                  </a:rPr>
                  <a:t>insekticidi</a:t>
                </a:r>
              </a:p>
            </p:txBody>
          </p:sp>
        </p:grpSp>
        <p:sp>
          <p:nvSpPr>
            <p:cNvPr id="190482" name="Rectangle 9"/>
            <p:cNvSpPr>
              <a:spLocks noChangeArrowheads="1"/>
            </p:cNvSpPr>
            <p:nvPr/>
          </p:nvSpPr>
          <p:spPr bwMode="auto">
            <a:xfrm>
              <a:off x="5565775" y="3902074"/>
              <a:ext cx="911225" cy="296895"/>
            </a:xfrm>
            <a:prstGeom prst="rect">
              <a:avLst/>
            </a:prstGeom>
            <a:noFill/>
            <a:ln w="9525">
              <a:noFill/>
              <a:miter lim="800000"/>
              <a:headEnd/>
              <a:tailEnd/>
            </a:ln>
          </p:spPr>
          <p:txBody>
            <a:bodyPr lIns="87312" tIns="44450" rIns="87312" bIns="44450">
              <a:spAutoFit/>
            </a:bodyPr>
            <a:lstStyle/>
            <a:p>
              <a:pPr defTabSz="687388" eaLnBrk="0" hangingPunct="0">
                <a:spcBef>
                  <a:spcPct val="50000"/>
                </a:spcBef>
              </a:pPr>
              <a:r>
                <a:rPr lang="en-US" sz="1200" b="1">
                  <a:cs typeface="Arial" charset="0"/>
                </a:rPr>
                <a:t>GABA</a:t>
              </a:r>
            </a:p>
          </p:txBody>
        </p:sp>
      </p:grpSp>
    </p:spTree>
  </p:cSld>
  <p:clrMapOvr>
    <a:masterClrMapping/>
  </p:clrMapOvr>
  <mc:AlternateContent xmlns:mc="http://schemas.openxmlformats.org/markup-compatibility/2006" xmlns:p14="http://schemas.microsoft.com/office/powerpoint/2010/main">
    <mc:Choice Requires="p14">
      <p:transition spd="slow" p14:dur="2000" advTm="19982"/>
    </mc:Choice>
    <mc:Fallback xmlns="">
      <p:transition spd="slow" advTm="19982"/>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ChangeArrowheads="1"/>
          </p:cNvSpPr>
          <p:nvPr/>
        </p:nvSpPr>
        <p:spPr bwMode="auto">
          <a:xfrm>
            <a:off x="1828800" y="838200"/>
            <a:ext cx="8743950" cy="914400"/>
          </a:xfrm>
          <a:prstGeom prst="rect">
            <a:avLst/>
          </a:prstGeom>
          <a:noFill/>
          <a:ln w="9525">
            <a:solidFill>
              <a:schemeClr val="tx1"/>
            </a:solidFill>
            <a:miter lim="800000"/>
            <a:headEnd/>
            <a:tailEnd/>
          </a:ln>
          <a:effectLst/>
        </p:spPr>
        <p:txBody>
          <a:bodyPr anchor="ctr"/>
          <a:lstStyle/>
          <a:p>
            <a:pPr algn="ctr">
              <a:defRPr/>
            </a:pPr>
            <a:r>
              <a:rPr lang="sr-Latn-CS" sz="3600" dirty="0">
                <a:solidFill>
                  <a:schemeClr val="tx2"/>
                </a:solidFill>
                <a:latin typeface="+mn-lt"/>
              </a:rPr>
              <a:t>GENERALIZED EPILEPSY</a:t>
            </a:r>
            <a:endParaRPr lang="sr-Latn-CS" sz="3600" dirty="0">
              <a:solidFill>
                <a:schemeClr val="tx2"/>
              </a:solidFill>
              <a:effectLst>
                <a:outerShdw blurRad="38100" dist="38100" dir="2700000" algn="tl">
                  <a:srgbClr val="000000"/>
                </a:outerShdw>
              </a:effectLst>
              <a:latin typeface="+mn-lt"/>
            </a:endParaRPr>
          </a:p>
        </p:txBody>
      </p:sp>
      <p:sp>
        <p:nvSpPr>
          <p:cNvPr id="109573" name="Rectangle 5"/>
          <p:cNvSpPr>
            <a:spLocks noChangeArrowheads="1"/>
          </p:cNvSpPr>
          <p:nvPr/>
        </p:nvSpPr>
        <p:spPr bwMode="auto">
          <a:xfrm>
            <a:off x="3200400" y="2057400"/>
            <a:ext cx="6096000" cy="3962400"/>
          </a:xfrm>
          <a:prstGeom prst="rect">
            <a:avLst/>
          </a:prstGeom>
          <a:noFill/>
          <a:ln w="9525">
            <a:solidFill>
              <a:schemeClr val="tx1"/>
            </a:solidFill>
            <a:miter lim="800000"/>
            <a:headEnd/>
            <a:tailEnd/>
          </a:ln>
          <a:effectLst/>
        </p:spPr>
        <p:txBody>
          <a:bodyPr/>
          <a:lstStyle/>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Idiopathic</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  Benign neonatal familial convulsions</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  Benign myoclonic epilepsy in infants</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  Children's absence epilepsy</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  Juvenile absence epilepsy</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  Juvenile myoclonic epilepsy</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Symptomatic</a:t>
            </a:r>
          </a:p>
          <a:p>
            <a:pPr marL="342900" indent="-342900" defTabSz="685800">
              <a:spcBef>
                <a:spcPct val="20000"/>
              </a:spcBef>
              <a:buClr>
                <a:schemeClr val="tx1"/>
              </a:buClr>
              <a:buSzPct val="90000"/>
              <a:tabLst>
                <a:tab pos="1892300" algn="l"/>
                <a:tab pos="2857500" algn="l"/>
                <a:tab pos="4114800" algn="l"/>
              </a:tabLst>
              <a:defRPr/>
            </a:pPr>
            <a:r>
              <a:rPr lang="sr-Latn-CS" sz="2400" dirty="0">
                <a:latin typeface="+mn-lt"/>
              </a:rPr>
              <a:t>Cryptogenic</a:t>
            </a:r>
          </a:p>
        </p:txBody>
      </p:sp>
    </p:spTree>
  </p:cSld>
  <p:clrMapOvr>
    <a:masterClrMapping/>
  </p:clrMapOvr>
  <mc:AlternateContent xmlns:mc="http://schemas.openxmlformats.org/markup-compatibility/2006" xmlns:p14="http://schemas.microsoft.com/office/powerpoint/2010/main">
    <mc:Choice Requires="p14">
      <p:transition spd="slow" p14:dur="2000" advTm="100204"/>
    </mc:Choice>
    <mc:Fallback xmlns="">
      <p:transition spd="slow" advTm="100204"/>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19400" y="76201"/>
            <a:ext cx="6798734" cy="1303867"/>
          </a:xfrm>
        </p:spPr>
        <p:txBody>
          <a:bodyPr/>
          <a:lstStyle/>
          <a:p>
            <a:r>
              <a:rPr lang="sr-Latn-CS" dirty="0"/>
              <a:t>Differential diagnosis</a:t>
            </a:r>
            <a:endParaRPr lang="sr-Latn-RS" dirty="0"/>
          </a:p>
        </p:txBody>
      </p:sp>
      <p:sp>
        <p:nvSpPr>
          <p:cNvPr id="103429" name="Rectangle 5"/>
          <p:cNvSpPr>
            <a:spLocks noGrp="1" noChangeArrowheads="1"/>
          </p:cNvSpPr>
          <p:nvPr>
            <p:ph sz="half" idx="1"/>
          </p:nvPr>
        </p:nvSpPr>
        <p:spPr>
          <a:xfrm>
            <a:off x="1981200" y="1295401"/>
            <a:ext cx="4038600" cy="4835525"/>
          </a:xfrm>
          <a:ln>
            <a:solidFill>
              <a:schemeClr val="tx1"/>
            </a:solidFill>
          </a:ln>
        </p:spPr>
        <p:txBody>
          <a:bodyPr>
            <a:normAutofit fontScale="92500"/>
          </a:bodyPr>
          <a:lstStyle/>
          <a:p>
            <a:pPr>
              <a:defRPr/>
            </a:pPr>
            <a:r>
              <a:rPr lang="sr-Latn-CS" dirty="0">
                <a:solidFill>
                  <a:schemeClr val="tx1"/>
                </a:solidFill>
              </a:rPr>
              <a:t>NEUROLOGICAL CAUSES</a:t>
            </a:r>
          </a:p>
          <a:p>
            <a:pPr>
              <a:defRPr/>
            </a:pPr>
            <a:r>
              <a:rPr lang="sr-Latn-CS" dirty="0">
                <a:solidFill>
                  <a:schemeClr val="tx1"/>
                </a:solidFill>
              </a:rPr>
              <a:t>Transotor ischemic attacks</a:t>
            </a:r>
          </a:p>
          <a:p>
            <a:pPr>
              <a:defRPr/>
            </a:pPr>
            <a:r>
              <a:rPr lang="sr-Latn-CS" dirty="0">
                <a:solidFill>
                  <a:schemeClr val="tx1"/>
                </a:solidFill>
              </a:rPr>
              <a:t>Basilar migraine</a:t>
            </a:r>
          </a:p>
          <a:p>
            <a:pPr>
              <a:defRPr/>
            </a:pPr>
            <a:r>
              <a:rPr lang="sr-Latn-CS" dirty="0">
                <a:solidFill>
                  <a:schemeClr val="tx1"/>
                </a:solidFill>
              </a:rPr>
              <a:t>Porphyria</a:t>
            </a:r>
          </a:p>
          <a:p>
            <a:pPr>
              <a:defRPr/>
            </a:pPr>
            <a:r>
              <a:rPr lang="sr-Latn-CS" dirty="0">
                <a:solidFill>
                  <a:schemeClr val="tx1"/>
                </a:solidFill>
              </a:rPr>
              <a:t>Concussion convulsions</a:t>
            </a:r>
          </a:p>
          <a:p>
            <a:pPr>
              <a:defRPr/>
            </a:pPr>
            <a:r>
              <a:rPr lang="sr-Latn-CS" dirty="0">
                <a:solidFill>
                  <a:schemeClr val="tx1"/>
                </a:solidFill>
              </a:rPr>
              <a:t>Benign positional verigo</a:t>
            </a:r>
          </a:p>
          <a:p>
            <a:pPr>
              <a:defRPr/>
            </a:pPr>
            <a:r>
              <a:rPr lang="sr-Latn-CS" dirty="0">
                <a:solidFill>
                  <a:schemeClr val="tx1"/>
                </a:solidFill>
              </a:rPr>
              <a:t>CARDIOVASCULAR CAUSES</a:t>
            </a:r>
          </a:p>
          <a:p>
            <a:pPr>
              <a:defRPr/>
            </a:pPr>
            <a:r>
              <a:rPr lang="sr-Latn-CS" dirty="0">
                <a:solidFill>
                  <a:schemeClr val="tx1"/>
                </a:solidFill>
              </a:rPr>
              <a:t>Syncope</a:t>
            </a:r>
          </a:p>
          <a:p>
            <a:pPr>
              <a:defRPr/>
            </a:pPr>
            <a:r>
              <a:rPr lang="sr-Latn-CS" dirty="0">
                <a:solidFill>
                  <a:schemeClr val="tx1"/>
                </a:solidFill>
              </a:rPr>
              <a:t>Arrhythmias</a:t>
            </a:r>
          </a:p>
          <a:p>
            <a:pPr>
              <a:defRPr/>
            </a:pPr>
            <a:r>
              <a:rPr lang="sr-Latn-CS" dirty="0">
                <a:solidFill>
                  <a:schemeClr val="tx1"/>
                </a:solidFill>
              </a:rPr>
              <a:t>Stokes-Adams syndrome</a:t>
            </a:r>
            <a:endParaRPr lang="en-US" dirty="0"/>
          </a:p>
        </p:txBody>
      </p:sp>
      <p:sp>
        <p:nvSpPr>
          <p:cNvPr id="103430" name="Rectangle 6"/>
          <p:cNvSpPr>
            <a:spLocks noGrp="1" noChangeArrowheads="1"/>
          </p:cNvSpPr>
          <p:nvPr>
            <p:ph sz="half" idx="2"/>
          </p:nvPr>
        </p:nvSpPr>
        <p:spPr>
          <a:xfrm>
            <a:off x="6477000" y="1295401"/>
            <a:ext cx="4038600" cy="4835526"/>
          </a:xfrm>
          <a:ln>
            <a:solidFill>
              <a:schemeClr val="tx1"/>
            </a:solidFill>
          </a:ln>
        </p:spPr>
        <p:txBody>
          <a:bodyPr>
            <a:normAutofit fontScale="92500"/>
          </a:bodyPr>
          <a:lstStyle/>
          <a:p>
            <a:pPr>
              <a:lnSpc>
                <a:spcPct val="90000"/>
              </a:lnSpc>
              <a:defRPr/>
            </a:pPr>
            <a:r>
              <a:rPr lang="sr-Latn-CS" dirty="0">
                <a:solidFill>
                  <a:schemeClr val="tx1"/>
                </a:solidFill>
              </a:rPr>
              <a:t>METABOLIC CAUSES</a:t>
            </a:r>
          </a:p>
          <a:p>
            <a:pPr>
              <a:lnSpc>
                <a:spcPct val="90000"/>
              </a:lnSpc>
              <a:defRPr/>
            </a:pPr>
            <a:r>
              <a:rPr lang="sr-Latn-CS" dirty="0">
                <a:solidFill>
                  <a:schemeClr val="tx1"/>
                </a:solidFill>
              </a:rPr>
              <a:t>Hypoglycemia</a:t>
            </a:r>
          </a:p>
          <a:p>
            <a:pPr>
              <a:lnSpc>
                <a:spcPct val="90000"/>
              </a:lnSpc>
              <a:defRPr/>
            </a:pPr>
            <a:r>
              <a:rPr lang="sr-Latn-CS" dirty="0">
                <a:solidFill>
                  <a:schemeClr val="tx1"/>
                </a:solidFill>
              </a:rPr>
              <a:t>Hyponatremia</a:t>
            </a:r>
          </a:p>
          <a:p>
            <a:pPr>
              <a:lnSpc>
                <a:spcPct val="90000"/>
              </a:lnSpc>
              <a:defRPr/>
            </a:pPr>
            <a:r>
              <a:rPr lang="sr-Latn-CS" dirty="0">
                <a:solidFill>
                  <a:schemeClr val="tx1"/>
                </a:solidFill>
              </a:rPr>
              <a:t>PSYCHOGENIC NON-EPILEPTIC SEIZURES</a:t>
            </a:r>
          </a:p>
          <a:p>
            <a:pPr>
              <a:lnSpc>
                <a:spcPct val="90000"/>
              </a:lnSpc>
              <a:defRPr/>
            </a:pPr>
            <a:r>
              <a:rPr lang="sr-Latn-CS" dirty="0">
                <a:solidFill>
                  <a:schemeClr val="tx1"/>
                </a:solidFill>
              </a:rPr>
              <a:t>Panic attack</a:t>
            </a:r>
          </a:p>
          <a:p>
            <a:pPr>
              <a:lnSpc>
                <a:spcPct val="90000"/>
              </a:lnSpc>
              <a:defRPr/>
            </a:pPr>
            <a:r>
              <a:rPr lang="sr-Latn-CS" dirty="0">
                <a:solidFill>
                  <a:schemeClr val="tx1"/>
                </a:solidFill>
              </a:rPr>
              <a:t>Depersonalization</a:t>
            </a:r>
          </a:p>
          <a:p>
            <a:pPr>
              <a:lnSpc>
                <a:spcPct val="90000"/>
              </a:lnSpc>
              <a:defRPr/>
            </a:pPr>
            <a:r>
              <a:rPr lang="sr-Latn-CS" dirty="0">
                <a:solidFill>
                  <a:schemeClr val="tx1"/>
                </a:solidFill>
              </a:rPr>
              <a:t>Post-traumatic stress disorder</a:t>
            </a:r>
          </a:p>
          <a:p>
            <a:pPr>
              <a:lnSpc>
                <a:spcPct val="90000"/>
              </a:lnSpc>
              <a:defRPr/>
            </a:pPr>
            <a:r>
              <a:rPr lang="sr-Latn-CS" dirty="0">
                <a:solidFill>
                  <a:schemeClr val="tx1"/>
                </a:solidFill>
              </a:rPr>
              <a:t>Tantrums</a:t>
            </a:r>
          </a:p>
          <a:p>
            <a:pPr>
              <a:lnSpc>
                <a:spcPct val="90000"/>
              </a:lnSpc>
              <a:defRPr/>
            </a:pPr>
            <a:r>
              <a:rPr lang="sr-Latn-CS" dirty="0">
                <a:solidFill>
                  <a:schemeClr val="tx1"/>
                </a:solidFill>
              </a:rPr>
              <a:t>Conversion disorder</a:t>
            </a:r>
          </a:p>
          <a:p>
            <a:pPr>
              <a:lnSpc>
                <a:spcPct val="90000"/>
              </a:lnSpc>
              <a:defRPr/>
            </a:pPr>
            <a:r>
              <a:rPr lang="sr-Latn-CS" dirty="0">
                <a:solidFill>
                  <a:schemeClr val="tx1"/>
                </a:solidFill>
              </a:rPr>
              <a:t>Simulation</a:t>
            </a:r>
            <a:endParaRPr lang="en-US" dirty="0" smtClean="0"/>
          </a:p>
        </p:txBody>
      </p:sp>
    </p:spTree>
    <p:extLst>
      <p:ext uri="{BB962C8B-B14F-4D97-AF65-F5344CB8AC3E}">
        <p14:creationId xmlns:p14="http://schemas.microsoft.com/office/powerpoint/2010/main" val="3801773914"/>
      </p:ext>
    </p:extLst>
  </p:cSld>
  <p:clrMapOvr>
    <a:masterClrMapping/>
  </p:clrMapOvr>
  <mc:AlternateContent xmlns:mc="http://schemas.openxmlformats.org/markup-compatibility/2006" xmlns:p14="http://schemas.microsoft.com/office/powerpoint/2010/main">
    <mc:Choice Requires="p14">
      <p:transition spd="slow" p14:dur="2000" advTm="26134"/>
    </mc:Choice>
    <mc:Fallback xmlns="">
      <p:transition spd="slow" advTm="26134"/>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9" name="Rectangle 5"/>
          <p:cNvSpPr>
            <a:spLocks noChangeArrowheads="1"/>
          </p:cNvSpPr>
          <p:nvPr/>
        </p:nvSpPr>
        <p:spPr bwMode="auto">
          <a:xfrm>
            <a:off x="2524125" y="2057400"/>
            <a:ext cx="7543800" cy="3733800"/>
          </a:xfrm>
          <a:prstGeom prst="rect">
            <a:avLst/>
          </a:prstGeom>
          <a:noFill/>
          <a:ln w="9525">
            <a:noFill/>
            <a:miter lim="800000"/>
            <a:headEnd/>
            <a:tailEnd/>
          </a:ln>
          <a:effectLst/>
        </p:spPr>
        <p:txBody>
          <a:bodyPr/>
          <a:lstStyle/>
          <a:p>
            <a:pPr marL="342900" indent="-342900" defTabSz="685800">
              <a:spcBef>
                <a:spcPct val="20000"/>
              </a:spcBef>
              <a:buClr>
                <a:schemeClr val="tx1"/>
              </a:buClr>
              <a:buSzPct val="90000"/>
              <a:tabLst>
                <a:tab pos="1892300" algn="l"/>
                <a:tab pos="2857500" algn="l"/>
                <a:tab pos="4114800" algn="l"/>
              </a:tabLst>
              <a:defRPr/>
            </a:pPr>
            <a:r>
              <a:rPr lang="sr-Latn-CS" sz="2400" u="sng" dirty="0">
                <a:latin typeface="+mn-lt"/>
              </a:rPr>
              <a:t>Idiopathic</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Sympromatic</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Early myoclonic encephalopathy</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Malformations</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Inborn errors of metabolism</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Lafora's disease</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Progressive myoclonic epilepsy</a:t>
            </a:r>
          </a:p>
          <a:p>
            <a:pPr marL="342900" indent="-342900" defTabSz="685800">
              <a:spcBef>
                <a:spcPct val="20000"/>
              </a:spcBef>
              <a:buClr>
                <a:schemeClr val="tx1"/>
              </a:buClr>
              <a:buSzPct val="90000"/>
              <a:tabLst>
                <a:tab pos="1892300" algn="l"/>
                <a:tab pos="2857500" algn="l"/>
                <a:tab pos="4114800" algn="l"/>
              </a:tabLst>
              <a:defRPr/>
            </a:pPr>
            <a:r>
              <a:rPr lang="sr-Latn-CS" sz="2400" u="sng" dirty="0">
                <a:latin typeface="+mn-lt"/>
              </a:rPr>
              <a:t>Cryptogenic</a:t>
            </a:r>
            <a:endParaRPr lang="sr-Latn-CS" sz="2400" dirty="0">
              <a:latin typeface="+mn-lt"/>
            </a:endParaRPr>
          </a:p>
        </p:txBody>
      </p:sp>
      <p:sp>
        <p:nvSpPr>
          <p:cNvPr id="4" name="Rectangle 4"/>
          <p:cNvSpPr>
            <a:spLocks noChangeArrowheads="1"/>
          </p:cNvSpPr>
          <p:nvPr/>
        </p:nvSpPr>
        <p:spPr bwMode="auto">
          <a:xfrm>
            <a:off x="1828800" y="838200"/>
            <a:ext cx="8743950" cy="914400"/>
          </a:xfrm>
          <a:prstGeom prst="rect">
            <a:avLst/>
          </a:prstGeom>
          <a:noFill/>
          <a:ln w="9525">
            <a:solidFill>
              <a:schemeClr val="tx1"/>
            </a:solidFill>
            <a:miter lim="800000"/>
            <a:headEnd/>
            <a:tailEnd/>
          </a:ln>
          <a:effectLst/>
        </p:spPr>
        <p:txBody>
          <a:bodyPr anchor="ctr"/>
          <a:lstStyle/>
          <a:p>
            <a:pPr algn="ctr">
              <a:defRPr/>
            </a:pPr>
            <a:r>
              <a:rPr lang="sr-Latn-CS" sz="3600" dirty="0">
                <a:solidFill>
                  <a:schemeClr val="tx2"/>
                </a:solidFill>
                <a:latin typeface="+mn-lt"/>
              </a:rPr>
              <a:t>GENERALIZED EPILEPSY</a:t>
            </a:r>
            <a:endParaRPr lang="sr-Latn-CS" sz="3600" dirty="0">
              <a:solidFill>
                <a:schemeClr val="tx2"/>
              </a:solidFill>
              <a:effectLst>
                <a:outerShdw blurRad="38100" dist="38100" dir="2700000" algn="tl">
                  <a:srgbClr val="000000"/>
                </a:outerShdw>
              </a:effectLst>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3" name="Rectangle 5"/>
          <p:cNvSpPr>
            <a:spLocks noChangeArrowheads="1"/>
          </p:cNvSpPr>
          <p:nvPr/>
        </p:nvSpPr>
        <p:spPr bwMode="auto">
          <a:xfrm>
            <a:off x="2743200" y="2819400"/>
            <a:ext cx="7010400" cy="2895600"/>
          </a:xfrm>
          <a:prstGeom prst="rect">
            <a:avLst/>
          </a:prstGeom>
          <a:noFill/>
          <a:ln w="9525">
            <a:solidFill>
              <a:schemeClr val="tx1"/>
            </a:solidFill>
            <a:miter lim="800000"/>
            <a:headEnd/>
            <a:tailEnd/>
          </a:ln>
          <a:effectLst/>
        </p:spPr>
        <p:txBody>
          <a:bodyPr/>
          <a:lstStyle/>
          <a:p>
            <a:pPr marL="342900" indent="-342900" defTabSz="685800">
              <a:spcBef>
                <a:spcPct val="20000"/>
              </a:spcBef>
              <a:buClr>
                <a:schemeClr val="tx1"/>
              </a:buClr>
              <a:buSzPct val="90000"/>
              <a:tabLst>
                <a:tab pos="1892300" algn="l"/>
                <a:tab pos="2857500" algn="l"/>
                <a:tab pos="4114800" algn="l"/>
              </a:tabLst>
              <a:defRPr/>
            </a:pPr>
            <a:r>
              <a:rPr lang="sr-Latn-CS" sz="2400" u="sng" dirty="0">
                <a:latin typeface="+mn-lt"/>
              </a:rPr>
              <a:t>Idiopathic</a:t>
            </a:r>
          </a:p>
          <a:p>
            <a:pPr marL="342900" indent="-342900" defTabSz="685800">
              <a:spcBef>
                <a:spcPct val="20000"/>
              </a:spcBef>
              <a:buClr>
                <a:schemeClr val="tx1"/>
              </a:buClr>
              <a:buSzPct val="90000"/>
              <a:tabLst>
                <a:tab pos="1892300" algn="l"/>
                <a:tab pos="2857500" algn="l"/>
                <a:tab pos="4114800" algn="l"/>
              </a:tabLst>
              <a:defRPr/>
            </a:pPr>
            <a:r>
              <a:rPr lang="sr-Latn-CS" sz="2400" u="sng" dirty="0">
                <a:latin typeface="+mn-lt"/>
              </a:rPr>
              <a:t>Sympromatic</a:t>
            </a:r>
          </a:p>
          <a:p>
            <a:pPr marL="342900" indent="-342900" defTabSz="685800">
              <a:spcBef>
                <a:spcPct val="20000"/>
              </a:spcBef>
              <a:buClr>
                <a:schemeClr val="tx1"/>
              </a:buClr>
              <a:buSzPct val="90000"/>
              <a:tabLst>
                <a:tab pos="1892300" algn="l"/>
                <a:tab pos="2857500" algn="l"/>
                <a:tab pos="4114800" algn="l"/>
              </a:tabLst>
              <a:defRPr/>
            </a:pPr>
            <a:r>
              <a:rPr lang="sr-Latn-CS" sz="2400" b="1" u="sng" dirty="0">
                <a:latin typeface="+mn-lt"/>
              </a:rPr>
              <a:t>Cryptogenic or symptomatic</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West's syndrome</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Lennox-Gastaut syndrome</a:t>
            </a:r>
          </a:p>
          <a:p>
            <a:pPr marL="342900" indent="-342900" defTabSz="685800">
              <a:spcBef>
                <a:spcPct val="20000"/>
              </a:spcBef>
              <a:buClr>
                <a:schemeClr val="tx1"/>
              </a:buClr>
              <a:buSzPct val="90000"/>
              <a:tabLst>
                <a:tab pos="1892300" algn="l"/>
                <a:tab pos="2857500" algn="l"/>
                <a:tab pos="4114800" algn="l"/>
              </a:tabLst>
              <a:defRPr/>
            </a:pPr>
            <a:r>
              <a:rPr lang="sr-Latn-CS" sz="2400" b="1" dirty="0">
                <a:latin typeface="+mn-lt"/>
              </a:rPr>
              <a:t>  Epilepsy with myoclonic absences</a:t>
            </a:r>
            <a:endParaRPr lang="en-US" sz="2400" b="1" dirty="0">
              <a:latin typeface="+mn-lt"/>
            </a:endParaRPr>
          </a:p>
        </p:txBody>
      </p:sp>
      <p:sp>
        <p:nvSpPr>
          <p:cNvPr id="4" name="Rectangle 4"/>
          <p:cNvSpPr>
            <a:spLocks noChangeArrowheads="1"/>
          </p:cNvSpPr>
          <p:nvPr/>
        </p:nvSpPr>
        <p:spPr bwMode="auto">
          <a:xfrm>
            <a:off x="1828800" y="838200"/>
            <a:ext cx="8743950" cy="914400"/>
          </a:xfrm>
          <a:prstGeom prst="rect">
            <a:avLst/>
          </a:prstGeom>
          <a:noFill/>
          <a:ln w="9525">
            <a:solidFill>
              <a:schemeClr val="tx1"/>
            </a:solidFill>
            <a:miter lim="800000"/>
            <a:headEnd/>
            <a:tailEnd/>
          </a:ln>
          <a:effectLst/>
        </p:spPr>
        <p:txBody>
          <a:bodyPr anchor="ctr"/>
          <a:lstStyle/>
          <a:p>
            <a:pPr algn="ctr">
              <a:defRPr/>
            </a:pPr>
            <a:r>
              <a:rPr lang="sr-Latn-CS" sz="3600" dirty="0">
                <a:solidFill>
                  <a:schemeClr val="tx2"/>
                </a:solidFill>
                <a:latin typeface="+mn-lt"/>
              </a:rPr>
              <a:t>GENERALIZED EPILEPSY</a:t>
            </a:r>
            <a:endParaRPr lang="sr-Latn-CS" sz="3600" dirty="0">
              <a:solidFill>
                <a:schemeClr val="tx2"/>
              </a:solidFill>
              <a:effectLst>
                <a:outerShdw blurRad="38100" dist="38100" dir="2700000" algn="tl">
                  <a:srgbClr val="000000"/>
                </a:outerShdw>
              </a:effectLst>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67123"/>
    </mc:Choice>
    <mc:Fallback xmlns="">
      <p:transition spd="slow" advTm="67123"/>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ln>
            <a:solidFill>
              <a:schemeClr val="tx1"/>
            </a:solidFill>
          </a:ln>
        </p:spPr>
        <p:txBody>
          <a:bodyPr>
            <a:normAutofit/>
          </a:bodyPr>
          <a:lstStyle/>
          <a:p>
            <a:r>
              <a:rPr lang="en-US" dirty="0"/>
              <a:t>An epileptic seizure is characterized</a:t>
            </a:r>
          </a:p>
        </p:txBody>
      </p:sp>
      <p:sp>
        <p:nvSpPr>
          <p:cNvPr id="19458" name="Rectangle 3"/>
          <p:cNvSpPr>
            <a:spLocks noGrp="1" noChangeArrowheads="1"/>
          </p:cNvSpPr>
          <p:nvPr>
            <p:ph idx="1"/>
          </p:nvPr>
        </p:nvSpPr>
        <p:spPr>
          <a:ln>
            <a:solidFill>
              <a:schemeClr val="tx1"/>
            </a:solidFill>
          </a:ln>
        </p:spPr>
        <p:txBody>
          <a:bodyPr/>
          <a:lstStyle/>
          <a:p>
            <a:endParaRPr lang="en-US" dirty="0" smtClean="0"/>
          </a:p>
          <a:p>
            <a:r>
              <a:rPr lang="en-US" dirty="0" smtClean="0"/>
              <a:t>By </a:t>
            </a:r>
            <a:r>
              <a:rPr lang="en-US" dirty="0"/>
              <a:t>way of reporting</a:t>
            </a:r>
          </a:p>
          <a:p>
            <a:r>
              <a:rPr lang="en-US" dirty="0"/>
              <a:t>Clinical content (symptomatology)</a:t>
            </a:r>
          </a:p>
          <a:p>
            <a:r>
              <a:rPr lang="en-US" dirty="0"/>
              <a:t>EEG characteristics</a:t>
            </a:r>
            <a:endParaRPr lang="en-U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15971"/>
    </mc:Choice>
    <mc:Fallback xmlns="">
      <p:transition spd="slow" advTm="15971"/>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509" name="Title 2"/>
          <p:cNvSpPr>
            <a:spLocks noGrp="1"/>
          </p:cNvSpPr>
          <p:nvPr>
            <p:ph type="title" idx="4294967295"/>
          </p:nvPr>
        </p:nvSpPr>
        <p:spPr>
          <a:xfrm>
            <a:off x="2506801" y="356321"/>
            <a:ext cx="8229600" cy="1130300"/>
          </a:xfrm>
          <a:noFill/>
        </p:spPr>
        <p:txBody>
          <a:bodyPr/>
          <a:lstStyle/>
          <a:p>
            <a:r>
              <a:rPr lang="sr-Latn-CS" dirty="0"/>
              <a:t>Causes of focal epilepsies</a:t>
            </a:r>
            <a:endParaRPr lang="sr-Latn-CS" dirty="0" smtClean="0">
              <a:effectLst/>
            </a:endParaRPr>
          </a:p>
        </p:txBody>
      </p:sp>
      <p:sp>
        <p:nvSpPr>
          <p:cNvPr id="191510" name="Content Placeholder 1"/>
          <p:cNvSpPr>
            <a:spLocks noGrp="1"/>
          </p:cNvSpPr>
          <p:nvPr>
            <p:ph idx="4294967295"/>
          </p:nvPr>
        </p:nvSpPr>
        <p:spPr>
          <a:xfrm>
            <a:off x="1196549" y="1492734"/>
            <a:ext cx="8229600" cy="4532313"/>
          </a:xfrm>
          <a:noFill/>
        </p:spPr>
        <p:txBody>
          <a:bodyPr>
            <a:normAutofit lnSpcReduction="10000"/>
          </a:bodyPr>
          <a:lstStyle/>
          <a:p>
            <a:pPr>
              <a:spcBef>
                <a:spcPct val="10000"/>
              </a:spcBef>
              <a:spcAft>
                <a:spcPct val="5000"/>
              </a:spcAft>
            </a:pPr>
            <a:r>
              <a:rPr lang="en-US" sz="1800" b="1" dirty="0"/>
              <a:t>cryptogenic causes</a:t>
            </a:r>
          </a:p>
          <a:p>
            <a:pPr>
              <a:spcBef>
                <a:spcPct val="10000"/>
              </a:spcBef>
              <a:spcAft>
                <a:spcPct val="5000"/>
              </a:spcAft>
            </a:pPr>
            <a:r>
              <a:rPr lang="en-US" sz="1800" b="1" dirty="0"/>
              <a:t>infections</a:t>
            </a:r>
          </a:p>
          <a:p>
            <a:pPr>
              <a:spcBef>
                <a:spcPct val="10000"/>
              </a:spcBef>
              <a:spcAft>
                <a:spcPct val="5000"/>
              </a:spcAft>
            </a:pPr>
            <a:r>
              <a:rPr lang="en-US" sz="1800" b="1" dirty="0"/>
              <a:t>vascular diseases</a:t>
            </a:r>
          </a:p>
          <a:p>
            <a:pPr>
              <a:spcBef>
                <a:spcPct val="10000"/>
              </a:spcBef>
              <a:spcAft>
                <a:spcPct val="5000"/>
              </a:spcAft>
            </a:pPr>
            <a:r>
              <a:rPr lang="en-US" sz="1800" b="1" dirty="0"/>
              <a:t>perinatal damage</a:t>
            </a:r>
          </a:p>
          <a:p>
            <a:pPr>
              <a:spcBef>
                <a:spcPct val="10000"/>
              </a:spcBef>
              <a:spcAft>
                <a:spcPct val="5000"/>
              </a:spcAft>
            </a:pPr>
            <a:r>
              <a:rPr lang="en-US" sz="1800" b="1" dirty="0"/>
              <a:t>trauma</a:t>
            </a:r>
          </a:p>
          <a:p>
            <a:pPr>
              <a:spcBef>
                <a:spcPct val="10000"/>
              </a:spcBef>
              <a:spcAft>
                <a:spcPct val="5000"/>
              </a:spcAft>
            </a:pPr>
            <a:r>
              <a:rPr lang="en-US" sz="1800" b="1" dirty="0" err="1"/>
              <a:t>neoplasia</a:t>
            </a:r>
            <a:endParaRPr lang="en-US" sz="1800" b="1" dirty="0"/>
          </a:p>
          <a:p>
            <a:pPr>
              <a:spcBef>
                <a:spcPct val="10000"/>
              </a:spcBef>
              <a:spcAft>
                <a:spcPct val="5000"/>
              </a:spcAft>
            </a:pPr>
            <a:r>
              <a:rPr lang="en-US" sz="1800" b="1" dirty="0"/>
              <a:t>AV malformations</a:t>
            </a:r>
          </a:p>
          <a:p>
            <a:pPr>
              <a:spcBef>
                <a:spcPct val="10000"/>
              </a:spcBef>
              <a:spcAft>
                <a:spcPct val="5000"/>
              </a:spcAft>
            </a:pPr>
            <a:r>
              <a:rPr lang="en-US" sz="1800" b="1" dirty="0"/>
              <a:t>cortical dysplasia</a:t>
            </a:r>
          </a:p>
          <a:p>
            <a:pPr>
              <a:spcBef>
                <a:spcPct val="10000"/>
              </a:spcBef>
              <a:spcAft>
                <a:spcPct val="5000"/>
              </a:spcAft>
            </a:pPr>
            <a:r>
              <a:rPr lang="en-US" sz="1800" b="1" dirty="0"/>
              <a:t>congenital </a:t>
            </a:r>
            <a:r>
              <a:rPr lang="en-US" sz="1800" b="1" dirty="0" err="1"/>
              <a:t>malfor</a:t>
            </a:r>
            <a:r>
              <a:rPr lang="en-US" sz="1800" b="1" dirty="0"/>
              <a:t>.</a:t>
            </a:r>
          </a:p>
          <a:p>
            <a:pPr>
              <a:spcBef>
                <a:spcPct val="10000"/>
              </a:spcBef>
              <a:spcAft>
                <a:spcPct val="5000"/>
              </a:spcAft>
            </a:pPr>
            <a:r>
              <a:rPr lang="en-US" sz="1800" b="1" dirty="0"/>
              <a:t>degenerative diseases</a:t>
            </a:r>
          </a:p>
          <a:p>
            <a:pPr>
              <a:spcBef>
                <a:spcPct val="10000"/>
              </a:spcBef>
              <a:spcAft>
                <a:spcPct val="5000"/>
              </a:spcAft>
            </a:pPr>
            <a:r>
              <a:rPr lang="en-US" sz="1800" b="1" dirty="0"/>
              <a:t>genetic causes</a:t>
            </a:r>
          </a:p>
          <a:p>
            <a:pPr>
              <a:spcBef>
                <a:spcPct val="10000"/>
              </a:spcBef>
              <a:spcAft>
                <a:spcPct val="5000"/>
              </a:spcAft>
            </a:pPr>
            <a:r>
              <a:rPr lang="en-US" sz="1800" b="1" dirty="0"/>
              <a:t>metabolic causes</a:t>
            </a:r>
          </a:p>
          <a:p>
            <a:pPr>
              <a:spcBef>
                <a:spcPct val="10000"/>
              </a:spcBef>
              <a:spcAft>
                <a:spcPct val="5000"/>
              </a:spcAft>
            </a:pPr>
            <a:r>
              <a:rPr lang="en-US" sz="1800" b="1" dirty="0"/>
              <a:t>intoxication</a:t>
            </a:r>
          </a:p>
          <a:p>
            <a:pPr>
              <a:spcBef>
                <a:spcPct val="10000"/>
              </a:spcBef>
              <a:spcAft>
                <a:spcPct val="5000"/>
              </a:spcAft>
            </a:pPr>
            <a:r>
              <a:rPr lang="en-US" sz="1800" b="1" dirty="0"/>
              <a:t>hyperthermia</a:t>
            </a:r>
          </a:p>
          <a:p>
            <a:pPr>
              <a:spcBef>
                <a:spcPct val="10000"/>
              </a:spcBef>
              <a:spcAft>
                <a:spcPct val="5000"/>
              </a:spcAft>
            </a:pPr>
            <a:r>
              <a:rPr lang="en-US" sz="1800" b="1" dirty="0"/>
              <a:t>the others</a:t>
            </a:r>
            <a:endParaRPr lang="sr-Latn-CS" sz="1800" dirty="0"/>
          </a:p>
        </p:txBody>
      </p:sp>
      <p:grpSp>
        <p:nvGrpSpPr>
          <p:cNvPr id="191511" name="Group 34"/>
          <p:cNvGrpSpPr>
            <a:grpSpLocks/>
          </p:cNvGrpSpPr>
          <p:nvPr/>
        </p:nvGrpSpPr>
        <p:grpSpPr bwMode="auto">
          <a:xfrm>
            <a:off x="5410200" y="1246825"/>
            <a:ext cx="5718175" cy="4655499"/>
            <a:chOff x="1837" y="1026"/>
            <a:chExt cx="3722" cy="3031"/>
          </a:xfrm>
        </p:grpSpPr>
        <p:sp>
          <p:nvSpPr>
            <p:cNvPr id="191512" name="Rectangle 10"/>
            <p:cNvSpPr>
              <a:spLocks noChangeArrowheads="1"/>
            </p:cNvSpPr>
            <p:nvPr/>
          </p:nvSpPr>
          <p:spPr bwMode="auto">
            <a:xfrm>
              <a:off x="3399" y="1451"/>
              <a:ext cx="829" cy="207"/>
            </a:xfrm>
            <a:prstGeom prst="rect">
              <a:avLst/>
            </a:prstGeom>
            <a:noFill/>
            <a:ln w="9525">
              <a:noFill/>
              <a:miter lim="800000"/>
              <a:headEnd/>
              <a:tailEnd/>
            </a:ln>
          </p:spPr>
          <p:txBody>
            <a:bodyPr lIns="85725" tIns="42862" rIns="85725" bIns="42862">
              <a:spAutoFit/>
            </a:bodyPr>
            <a:lstStyle/>
            <a:p>
              <a:pPr defTabSz="646113" eaLnBrk="0" hangingPunct="0">
                <a:spcBef>
                  <a:spcPct val="50000"/>
                </a:spcBef>
              </a:pPr>
              <a:r>
                <a:rPr lang="en-US" sz="1500" b="1" dirty="0" smtClean="0">
                  <a:cs typeface="Arial" charset="0"/>
                </a:rPr>
                <a:t>bleeding</a:t>
              </a:r>
              <a:endParaRPr lang="en-US" sz="1500" b="1" dirty="0">
                <a:cs typeface="Arial" charset="0"/>
              </a:endParaRPr>
            </a:p>
          </p:txBody>
        </p:sp>
        <p:sp>
          <p:nvSpPr>
            <p:cNvPr id="191513" name="Rectangle 15"/>
            <p:cNvSpPr>
              <a:spLocks noChangeArrowheads="1"/>
            </p:cNvSpPr>
            <p:nvPr/>
          </p:nvSpPr>
          <p:spPr bwMode="auto">
            <a:xfrm>
              <a:off x="1837" y="3720"/>
              <a:ext cx="1003" cy="327"/>
            </a:xfrm>
            <a:prstGeom prst="rect">
              <a:avLst/>
            </a:prstGeom>
            <a:noFill/>
            <a:ln w="9525">
              <a:noFill/>
              <a:miter lim="800000"/>
              <a:headEnd/>
              <a:tailEnd/>
            </a:ln>
          </p:spPr>
          <p:txBody>
            <a:bodyPr lIns="85725" tIns="42862" rIns="85725" bIns="42862">
              <a:spAutoFit/>
            </a:bodyPr>
            <a:lstStyle/>
            <a:p>
              <a:pPr algn="r" defTabSz="646113" eaLnBrk="0" hangingPunct="0">
                <a:lnSpc>
                  <a:spcPct val="90000"/>
                </a:lnSpc>
                <a:spcBef>
                  <a:spcPct val="50000"/>
                </a:spcBef>
              </a:pPr>
              <a:r>
                <a:rPr lang="en-US" sz="1500" b="1" dirty="0">
                  <a:cs typeface="Arial" charset="0"/>
                </a:rPr>
                <a:t>impressive skull </a:t>
              </a:r>
              <a:r>
                <a:rPr lang="en-US" sz="1500" b="1" dirty="0" smtClean="0">
                  <a:cs typeface="Arial" charset="0"/>
                </a:rPr>
                <a:t>fracture</a:t>
              </a:r>
              <a:endParaRPr lang="en-US" sz="1500" b="1" dirty="0">
                <a:cs typeface="Arial" charset="0"/>
              </a:endParaRPr>
            </a:p>
          </p:txBody>
        </p:sp>
        <p:sp>
          <p:nvSpPr>
            <p:cNvPr id="191514" name="Rectangle 24"/>
            <p:cNvSpPr>
              <a:spLocks noChangeArrowheads="1"/>
            </p:cNvSpPr>
            <p:nvPr/>
          </p:nvSpPr>
          <p:spPr bwMode="auto">
            <a:xfrm>
              <a:off x="2041" y="2200"/>
              <a:ext cx="911" cy="187"/>
            </a:xfrm>
            <a:prstGeom prst="rect">
              <a:avLst/>
            </a:prstGeom>
            <a:noFill/>
            <a:ln w="9525">
              <a:noFill/>
              <a:miter lim="800000"/>
              <a:headEnd/>
              <a:tailEnd/>
            </a:ln>
          </p:spPr>
          <p:txBody>
            <a:bodyPr wrap="square" lIns="90488" tIns="44450" rIns="90488" bIns="44450">
              <a:spAutoFit/>
            </a:bodyPr>
            <a:lstStyle/>
            <a:p>
              <a:pPr defTabSz="728663" eaLnBrk="0" hangingPunct="0">
                <a:lnSpc>
                  <a:spcPct val="80000"/>
                </a:lnSpc>
                <a:spcBef>
                  <a:spcPct val="50000"/>
                </a:spcBef>
              </a:pPr>
              <a:r>
                <a:rPr lang="en-US" sz="1600" b="1" dirty="0" err="1" smtClean="0">
                  <a:cs typeface="Arial" charset="0"/>
                </a:rPr>
                <a:t>criptogenic</a:t>
              </a:r>
              <a:endParaRPr lang="en-US" sz="1600" b="1" dirty="0">
                <a:cs typeface="Arial" charset="0"/>
              </a:endParaRPr>
            </a:p>
          </p:txBody>
        </p:sp>
        <p:graphicFrame>
          <p:nvGraphicFramePr>
            <p:cNvPr id="191496" name="Object 29"/>
            <p:cNvGraphicFramePr>
              <a:graphicFrameLocks noChangeAspect="1"/>
            </p:cNvGraphicFramePr>
            <p:nvPr/>
          </p:nvGraphicFramePr>
          <p:xfrm>
            <a:off x="1882" y="1167"/>
            <a:ext cx="1429" cy="1079"/>
          </p:xfrm>
          <a:graphic>
            <a:graphicData uri="http://schemas.openxmlformats.org/presentationml/2006/ole">
              <mc:AlternateContent xmlns:mc="http://schemas.openxmlformats.org/markup-compatibility/2006">
                <mc:Choice xmlns:v="urn:schemas-microsoft-com:vml" Requires="v">
                  <p:oleObj spid="_x0000_s192109" name="Photo Editor Photo" r:id="rId3" imgW="1181202" imgH="891806" progId="">
                    <p:embed/>
                  </p:oleObj>
                </mc:Choice>
                <mc:Fallback>
                  <p:oleObj name="Photo Editor Photo" r:id="rId3" imgW="1181202" imgH="891806" progId="">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2" y="1167"/>
                          <a:ext cx="1429" cy="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1515" name="Rectangle 22"/>
            <p:cNvSpPr>
              <a:spLocks noChangeArrowheads="1"/>
            </p:cNvSpPr>
            <p:nvPr/>
          </p:nvSpPr>
          <p:spPr bwMode="auto">
            <a:xfrm>
              <a:off x="2640" y="1049"/>
              <a:ext cx="1127" cy="180"/>
            </a:xfrm>
            <a:prstGeom prst="rect">
              <a:avLst/>
            </a:prstGeom>
            <a:noFill/>
            <a:ln w="9525">
              <a:noFill/>
              <a:miter lim="800000"/>
              <a:headEnd/>
              <a:tailEnd/>
            </a:ln>
          </p:spPr>
          <p:txBody>
            <a:bodyPr lIns="80962" tIns="39688" rIns="80962" bIns="39688">
              <a:spAutoFit/>
            </a:bodyPr>
            <a:lstStyle/>
            <a:p>
              <a:pPr algn="ctr" defTabSz="588963" eaLnBrk="0" hangingPunct="0">
                <a:lnSpc>
                  <a:spcPct val="80000"/>
                </a:lnSpc>
                <a:spcBef>
                  <a:spcPct val="50000"/>
                </a:spcBef>
              </a:pPr>
              <a:r>
                <a:rPr lang="en-US" sz="1600" b="1" dirty="0" smtClean="0">
                  <a:cs typeface="Arial" charset="0"/>
                </a:rPr>
                <a:t>infectious</a:t>
              </a:r>
              <a:endParaRPr lang="en-US" sz="1600" b="1" dirty="0">
                <a:solidFill>
                  <a:srgbClr val="663300"/>
                </a:solidFill>
                <a:cs typeface="Arial" charset="0"/>
              </a:endParaRPr>
            </a:p>
          </p:txBody>
        </p:sp>
        <p:sp>
          <p:nvSpPr>
            <p:cNvPr id="191516" name="Line 25"/>
            <p:cNvSpPr>
              <a:spLocks noChangeShapeType="1"/>
            </p:cNvSpPr>
            <p:nvPr/>
          </p:nvSpPr>
          <p:spPr bwMode="auto">
            <a:xfrm flipV="1">
              <a:off x="2952" y="1224"/>
              <a:ext cx="81" cy="195"/>
            </a:xfrm>
            <a:prstGeom prst="line">
              <a:avLst/>
            </a:prstGeom>
            <a:noFill/>
            <a:ln w="25400">
              <a:solidFill>
                <a:schemeClr val="tx1"/>
              </a:solidFill>
              <a:round/>
              <a:headEnd type="none" w="sm" len="sm"/>
              <a:tailEnd type="none" w="sm" len="sm"/>
            </a:ln>
          </p:spPr>
          <p:txBody>
            <a:bodyPr wrap="none" anchor="ctr"/>
            <a:lstStyle/>
            <a:p>
              <a:endParaRPr lang="en-US"/>
            </a:p>
          </p:txBody>
        </p:sp>
        <p:graphicFrame>
          <p:nvGraphicFramePr>
            <p:cNvPr id="191499" name="Object 30"/>
            <p:cNvGraphicFramePr>
              <a:graphicFrameLocks noChangeAspect="1"/>
            </p:cNvGraphicFramePr>
            <p:nvPr/>
          </p:nvGraphicFramePr>
          <p:xfrm>
            <a:off x="4082" y="1227"/>
            <a:ext cx="1406" cy="1097"/>
          </p:xfrm>
          <a:graphic>
            <a:graphicData uri="http://schemas.openxmlformats.org/presentationml/2006/ole">
              <mc:AlternateContent xmlns:mc="http://schemas.openxmlformats.org/markup-compatibility/2006">
                <mc:Choice xmlns:v="urn:schemas-microsoft-com:vml" Requires="v">
                  <p:oleObj spid="_x0000_s192110" name="Photo Editor Photo" r:id="rId5" imgW="1143099" imgH="891806" progId="">
                    <p:embed/>
                  </p:oleObj>
                </mc:Choice>
                <mc:Fallback>
                  <p:oleObj name="Photo Editor Photo" r:id="rId5" imgW="1143099" imgH="891806" progId="">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2" y="1227"/>
                          <a:ext cx="1406" cy="1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1517" name="Line 12"/>
            <p:cNvSpPr>
              <a:spLocks noChangeShapeType="1"/>
            </p:cNvSpPr>
            <p:nvPr/>
          </p:nvSpPr>
          <p:spPr bwMode="auto">
            <a:xfrm>
              <a:off x="4087" y="1563"/>
              <a:ext cx="215" cy="0"/>
            </a:xfrm>
            <a:prstGeom prst="line">
              <a:avLst/>
            </a:prstGeom>
            <a:noFill/>
            <a:ln w="25400">
              <a:solidFill>
                <a:schemeClr val="tx1"/>
              </a:solidFill>
              <a:round/>
              <a:headEnd type="none" w="sm" len="sm"/>
              <a:tailEnd type="none" w="sm" len="sm"/>
            </a:ln>
          </p:spPr>
          <p:txBody>
            <a:bodyPr wrap="none" anchor="ctr"/>
            <a:lstStyle/>
            <a:p>
              <a:endParaRPr lang="en-US"/>
            </a:p>
          </p:txBody>
        </p:sp>
        <p:graphicFrame>
          <p:nvGraphicFramePr>
            <p:cNvPr id="191501" name="Object 28"/>
            <p:cNvGraphicFramePr>
              <a:graphicFrameLocks/>
            </p:cNvGraphicFramePr>
            <p:nvPr/>
          </p:nvGraphicFramePr>
          <p:xfrm>
            <a:off x="3696" y="1026"/>
            <a:ext cx="1018" cy="236"/>
          </p:xfrm>
          <a:graphic>
            <a:graphicData uri="http://schemas.openxmlformats.org/presentationml/2006/ole">
              <mc:AlternateContent xmlns:mc="http://schemas.openxmlformats.org/markup-compatibility/2006">
                <mc:Choice xmlns:v="urn:schemas-microsoft-com:vml" Requires="v">
                  <p:oleObj spid="_x0000_s192111" name="CorelPhotoPaint.Image.6" r:id="rId7" imgW="1182526" imgH="291991" progId="">
                    <p:embed/>
                  </p:oleObj>
                </mc:Choice>
                <mc:Fallback>
                  <p:oleObj name="CorelPhotoPaint.Image.6" r:id="rId7" imgW="1182526" imgH="291991" progId="">
                    <p:embed/>
                    <p:pic>
                      <p:nvPicPr>
                        <p:cNvPr id="0" name="Object 2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6" y="1026"/>
                          <a:ext cx="1018" cy="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1502" name="Object 31"/>
            <p:cNvGraphicFramePr>
              <a:graphicFrameLocks noChangeAspect="1"/>
            </p:cNvGraphicFramePr>
            <p:nvPr/>
          </p:nvGraphicFramePr>
          <p:xfrm>
            <a:off x="3243" y="1956"/>
            <a:ext cx="926" cy="1450"/>
          </p:xfrm>
          <a:graphic>
            <a:graphicData uri="http://schemas.openxmlformats.org/presentationml/2006/ole">
              <mc:AlternateContent xmlns:mc="http://schemas.openxmlformats.org/markup-compatibility/2006">
                <mc:Choice xmlns:v="urn:schemas-microsoft-com:vml" Requires="v">
                  <p:oleObj spid="_x0000_s192112" name="Photo Editor Photo" r:id="rId9" imgW="792381" imgH="1241905" progId="">
                    <p:embed/>
                  </p:oleObj>
                </mc:Choice>
                <mc:Fallback>
                  <p:oleObj name="Photo Editor Photo" r:id="rId9" imgW="792381" imgH="1241905" progId="">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3" y="1956"/>
                          <a:ext cx="926" cy="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1518" name="Rectangle 11"/>
            <p:cNvSpPr>
              <a:spLocks noChangeArrowheads="1"/>
            </p:cNvSpPr>
            <p:nvPr/>
          </p:nvSpPr>
          <p:spPr bwMode="auto">
            <a:xfrm>
              <a:off x="4947" y="2210"/>
              <a:ext cx="487" cy="197"/>
            </a:xfrm>
            <a:prstGeom prst="rect">
              <a:avLst/>
            </a:prstGeom>
            <a:noFill/>
            <a:ln w="9525">
              <a:noFill/>
              <a:miter lim="800000"/>
              <a:headEnd/>
              <a:tailEnd/>
            </a:ln>
          </p:spPr>
          <p:txBody>
            <a:bodyPr lIns="85725" tIns="42862" rIns="85725" bIns="42862">
              <a:spAutoFit/>
            </a:bodyPr>
            <a:lstStyle/>
            <a:p>
              <a:pPr defTabSz="646113" eaLnBrk="0" hangingPunct="0">
                <a:spcBef>
                  <a:spcPct val="50000"/>
                </a:spcBef>
              </a:pPr>
              <a:r>
                <a:rPr lang="en-US" sz="1400" b="1" dirty="0" smtClean="0">
                  <a:cs typeface="Arial" charset="0"/>
                </a:rPr>
                <a:t>stroke</a:t>
              </a:r>
              <a:endParaRPr lang="en-US" sz="1400" b="1" dirty="0">
                <a:cs typeface="Arial" charset="0"/>
              </a:endParaRPr>
            </a:p>
          </p:txBody>
        </p:sp>
        <p:graphicFrame>
          <p:nvGraphicFramePr>
            <p:cNvPr id="191504" name="Object 32"/>
            <p:cNvGraphicFramePr>
              <a:graphicFrameLocks noChangeAspect="1"/>
            </p:cNvGraphicFramePr>
            <p:nvPr/>
          </p:nvGraphicFramePr>
          <p:xfrm>
            <a:off x="4150" y="2455"/>
            <a:ext cx="1198" cy="1315"/>
          </p:xfrm>
          <a:graphic>
            <a:graphicData uri="http://schemas.openxmlformats.org/presentationml/2006/ole">
              <mc:AlternateContent xmlns:mc="http://schemas.openxmlformats.org/markup-compatibility/2006">
                <mc:Choice xmlns:v="urn:schemas-microsoft-com:vml" Requires="v">
                  <p:oleObj spid="_x0000_s192113" name="Photo Editor Photo" r:id="rId11" imgW="1005927" imgH="1104762" progId="">
                    <p:embed/>
                  </p:oleObj>
                </mc:Choice>
                <mc:Fallback>
                  <p:oleObj name="Photo Editor Photo" r:id="rId11" imgW="1005927" imgH="1104762" progId="">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50" y="2455"/>
                          <a:ext cx="1198" cy="1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1519" name="Rectangle 19"/>
            <p:cNvSpPr>
              <a:spLocks noChangeArrowheads="1"/>
            </p:cNvSpPr>
            <p:nvPr/>
          </p:nvSpPr>
          <p:spPr bwMode="auto">
            <a:xfrm>
              <a:off x="3777" y="3758"/>
              <a:ext cx="943" cy="297"/>
            </a:xfrm>
            <a:prstGeom prst="rect">
              <a:avLst/>
            </a:prstGeom>
            <a:noFill/>
            <a:ln w="9525">
              <a:noFill/>
              <a:miter lim="800000"/>
              <a:headEnd/>
              <a:tailEnd/>
            </a:ln>
          </p:spPr>
          <p:txBody>
            <a:bodyPr lIns="85725" tIns="42862" rIns="85725" bIns="42862">
              <a:spAutoFit/>
            </a:bodyPr>
            <a:lstStyle/>
            <a:p>
              <a:pPr algn="r" defTabSz="646113" eaLnBrk="0" hangingPunct="0">
                <a:lnSpc>
                  <a:spcPct val="80000"/>
                </a:lnSpc>
                <a:spcBef>
                  <a:spcPct val="50000"/>
                </a:spcBef>
              </a:pPr>
              <a:r>
                <a:rPr lang="en-US" sz="1500" b="1" dirty="0" smtClean="0">
                  <a:cs typeface="Arial" charset="0"/>
                </a:rPr>
                <a:t>Vascular </a:t>
              </a:r>
              <a:r>
                <a:rPr lang="en-US" sz="1500" b="1" dirty="0" err="1" smtClean="0">
                  <a:cs typeface="Arial" charset="0"/>
                </a:rPr>
                <a:t>malform</a:t>
              </a:r>
              <a:r>
                <a:rPr lang="en-US" sz="1500" b="1" dirty="0" smtClean="0">
                  <a:cs typeface="Arial" charset="0"/>
                </a:rPr>
                <a:t>.</a:t>
              </a:r>
              <a:endParaRPr lang="en-US" sz="1500" b="1" dirty="0">
                <a:cs typeface="Arial" charset="0"/>
              </a:endParaRPr>
            </a:p>
          </p:txBody>
        </p:sp>
        <p:sp>
          <p:nvSpPr>
            <p:cNvPr id="191520" name="Rectangle 20"/>
            <p:cNvSpPr>
              <a:spLocks noChangeArrowheads="1"/>
            </p:cNvSpPr>
            <p:nvPr/>
          </p:nvSpPr>
          <p:spPr bwMode="auto">
            <a:xfrm>
              <a:off x="4793" y="3760"/>
              <a:ext cx="766" cy="297"/>
            </a:xfrm>
            <a:prstGeom prst="rect">
              <a:avLst/>
            </a:prstGeom>
            <a:noFill/>
            <a:ln w="9525">
              <a:noFill/>
              <a:miter lim="800000"/>
              <a:headEnd/>
              <a:tailEnd/>
            </a:ln>
          </p:spPr>
          <p:txBody>
            <a:bodyPr lIns="85725" tIns="42862" rIns="85725" bIns="42862">
              <a:spAutoFit/>
            </a:bodyPr>
            <a:lstStyle/>
            <a:p>
              <a:pPr defTabSz="646113" eaLnBrk="0" hangingPunct="0">
                <a:lnSpc>
                  <a:spcPct val="80000"/>
                </a:lnSpc>
                <a:spcBef>
                  <a:spcPct val="50000"/>
                </a:spcBef>
              </a:pPr>
              <a:r>
                <a:rPr lang="en-US" sz="1500" b="1" dirty="0" smtClean="0">
                  <a:cs typeface="Arial" charset="0"/>
                </a:rPr>
                <a:t>Cortical dysplasia</a:t>
              </a:r>
              <a:endParaRPr lang="en-US" sz="1500" b="1" dirty="0">
                <a:cs typeface="Arial" charset="0"/>
              </a:endParaRPr>
            </a:p>
          </p:txBody>
        </p:sp>
        <p:sp>
          <p:nvSpPr>
            <p:cNvPr id="191521" name="Rectangle 7"/>
            <p:cNvSpPr>
              <a:spLocks noChangeArrowheads="1"/>
            </p:cNvSpPr>
            <p:nvPr/>
          </p:nvSpPr>
          <p:spPr bwMode="auto">
            <a:xfrm>
              <a:off x="3389" y="3375"/>
              <a:ext cx="716" cy="207"/>
            </a:xfrm>
            <a:prstGeom prst="rect">
              <a:avLst/>
            </a:prstGeom>
            <a:noFill/>
            <a:ln w="9525">
              <a:noFill/>
              <a:miter lim="800000"/>
              <a:headEnd/>
              <a:tailEnd/>
            </a:ln>
          </p:spPr>
          <p:txBody>
            <a:bodyPr lIns="85725" tIns="42862" rIns="85725" bIns="42862">
              <a:spAutoFit/>
            </a:bodyPr>
            <a:lstStyle/>
            <a:p>
              <a:pPr defTabSz="646113" eaLnBrk="0" hangingPunct="0">
                <a:spcBef>
                  <a:spcPct val="50000"/>
                </a:spcBef>
              </a:pPr>
              <a:r>
                <a:rPr lang="en-US" sz="1500" b="1" dirty="0" smtClean="0">
                  <a:cs typeface="Arial" charset="0"/>
                </a:rPr>
                <a:t>hypoxia</a:t>
              </a:r>
              <a:endParaRPr lang="en-US" sz="1500" b="1" dirty="0">
                <a:cs typeface="Arial" charset="0"/>
              </a:endParaRPr>
            </a:p>
          </p:txBody>
        </p:sp>
        <p:graphicFrame>
          <p:nvGraphicFramePr>
            <p:cNvPr id="191508" name="Object 33"/>
            <p:cNvGraphicFramePr>
              <a:graphicFrameLocks noChangeAspect="1"/>
            </p:cNvGraphicFramePr>
            <p:nvPr/>
          </p:nvGraphicFramePr>
          <p:xfrm>
            <a:off x="1882" y="2560"/>
            <a:ext cx="1429" cy="1209"/>
          </p:xfrm>
          <a:graphic>
            <a:graphicData uri="http://schemas.openxmlformats.org/presentationml/2006/ole">
              <mc:AlternateContent xmlns:mc="http://schemas.openxmlformats.org/markup-compatibility/2006">
                <mc:Choice xmlns:v="urn:schemas-microsoft-com:vml" Requires="v">
                  <p:oleObj spid="_x0000_s192114" name="Photo Editor Photo" r:id="rId13" imgW="1188823" imgH="1005927" progId="">
                    <p:embed/>
                  </p:oleObj>
                </mc:Choice>
                <mc:Fallback>
                  <p:oleObj name="Photo Editor Photo" r:id="rId13" imgW="1188823" imgH="1005927" progId="">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82" y="2560"/>
                          <a:ext cx="1429" cy="1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1522" name="Rectangle 16"/>
            <p:cNvSpPr>
              <a:spLocks noChangeArrowheads="1"/>
            </p:cNvSpPr>
            <p:nvPr/>
          </p:nvSpPr>
          <p:spPr bwMode="auto">
            <a:xfrm>
              <a:off x="2887" y="3720"/>
              <a:ext cx="469" cy="207"/>
            </a:xfrm>
            <a:prstGeom prst="rect">
              <a:avLst/>
            </a:prstGeom>
            <a:noFill/>
            <a:ln w="9525">
              <a:noFill/>
              <a:miter lim="800000"/>
              <a:headEnd/>
              <a:tailEnd/>
            </a:ln>
          </p:spPr>
          <p:txBody>
            <a:bodyPr lIns="85725" tIns="42862" rIns="85725" bIns="42862">
              <a:spAutoFit/>
            </a:bodyPr>
            <a:lstStyle/>
            <a:p>
              <a:pPr defTabSz="646113" eaLnBrk="0" hangingPunct="0">
                <a:spcBef>
                  <a:spcPct val="50000"/>
                </a:spcBef>
              </a:pPr>
              <a:r>
                <a:rPr lang="en-US" sz="1500" b="1" dirty="0" smtClean="0">
                  <a:cs typeface="Arial" charset="0"/>
                </a:rPr>
                <a:t>tumor</a:t>
              </a:r>
              <a:endParaRPr lang="en-US" sz="1500" b="1" dirty="0">
                <a:cs typeface="Arial"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19011"/>
    </mc:Choice>
    <mc:Fallback xmlns="">
      <p:transition spd="slow" advTm="19011"/>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le 1"/>
          <p:cNvSpPr>
            <a:spLocks noGrp="1"/>
          </p:cNvSpPr>
          <p:nvPr>
            <p:ph type="title" idx="4294967295"/>
          </p:nvPr>
        </p:nvSpPr>
        <p:spPr>
          <a:xfrm>
            <a:off x="1828800" y="762000"/>
            <a:ext cx="8229600" cy="1130300"/>
          </a:xfrm>
          <a:noFill/>
          <a:ln>
            <a:solidFill>
              <a:schemeClr val="tx1"/>
            </a:solidFill>
          </a:ln>
        </p:spPr>
        <p:txBody>
          <a:bodyPr/>
          <a:lstStyle/>
          <a:p>
            <a:r>
              <a:rPr lang="en-US" sz="3600" dirty="0"/>
              <a:t>Treatment of provoked epilepsies</a:t>
            </a:r>
            <a:endParaRPr lang="en-US" dirty="0" smtClean="0">
              <a:effectLst/>
            </a:endParaRPr>
          </a:p>
        </p:txBody>
      </p:sp>
      <p:sp>
        <p:nvSpPr>
          <p:cNvPr id="204802" name="Content Placeholder 2"/>
          <p:cNvSpPr>
            <a:spLocks noGrp="1"/>
          </p:cNvSpPr>
          <p:nvPr>
            <p:ph idx="4294967295"/>
          </p:nvPr>
        </p:nvSpPr>
        <p:spPr>
          <a:xfrm>
            <a:off x="1828800" y="2971800"/>
            <a:ext cx="8229600" cy="2819400"/>
          </a:xfrm>
          <a:noFill/>
          <a:ln>
            <a:solidFill>
              <a:schemeClr val="tx1"/>
            </a:solidFill>
          </a:ln>
        </p:spPr>
        <p:txBody>
          <a:bodyPr/>
          <a:lstStyle/>
          <a:p>
            <a:r>
              <a:rPr lang="en-US" dirty="0"/>
              <a:t>Look for the cause</a:t>
            </a:r>
          </a:p>
          <a:p>
            <a:r>
              <a:rPr lang="en-US" dirty="0"/>
              <a:t>Treat the cause whenever possible</a:t>
            </a:r>
          </a:p>
          <a:p>
            <a:r>
              <a:rPr lang="en-US" dirty="0"/>
              <a:t>The use of antiepileptic drugs alone is usually neither sufficient nor useful</a:t>
            </a:r>
          </a:p>
          <a:p>
            <a:r>
              <a:rPr lang="en-US" dirty="0"/>
              <a:t>except in specific situations</a:t>
            </a:r>
            <a:endParaRPr lang="en-U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16180"/>
    </mc:Choice>
    <mc:Fallback xmlns="">
      <p:transition spd="slow" advTm="1618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Title 1"/>
          <p:cNvSpPr>
            <a:spLocks noGrp="1"/>
          </p:cNvSpPr>
          <p:nvPr>
            <p:ph type="title" idx="4294967295"/>
          </p:nvPr>
        </p:nvSpPr>
        <p:spPr>
          <a:xfrm>
            <a:off x="2133600" y="698500"/>
            <a:ext cx="8229600" cy="1130300"/>
          </a:xfrm>
          <a:noFill/>
          <a:ln>
            <a:solidFill>
              <a:schemeClr val="tx1"/>
            </a:solidFill>
          </a:ln>
        </p:spPr>
        <p:txBody>
          <a:bodyPr/>
          <a:lstStyle/>
          <a:p>
            <a:r>
              <a:rPr lang="en-US" dirty="0"/>
              <a:t>Cryptogenic epilepsies</a:t>
            </a:r>
            <a:endParaRPr lang="en-US" dirty="0" smtClean="0">
              <a:effectLst/>
            </a:endParaRPr>
          </a:p>
        </p:txBody>
      </p:sp>
      <p:sp>
        <p:nvSpPr>
          <p:cNvPr id="205826" name="Content Placeholder 2"/>
          <p:cNvSpPr>
            <a:spLocks noGrp="1"/>
          </p:cNvSpPr>
          <p:nvPr>
            <p:ph idx="4294967295"/>
          </p:nvPr>
        </p:nvSpPr>
        <p:spPr>
          <a:xfrm>
            <a:off x="2133600" y="2057401"/>
            <a:ext cx="8229600" cy="3962400"/>
          </a:xfrm>
          <a:noFill/>
          <a:ln>
            <a:solidFill>
              <a:schemeClr val="tx1"/>
            </a:solidFill>
          </a:ln>
        </p:spPr>
        <p:txBody>
          <a:bodyPr>
            <a:normAutofit/>
          </a:bodyPr>
          <a:lstStyle/>
          <a:p>
            <a:r>
              <a:rPr lang="en-US" dirty="0"/>
              <a:t>The cause has not been determined, which depends on the effort and technology invested in the diagnostic procedure</a:t>
            </a:r>
          </a:p>
          <a:p>
            <a:r>
              <a:rPr lang="en-US" dirty="0"/>
              <a:t>They make up about 40% of epilepsies (with optimal use of modern Magnetic Resonance).</a:t>
            </a:r>
          </a:p>
          <a:p>
            <a:r>
              <a:rPr lang="en-US" dirty="0"/>
              <a:t>most likely causes</a:t>
            </a:r>
          </a:p>
          <a:p>
            <a:r>
              <a:rPr lang="en-US" dirty="0"/>
              <a:t>focal </a:t>
            </a:r>
            <a:r>
              <a:rPr lang="en-US" dirty="0" err="1"/>
              <a:t>cotical</a:t>
            </a:r>
            <a:r>
              <a:rPr lang="en-US" dirty="0"/>
              <a:t> dysplasia</a:t>
            </a:r>
          </a:p>
          <a:p>
            <a:r>
              <a:rPr lang="en-US" dirty="0"/>
              <a:t>genetic causes</a:t>
            </a:r>
          </a:p>
          <a:p>
            <a:r>
              <a:rPr lang="en-US" dirty="0"/>
              <a:t>inflammatory causes</a:t>
            </a:r>
            <a:endParaRPr lang="en-US" sz="2400" dirty="0"/>
          </a:p>
        </p:txBody>
      </p:sp>
    </p:spTree>
  </p:cSld>
  <p:clrMapOvr>
    <a:masterClrMapping/>
  </p:clrMapOvr>
  <mc:AlternateContent xmlns:mc="http://schemas.openxmlformats.org/markup-compatibility/2006" xmlns:p14="http://schemas.microsoft.com/office/powerpoint/2010/main">
    <mc:Choice Requires="p14">
      <p:transition spd="slow" p14:dur="2000" advTm="31233"/>
    </mc:Choice>
    <mc:Fallback xmlns="">
      <p:transition spd="slow" advTm="31233"/>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2"/>
          <p:cNvSpPr>
            <a:spLocks noGrp="1" noChangeArrowheads="1"/>
          </p:cNvSpPr>
          <p:nvPr>
            <p:ph type="title"/>
          </p:nvPr>
        </p:nvSpPr>
        <p:spPr>
          <a:ln>
            <a:solidFill>
              <a:schemeClr val="tx1"/>
            </a:solidFill>
          </a:ln>
        </p:spPr>
        <p:txBody>
          <a:bodyPr/>
          <a:lstStyle/>
          <a:p>
            <a:r>
              <a:rPr lang="sr-Latn-CS" dirty="0"/>
              <a:t>Diagnostic tests</a:t>
            </a:r>
            <a:endParaRPr lang="en-US" dirty="0" smtClean="0">
              <a:effectLst/>
            </a:endParaRPr>
          </a:p>
        </p:txBody>
      </p:sp>
      <p:sp>
        <p:nvSpPr>
          <p:cNvPr id="209922" name="Rectangle 3"/>
          <p:cNvSpPr>
            <a:spLocks noGrp="1" noChangeArrowheads="1"/>
          </p:cNvSpPr>
          <p:nvPr>
            <p:ph idx="1"/>
          </p:nvPr>
        </p:nvSpPr>
        <p:spPr>
          <a:ln>
            <a:solidFill>
              <a:schemeClr val="tx1"/>
            </a:solidFill>
          </a:ln>
        </p:spPr>
        <p:txBody>
          <a:bodyPr/>
          <a:lstStyle/>
          <a:p>
            <a:r>
              <a:rPr lang="en-US" dirty="0"/>
              <a:t>Laboratory analyzes of blood (</a:t>
            </a:r>
            <a:r>
              <a:rPr lang="en-US" dirty="0" err="1"/>
              <a:t>glycemia</a:t>
            </a:r>
            <a:r>
              <a:rPr lang="en-US" dirty="0"/>
              <a:t>, electrolytes, etc.)</a:t>
            </a:r>
          </a:p>
          <a:p>
            <a:r>
              <a:rPr lang="en-US" dirty="0"/>
              <a:t>EEG</a:t>
            </a:r>
          </a:p>
          <a:p>
            <a:r>
              <a:rPr lang="en-US" dirty="0" smtClean="0"/>
              <a:t>CT or MRI</a:t>
            </a:r>
            <a:endParaRPr lang="en-US" dirty="0"/>
          </a:p>
          <a:p>
            <a:r>
              <a:rPr lang="en-US" dirty="0"/>
              <a:t>Examination of the cerebrospinal fluid</a:t>
            </a:r>
            <a:endParaRPr lang="en-U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30022"/>
    </mc:Choice>
    <mc:Fallback xmlns="">
      <p:transition spd="slow" advTm="30022"/>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3" name="Rectangle 5"/>
          <p:cNvSpPr>
            <a:spLocks noGrp="1" noChangeArrowheads="1"/>
          </p:cNvSpPr>
          <p:nvPr>
            <p:ph type="title"/>
          </p:nvPr>
        </p:nvSpPr>
        <p:spPr>
          <a:ln>
            <a:solidFill>
              <a:schemeClr val="tx1"/>
            </a:solidFill>
          </a:ln>
        </p:spPr>
        <p:txBody>
          <a:bodyPr>
            <a:normAutofit/>
          </a:bodyPr>
          <a:lstStyle/>
          <a:p>
            <a:pPr>
              <a:defRPr/>
            </a:pPr>
            <a:r>
              <a:rPr lang="sr-Latn-CS" dirty="0"/>
              <a:t>Psychogenic non-epileptic seizure</a:t>
            </a:r>
            <a:endParaRPr lang="en-US" dirty="0"/>
          </a:p>
        </p:txBody>
      </p:sp>
      <p:sp>
        <p:nvSpPr>
          <p:cNvPr id="99334" name="Rectangle 6"/>
          <p:cNvSpPr>
            <a:spLocks noGrp="1" noChangeArrowheads="1"/>
          </p:cNvSpPr>
          <p:nvPr>
            <p:ph idx="1"/>
          </p:nvPr>
        </p:nvSpPr>
        <p:spPr>
          <a:ln>
            <a:solidFill>
              <a:schemeClr val="tx1"/>
            </a:solidFill>
          </a:ln>
        </p:spPr>
        <p:txBody>
          <a:bodyPr>
            <a:normAutofit/>
          </a:bodyPr>
          <a:lstStyle/>
          <a:p>
            <a:pPr>
              <a:defRPr/>
            </a:pPr>
            <a:r>
              <a:rPr lang="en-US" dirty="0"/>
              <a:t>A non-epileptic seizure is a sudden change in </a:t>
            </a:r>
            <a:r>
              <a:rPr lang="en-US" dirty="0" err="1"/>
              <a:t>behaviour</a:t>
            </a:r>
            <a:r>
              <a:rPr lang="en-US" dirty="0"/>
              <a:t>, perception, thinking or feeling that is limited in time and is similar to or can be confused with epilepsy</a:t>
            </a:r>
          </a:p>
          <a:p>
            <a:pPr>
              <a:defRPr/>
            </a:pPr>
            <a:r>
              <a:rPr lang="en-US" dirty="0"/>
              <a:t>there are no characteristic electrophysiological changes in the brain registered by EEG, which accompany a true epileptic seizure</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advTm="40069"/>
    </mc:Choice>
    <mc:Fallback xmlns="">
      <p:transition spd="slow" advTm="40069"/>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Content Placeholder 1"/>
          <p:cNvSpPr>
            <a:spLocks noGrp="1"/>
          </p:cNvSpPr>
          <p:nvPr>
            <p:ph idx="4294967295"/>
          </p:nvPr>
        </p:nvSpPr>
        <p:spPr>
          <a:xfrm>
            <a:off x="1905000" y="2133600"/>
            <a:ext cx="8229600" cy="3657600"/>
          </a:xfrm>
          <a:noFill/>
        </p:spPr>
        <p:txBody>
          <a:bodyPr>
            <a:normAutofit fontScale="92500" lnSpcReduction="20000"/>
          </a:bodyPr>
          <a:lstStyle/>
          <a:p>
            <a:pPr marL="365125" indent="-255588"/>
            <a:r>
              <a:rPr lang="sr-Latn-CS" dirty="0"/>
              <a:t>First aid</a:t>
            </a:r>
          </a:p>
          <a:p>
            <a:pPr marL="365125" indent="-255588"/>
            <a:r>
              <a:rPr lang="sr-Latn-CS" dirty="0"/>
              <a:t>PHARMACOTHERAPY</a:t>
            </a:r>
          </a:p>
          <a:p>
            <a:pPr marL="365125" indent="-255588"/>
            <a:r>
              <a:rPr lang="sr-Latn-CS" dirty="0"/>
              <a:t>Surgical therapy</a:t>
            </a:r>
          </a:p>
          <a:p>
            <a:pPr marL="365125" indent="-255588"/>
            <a:r>
              <a:rPr lang="sr-Latn-CS" dirty="0"/>
              <a:t>Stimulation n. vagus</a:t>
            </a:r>
          </a:p>
          <a:p>
            <a:pPr marL="365125" indent="-255588"/>
            <a:r>
              <a:rPr lang="sr-Latn-CS" dirty="0"/>
              <a:t>Ketogenic diet</a:t>
            </a:r>
          </a:p>
          <a:p>
            <a:pPr marL="365125" indent="-255588"/>
            <a:r>
              <a:rPr lang="sr-Latn-CS" dirty="0"/>
              <a:t>Searching for the best possible pharmacotherapy (pharmacotherapy of resistant epilepsies)</a:t>
            </a:r>
          </a:p>
          <a:p>
            <a:pPr marL="365125" indent="-255588"/>
            <a:r>
              <a:rPr lang="sr-Latn-CS" dirty="0"/>
              <a:t>Behavioral therapy</a:t>
            </a:r>
          </a:p>
          <a:p>
            <a:pPr marL="365125" indent="-255588"/>
            <a:r>
              <a:rPr lang="sr-Latn-CS" dirty="0"/>
              <a:t>Other (immunoglobulins, ACTH, hormones, vitamins)</a:t>
            </a:r>
            <a:endParaRPr lang="sr-Latn-CS" dirty="0" smtClean="0">
              <a:effectLst/>
            </a:endParaRPr>
          </a:p>
        </p:txBody>
      </p:sp>
      <p:sp>
        <p:nvSpPr>
          <p:cNvPr id="3" name="Rectangle 4"/>
          <p:cNvSpPr>
            <a:spLocks noChangeArrowheads="1"/>
          </p:cNvSpPr>
          <p:nvPr/>
        </p:nvSpPr>
        <p:spPr bwMode="auto">
          <a:xfrm>
            <a:off x="1905000" y="457200"/>
            <a:ext cx="8420100" cy="1143000"/>
          </a:xfrm>
          <a:prstGeom prst="rect">
            <a:avLst/>
          </a:prstGeom>
          <a:noFill/>
          <a:ln w="9525">
            <a:solidFill>
              <a:schemeClr val="tx1"/>
            </a:solidFill>
            <a:miter lim="800000"/>
            <a:headEnd/>
            <a:tailEnd/>
          </a:ln>
          <a:effectLst/>
        </p:spPr>
        <p:txBody>
          <a:bodyPr anchor="b"/>
          <a:lstStyle/>
          <a:p>
            <a:pPr algn="ctr">
              <a:defRPr/>
            </a:pPr>
            <a:r>
              <a:rPr lang="en-US" sz="3600" dirty="0" smtClean="0">
                <a:solidFill>
                  <a:schemeClr val="tx2"/>
                </a:solidFill>
                <a:latin typeface="+mn-lt"/>
              </a:rPr>
              <a:t>EPILEPSY THERAPY</a:t>
            </a:r>
            <a:endParaRPr lang="sr-Latn-CS" sz="3600" dirty="0">
              <a:solidFill>
                <a:schemeClr val="tx2"/>
              </a:solidFill>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67991"/>
    </mc:Choice>
    <mc:Fallback xmlns="">
      <p:transition spd="slow" advTm="67991"/>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ChangeArrowheads="1"/>
          </p:cNvSpPr>
          <p:nvPr/>
        </p:nvSpPr>
        <p:spPr bwMode="auto">
          <a:xfrm>
            <a:off x="2003425" y="762000"/>
            <a:ext cx="8420100" cy="1143000"/>
          </a:xfrm>
          <a:prstGeom prst="rect">
            <a:avLst/>
          </a:prstGeom>
          <a:noFill/>
          <a:ln w="9525">
            <a:solidFill>
              <a:schemeClr val="tx1"/>
            </a:solidFill>
            <a:miter lim="800000"/>
            <a:headEnd/>
            <a:tailEnd/>
          </a:ln>
          <a:effectLst/>
        </p:spPr>
        <p:txBody>
          <a:bodyPr anchor="b"/>
          <a:lstStyle/>
          <a:p>
            <a:pPr algn="ctr">
              <a:defRPr/>
            </a:pPr>
            <a:r>
              <a:rPr lang="en-US" sz="3600" dirty="0">
                <a:solidFill>
                  <a:schemeClr val="tx2"/>
                </a:solidFill>
                <a:latin typeface="+mn-lt"/>
              </a:rPr>
              <a:t>Why should it be treated? </a:t>
            </a:r>
            <a:endParaRPr lang="en-US" sz="3600" dirty="0" smtClean="0">
              <a:solidFill>
                <a:schemeClr val="tx2"/>
              </a:solidFill>
              <a:latin typeface="+mn-lt"/>
            </a:endParaRPr>
          </a:p>
          <a:p>
            <a:pPr algn="ctr">
              <a:defRPr/>
            </a:pPr>
            <a:r>
              <a:rPr lang="en-US" sz="3600" dirty="0" smtClean="0">
                <a:solidFill>
                  <a:schemeClr val="tx2"/>
                </a:solidFill>
                <a:latin typeface="+mn-lt"/>
              </a:rPr>
              <a:t>(</a:t>
            </a:r>
            <a:r>
              <a:rPr lang="en-US" sz="3600" dirty="0">
                <a:solidFill>
                  <a:schemeClr val="tx2"/>
                </a:solidFill>
                <a:latin typeface="+mn-lt"/>
              </a:rPr>
              <a:t>consequences of epilepsy)</a:t>
            </a:r>
            <a:endParaRPr lang="sr-Latn-CS" sz="3600" dirty="0">
              <a:solidFill>
                <a:schemeClr val="tx2"/>
              </a:solidFill>
              <a:latin typeface="+mn-lt"/>
            </a:endParaRPr>
          </a:p>
        </p:txBody>
      </p:sp>
      <p:sp>
        <p:nvSpPr>
          <p:cNvPr id="72709" name="Rectangle 5" descr="Rectangle: Click to edit Master text styles&#10;Second level&#10;Third level&#10;Fourth level&#10;Fifth level"/>
          <p:cNvSpPr>
            <a:spLocks noChangeArrowheads="1"/>
          </p:cNvSpPr>
          <p:nvPr/>
        </p:nvSpPr>
        <p:spPr bwMode="auto">
          <a:xfrm>
            <a:off x="2003425" y="2209800"/>
            <a:ext cx="8420100" cy="3962400"/>
          </a:xfrm>
          <a:prstGeom prst="rect">
            <a:avLst/>
          </a:prstGeom>
          <a:noFill/>
          <a:ln w="9525">
            <a:solidFill>
              <a:schemeClr val="tx1"/>
            </a:solidFill>
            <a:miter lim="800000"/>
            <a:headEnd/>
            <a:tailEnd/>
          </a:ln>
          <a:effectLst/>
        </p:spPr>
        <p:txBody>
          <a:bodyPr/>
          <a:lstStyle/>
          <a:p>
            <a:pPr marL="342900" indent="-342900">
              <a:spcBef>
                <a:spcPct val="20000"/>
              </a:spcBef>
              <a:buClr>
                <a:schemeClr val="hlink"/>
              </a:buClr>
              <a:buSzPct val="90000"/>
              <a:buBlip>
                <a:blip r:embed="rId2"/>
              </a:buBlip>
              <a:defRPr/>
            </a:pPr>
            <a:r>
              <a:rPr lang="en-US" sz="2400" dirty="0">
                <a:latin typeface="+mn-lt"/>
              </a:rPr>
              <a:t>increased mortality</a:t>
            </a:r>
          </a:p>
          <a:p>
            <a:pPr marL="342900" indent="-342900">
              <a:spcBef>
                <a:spcPct val="20000"/>
              </a:spcBef>
              <a:buClr>
                <a:schemeClr val="hlink"/>
              </a:buClr>
              <a:buSzPct val="90000"/>
              <a:buBlip>
                <a:blip r:embed="rId2"/>
              </a:buBlip>
              <a:defRPr/>
            </a:pPr>
            <a:r>
              <a:rPr lang="en-US" sz="2400" dirty="0">
                <a:latin typeface="+mn-lt"/>
              </a:rPr>
              <a:t>increased frequency of injuries and burns</a:t>
            </a:r>
          </a:p>
          <a:p>
            <a:pPr marL="342900" indent="-342900">
              <a:spcBef>
                <a:spcPct val="20000"/>
              </a:spcBef>
              <a:buClr>
                <a:schemeClr val="hlink"/>
              </a:buClr>
              <a:buSzPct val="90000"/>
              <a:buBlip>
                <a:blip r:embed="rId2"/>
              </a:buBlip>
              <a:defRPr/>
            </a:pPr>
            <a:r>
              <a:rPr lang="en-US" sz="2400" dirty="0">
                <a:latin typeface="+mn-lt"/>
              </a:rPr>
              <a:t>more frequent association with psychiatric and cognitive disorders</a:t>
            </a:r>
          </a:p>
          <a:p>
            <a:pPr marL="342900" indent="-342900">
              <a:spcBef>
                <a:spcPct val="20000"/>
              </a:spcBef>
              <a:buClr>
                <a:schemeClr val="hlink"/>
              </a:buClr>
              <a:buSzPct val="90000"/>
              <a:buBlip>
                <a:blip r:embed="rId2"/>
              </a:buBlip>
              <a:defRPr/>
            </a:pPr>
            <a:r>
              <a:rPr lang="en-US" sz="2400" dirty="0">
                <a:latin typeface="+mn-lt"/>
              </a:rPr>
              <a:t>psychosocial maladjustment</a:t>
            </a:r>
          </a:p>
          <a:p>
            <a:pPr marL="342900" indent="-342900">
              <a:spcBef>
                <a:spcPct val="20000"/>
              </a:spcBef>
              <a:buClr>
                <a:schemeClr val="hlink"/>
              </a:buClr>
              <a:buSzPct val="90000"/>
              <a:buBlip>
                <a:blip r:embed="rId2"/>
              </a:buBlip>
              <a:defRPr/>
            </a:pPr>
            <a:r>
              <a:rPr lang="en-US" sz="2400" dirty="0">
                <a:latin typeface="+mn-lt"/>
              </a:rPr>
              <a:t>legal restrictions</a:t>
            </a:r>
          </a:p>
          <a:p>
            <a:pPr marL="342900" indent="-342900">
              <a:spcBef>
                <a:spcPct val="20000"/>
              </a:spcBef>
              <a:buClr>
                <a:schemeClr val="hlink"/>
              </a:buClr>
              <a:buSzPct val="90000"/>
              <a:buBlip>
                <a:blip r:embed="rId2"/>
              </a:buBlip>
              <a:defRPr/>
            </a:pPr>
            <a:r>
              <a:rPr lang="en-US" sz="2400" dirty="0">
                <a:latin typeface="+mn-lt"/>
              </a:rPr>
              <a:t>stigmas and prejudices</a:t>
            </a:r>
          </a:p>
          <a:p>
            <a:pPr marL="342900" indent="-342900">
              <a:spcBef>
                <a:spcPct val="20000"/>
              </a:spcBef>
              <a:buClr>
                <a:schemeClr val="hlink"/>
              </a:buClr>
              <a:buSzPct val="90000"/>
              <a:buBlip>
                <a:blip r:embed="rId2"/>
              </a:buBlip>
              <a:defRPr/>
            </a:pPr>
            <a:r>
              <a:rPr lang="en-US" sz="2400" dirty="0">
                <a:latin typeface="+mn-lt"/>
              </a:rPr>
              <a:t>poor quality of life</a:t>
            </a:r>
          </a:p>
          <a:p>
            <a:pPr marL="342900" indent="-342900">
              <a:spcBef>
                <a:spcPct val="20000"/>
              </a:spcBef>
              <a:buClr>
                <a:schemeClr val="hlink"/>
              </a:buClr>
              <a:buSzPct val="90000"/>
              <a:buBlip>
                <a:blip r:embed="rId2"/>
              </a:buBlip>
              <a:defRPr/>
            </a:pPr>
            <a:r>
              <a:rPr lang="en-US" sz="2400" dirty="0">
                <a:latin typeface="+mn-lt"/>
              </a:rPr>
              <a:t>the possibility of additional brain damage with repeated attacks (?)</a:t>
            </a:r>
            <a:endParaRPr lang="sr-Latn-CS" sz="24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44061"/>
    </mc:Choice>
    <mc:Fallback xmlns="">
      <p:transition spd="slow" advTm="44061"/>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ChangeArrowheads="1"/>
          </p:cNvSpPr>
          <p:nvPr/>
        </p:nvSpPr>
        <p:spPr bwMode="auto">
          <a:xfrm>
            <a:off x="1752600" y="895534"/>
            <a:ext cx="8986838" cy="1143000"/>
          </a:xfrm>
          <a:prstGeom prst="rect">
            <a:avLst/>
          </a:prstGeom>
          <a:noFill/>
          <a:ln w="9525">
            <a:solidFill>
              <a:schemeClr val="tx1"/>
            </a:solidFill>
            <a:miter lim="800000"/>
            <a:headEnd/>
            <a:tailEnd/>
          </a:ln>
          <a:effectLst/>
        </p:spPr>
        <p:txBody>
          <a:bodyPr anchor="b"/>
          <a:lstStyle/>
          <a:p>
            <a:pPr algn="ctr">
              <a:defRPr/>
            </a:pPr>
            <a:r>
              <a:rPr lang="en-US" sz="3600" dirty="0">
                <a:latin typeface="+mn-lt"/>
              </a:rPr>
              <a:t>Causes of death of patients with epilepsy</a:t>
            </a:r>
            <a:endParaRPr lang="sr-Latn-CS" sz="3600" dirty="0">
              <a:solidFill>
                <a:schemeClr val="tx2"/>
              </a:solidFill>
              <a:effectLst>
                <a:outerShdw blurRad="38100" dist="38100" dir="2700000" algn="tl">
                  <a:srgbClr val="000000"/>
                </a:outerShdw>
              </a:effectLst>
            </a:endParaRPr>
          </a:p>
        </p:txBody>
      </p:sp>
      <p:sp>
        <p:nvSpPr>
          <p:cNvPr id="74757" name="Rectangle 5" descr="Rectangle: Click to edit Master text styles&#10;Second level&#10;Third level&#10;Fourth level&#10;Fifth level"/>
          <p:cNvSpPr>
            <a:spLocks noChangeArrowheads="1"/>
          </p:cNvSpPr>
          <p:nvPr/>
        </p:nvSpPr>
        <p:spPr bwMode="auto">
          <a:xfrm>
            <a:off x="1752600" y="2209800"/>
            <a:ext cx="8986838" cy="3733799"/>
          </a:xfrm>
          <a:prstGeom prst="rect">
            <a:avLst/>
          </a:prstGeom>
          <a:noFill/>
          <a:ln w="9525">
            <a:solidFill>
              <a:schemeClr val="tx1"/>
            </a:solidFill>
            <a:miter lim="800000"/>
            <a:headEnd/>
            <a:tailEnd/>
          </a:ln>
          <a:effectLst/>
        </p:spPr>
        <p:txBody>
          <a:bodyPr/>
          <a:lstStyle/>
          <a:p>
            <a:pPr marL="342900" indent="-342900">
              <a:spcBef>
                <a:spcPct val="25000"/>
              </a:spcBef>
              <a:spcAft>
                <a:spcPct val="25000"/>
              </a:spcAft>
              <a:buClr>
                <a:schemeClr val="hlink"/>
              </a:buClr>
              <a:buSzPct val="90000"/>
              <a:buBlip>
                <a:blip r:embed="rId2"/>
              </a:buBlip>
              <a:defRPr/>
            </a:pPr>
            <a:endParaRPr lang="sr-Cyrl-RS" sz="2400" dirty="0">
              <a:latin typeface="+mn-lt"/>
            </a:endParaRPr>
          </a:p>
          <a:p>
            <a:pPr marL="342900" indent="-342900">
              <a:spcBef>
                <a:spcPct val="25000"/>
              </a:spcBef>
              <a:spcAft>
                <a:spcPct val="25000"/>
              </a:spcAft>
              <a:buClr>
                <a:schemeClr val="hlink"/>
              </a:buClr>
              <a:buSzPct val="90000"/>
              <a:buBlip>
                <a:blip r:embed="rId2"/>
              </a:buBlip>
              <a:defRPr/>
            </a:pPr>
            <a:r>
              <a:rPr lang="en-US" sz="2400" dirty="0">
                <a:latin typeface="+mn-lt"/>
              </a:rPr>
              <a:t>The underlying disease that causes epilepsy</a:t>
            </a:r>
          </a:p>
          <a:p>
            <a:pPr marL="342900" indent="-342900">
              <a:spcBef>
                <a:spcPct val="25000"/>
              </a:spcBef>
              <a:spcAft>
                <a:spcPct val="25000"/>
              </a:spcAft>
              <a:buClr>
                <a:schemeClr val="hlink"/>
              </a:buClr>
              <a:buSzPct val="90000"/>
              <a:buBlip>
                <a:blip r:embed="rId2"/>
              </a:buBlip>
              <a:defRPr/>
            </a:pPr>
            <a:r>
              <a:rPr lang="en-US" sz="2400" dirty="0">
                <a:latin typeface="+mn-lt"/>
              </a:rPr>
              <a:t>Violent convulsions</a:t>
            </a:r>
          </a:p>
          <a:p>
            <a:pPr marL="342900" indent="-342900">
              <a:spcBef>
                <a:spcPct val="25000"/>
              </a:spcBef>
              <a:spcAft>
                <a:spcPct val="25000"/>
              </a:spcAft>
              <a:buClr>
                <a:schemeClr val="hlink"/>
              </a:buClr>
              <a:buSzPct val="90000"/>
              <a:buBlip>
                <a:blip r:embed="rId2"/>
              </a:buBlip>
              <a:defRPr/>
            </a:pPr>
            <a:r>
              <a:rPr lang="en-US" sz="2400" dirty="0">
                <a:latin typeface="+mn-lt"/>
              </a:rPr>
              <a:t>Complications of drugs</a:t>
            </a:r>
          </a:p>
          <a:p>
            <a:pPr marL="342900" indent="-342900">
              <a:spcBef>
                <a:spcPct val="25000"/>
              </a:spcBef>
              <a:spcAft>
                <a:spcPct val="25000"/>
              </a:spcAft>
              <a:buClr>
                <a:schemeClr val="hlink"/>
              </a:buClr>
              <a:buSzPct val="90000"/>
              <a:buBlip>
                <a:blip r:embed="rId2"/>
              </a:buBlip>
              <a:defRPr/>
            </a:pPr>
            <a:r>
              <a:rPr lang="en-US" sz="2400" dirty="0">
                <a:latin typeface="+mn-lt"/>
              </a:rPr>
              <a:t>Accidents</a:t>
            </a:r>
          </a:p>
          <a:p>
            <a:pPr marL="342900" indent="-342900">
              <a:spcBef>
                <a:spcPct val="25000"/>
              </a:spcBef>
              <a:spcAft>
                <a:spcPct val="25000"/>
              </a:spcAft>
              <a:buClr>
                <a:schemeClr val="hlink"/>
              </a:buClr>
              <a:buSzPct val="90000"/>
              <a:buBlip>
                <a:blip r:embed="rId2"/>
              </a:buBlip>
              <a:defRPr/>
            </a:pPr>
            <a:r>
              <a:rPr lang="en-US" sz="2400" dirty="0">
                <a:latin typeface="+mn-lt"/>
              </a:rPr>
              <a:t>SUDEP (sudden unexpected death of a patient with epilepsy)</a:t>
            </a:r>
            <a:endParaRPr lang="sr-Latn-CS" sz="24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24011"/>
    </mc:Choice>
    <mc:Fallback xmlns="">
      <p:transition spd="slow" advTm="24011"/>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5" name="Picture 5"/>
          <p:cNvPicPr>
            <a:picLocks noChangeArrowheads="1"/>
          </p:cNvPicPr>
          <p:nvPr/>
        </p:nvPicPr>
        <p:blipFill>
          <a:blip r:embed="rId2"/>
          <a:srcRect/>
          <a:stretch>
            <a:fillRect/>
          </a:stretch>
        </p:blipFill>
        <p:spPr bwMode="auto">
          <a:xfrm>
            <a:off x="1905001" y="1219200"/>
            <a:ext cx="3038475" cy="4591050"/>
          </a:xfrm>
          <a:prstGeom prst="rect">
            <a:avLst/>
          </a:prstGeom>
          <a:noFill/>
          <a:ln w="9525">
            <a:noFill/>
            <a:miter lim="800000"/>
            <a:headEnd/>
            <a:tailEnd/>
          </a:ln>
        </p:spPr>
      </p:pic>
      <p:sp>
        <p:nvSpPr>
          <p:cNvPr id="221186" name="Rectangle 6"/>
          <p:cNvSpPr>
            <a:spLocks noChangeArrowheads="1"/>
          </p:cNvSpPr>
          <p:nvPr/>
        </p:nvSpPr>
        <p:spPr bwMode="auto">
          <a:xfrm>
            <a:off x="1981200" y="5943600"/>
            <a:ext cx="3189288" cy="979372"/>
          </a:xfrm>
          <a:prstGeom prst="rect">
            <a:avLst/>
          </a:prstGeom>
          <a:noFill/>
          <a:ln w="9525">
            <a:noFill/>
            <a:miter lim="800000"/>
            <a:headEnd/>
            <a:tailEnd/>
          </a:ln>
        </p:spPr>
        <p:txBody>
          <a:bodyPr lIns="92075" tIns="46038" rIns="92075" bIns="46038">
            <a:spAutoFit/>
          </a:bodyPr>
          <a:lstStyle/>
          <a:p>
            <a:pPr defTabSz="762000" eaLnBrk="0" hangingPunct="0">
              <a:lnSpc>
                <a:spcPct val="80000"/>
              </a:lnSpc>
              <a:spcBef>
                <a:spcPct val="50000"/>
              </a:spcBef>
            </a:pPr>
            <a:r>
              <a:rPr lang="en-US" sz="2400" b="1" dirty="0">
                <a:latin typeface="Times New Roman" pitchFamily="18" charset="0"/>
              </a:rPr>
              <a:t>do not leave the patient lying on his back</a:t>
            </a:r>
            <a:endParaRPr lang="sr-Latn-CS" sz="2400" b="1" dirty="0">
              <a:latin typeface="Times New Roman" pitchFamily="18" charset="0"/>
            </a:endParaRPr>
          </a:p>
        </p:txBody>
      </p:sp>
      <p:grpSp>
        <p:nvGrpSpPr>
          <p:cNvPr id="221187" name="Group 7"/>
          <p:cNvGrpSpPr>
            <a:grpSpLocks/>
          </p:cNvGrpSpPr>
          <p:nvPr/>
        </p:nvGrpSpPr>
        <p:grpSpPr bwMode="auto">
          <a:xfrm>
            <a:off x="2933701" y="1612901"/>
            <a:ext cx="328613" cy="4157663"/>
            <a:chOff x="867" y="1208"/>
            <a:chExt cx="207" cy="2619"/>
          </a:xfrm>
        </p:grpSpPr>
        <p:sp>
          <p:nvSpPr>
            <p:cNvPr id="221197" name="Rectangle 8"/>
            <p:cNvSpPr>
              <a:spLocks noChangeArrowheads="1"/>
            </p:cNvSpPr>
            <p:nvPr/>
          </p:nvSpPr>
          <p:spPr bwMode="auto">
            <a:xfrm rot="-1800000">
              <a:off x="867" y="1208"/>
              <a:ext cx="207" cy="2619"/>
            </a:xfrm>
            <a:prstGeom prst="rect">
              <a:avLst/>
            </a:prstGeom>
            <a:solidFill>
              <a:srgbClr val="FF6633">
                <a:alpha val="50195"/>
              </a:srgbClr>
            </a:solidFill>
            <a:ln w="9525">
              <a:noFill/>
              <a:miter lim="800000"/>
              <a:headEnd/>
              <a:tailEnd/>
            </a:ln>
          </p:spPr>
          <p:txBody>
            <a:bodyPr wrap="none" anchor="ctr"/>
            <a:lstStyle/>
            <a:p>
              <a:pPr eaLnBrk="0" hangingPunct="0"/>
              <a:endParaRPr lang="en-GB"/>
            </a:p>
          </p:txBody>
        </p:sp>
        <p:sp>
          <p:nvSpPr>
            <p:cNvPr id="221198" name="Rectangle 9"/>
            <p:cNvSpPr>
              <a:spLocks noChangeArrowheads="1"/>
            </p:cNvSpPr>
            <p:nvPr/>
          </p:nvSpPr>
          <p:spPr bwMode="auto">
            <a:xfrm rot="1800000" flipH="1">
              <a:off x="867" y="1208"/>
              <a:ext cx="207" cy="2619"/>
            </a:xfrm>
            <a:prstGeom prst="rect">
              <a:avLst/>
            </a:prstGeom>
            <a:solidFill>
              <a:srgbClr val="FF6633">
                <a:alpha val="50195"/>
              </a:srgbClr>
            </a:solidFill>
            <a:ln w="9525">
              <a:noFill/>
              <a:miter lim="800000"/>
              <a:headEnd/>
              <a:tailEnd/>
            </a:ln>
          </p:spPr>
          <p:txBody>
            <a:bodyPr wrap="none" anchor="ctr"/>
            <a:lstStyle/>
            <a:p>
              <a:pPr eaLnBrk="0" hangingPunct="0"/>
              <a:endParaRPr lang="en-GB"/>
            </a:p>
          </p:txBody>
        </p:sp>
      </p:grpSp>
      <p:sp>
        <p:nvSpPr>
          <p:cNvPr id="221188" name="Rectangle 11"/>
          <p:cNvSpPr>
            <a:spLocks noChangeArrowheads="1"/>
          </p:cNvSpPr>
          <p:nvPr/>
        </p:nvSpPr>
        <p:spPr bwMode="auto">
          <a:xfrm>
            <a:off x="1371600" y="228600"/>
            <a:ext cx="9818688" cy="971550"/>
          </a:xfrm>
          <a:prstGeom prst="rect">
            <a:avLst/>
          </a:prstGeom>
          <a:noFill/>
          <a:ln w="9525">
            <a:noFill/>
            <a:miter lim="800000"/>
            <a:headEnd/>
            <a:tailEnd/>
          </a:ln>
        </p:spPr>
        <p:txBody>
          <a:bodyPr lIns="92075" tIns="46038" rIns="92075" bIns="46038">
            <a:spAutoFit/>
          </a:bodyPr>
          <a:lstStyle/>
          <a:p>
            <a:pPr algn="ctr" defTabSz="762000" eaLnBrk="0" hangingPunct="0">
              <a:lnSpc>
                <a:spcPct val="80000"/>
              </a:lnSpc>
              <a:spcBef>
                <a:spcPct val="50000"/>
              </a:spcBef>
            </a:pPr>
            <a:r>
              <a:rPr lang="en-US" sz="3600" b="1" i="1" u="sng" dirty="0">
                <a:latin typeface="Times New Roman" pitchFamily="18" charset="0"/>
              </a:rPr>
              <a:t>Improper treatment of a patient during a generalized tonic-</a:t>
            </a:r>
            <a:r>
              <a:rPr lang="en-US" sz="3600" b="1" i="1" u="sng" dirty="0" err="1">
                <a:latin typeface="Times New Roman" pitchFamily="18" charset="0"/>
              </a:rPr>
              <a:t>clonic</a:t>
            </a:r>
            <a:r>
              <a:rPr lang="en-US" sz="3600" b="1" i="1" u="sng" dirty="0">
                <a:latin typeface="Times New Roman" pitchFamily="18" charset="0"/>
              </a:rPr>
              <a:t> seizure</a:t>
            </a:r>
            <a:endParaRPr lang="sr-Latn-CS" sz="3600" b="1" i="1" dirty="0">
              <a:latin typeface="Times New Roman" pitchFamily="18" charset="0"/>
            </a:endParaRPr>
          </a:p>
        </p:txBody>
      </p:sp>
      <p:grpSp>
        <p:nvGrpSpPr>
          <p:cNvPr id="221189" name="Group 13"/>
          <p:cNvGrpSpPr>
            <a:grpSpLocks/>
          </p:cNvGrpSpPr>
          <p:nvPr/>
        </p:nvGrpSpPr>
        <p:grpSpPr bwMode="auto">
          <a:xfrm>
            <a:off x="5824538" y="1295401"/>
            <a:ext cx="4843462" cy="5037138"/>
            <a:chOff x="3066" y="1008"/>
            <a:chExt cx="3052" cy="3173"/>
          </a:xfrm>
        </p:grpSpPr>
        <p:pic>
          <p:nvPicPr>
            <p:cNvPr id="221192" name="Picture 14"/>
            <p:cNvPicPr>
              <a:picLocks noChangeArrowheads="1"/>
            </p:cNvPicPr>
            <p:nvPr/>
          </p:nvPicPr>
          <p:blipFill>
            <a:blip r:embed="rId3"/>
            <a:srcRect/>
            <a:stretch>
              <a:fillRect/>
            </a:stretch>
          </p:blipFill>
          <p:spPr bwMode="auto">
            <a:xfrm>
              <a:off x="4011" y="1008"/>
              <a:ext cx="2033" cy="2559"/>
            </a:xfrm>
            <a:prstGeom prst="rect">
              <a:avLst/>
            </a:prstGeom>
            <a:noFill/>
            <a:ln w="9525">
              <a:noFill/>
              <a:miter lim="800000"/>
              <a:headEnd/>
              <a:tailEnd/>
            </a:ln>
          </p:spPr>
        </p:pic>
        <p:sp>
          <p:nvSpPr>
            <p:cNvPr id="221193" name="Rectangle 15"/>
            <p:cNvSpPr>
              <a:spLocks noChangeArrowheads="1"/>
            </p:cNvSpPr>
            <p:nvPr/>
          </p:nvSpPr>
          <p:spPr bwMode="auto">
            <a:xfrm>
              <a:off x="3066" y="3564"/>
              <a:ext cx="3052" cy="617"/>
            </a:xfrm>
            <a:prstGeom prst="rect">
              <a:avLst/>
            </a:prstGeom>
            <a:noFill/>
            <a:ln w="9525">
              <a:noFill/>
              <a:miter lim="800000"/>
              <a:headEnd/>
              <a:tailEnd/>
            </a:ln>
          </p:spPr>
          <p:txBody>
            <a:bodyPr lIns="92075" tIns="46038" rIns="92075" bIns="46038">
              <a:spAutoFit/>
            </a:bodyPr>
            <a:lstStyle/>
            <a:p>
              <a:pPr algn="r" defTabSz="762000" eaLnBrk="0" hangingPunct="0">
                <a:lnSpc>
                  <a:spcPct val="80000"/>
                </a:lnSpc>
                <a:spcBef>
                  <a:spcPct val="50000"/>
                </a:spcBef>
              </a:pPr>
              <a:r>
                <a:rPr lang="en-US" sz="2400" b="1" dirty="0">
                  <a:latin typeface="Times New Roman" pitchFamily="18" charset="0"/>
                </a:rPr>
                <a:t>do not oppose the patient's automatic actions because it can provoke an agitated state</a:t>
              </a:r>
              <a:endParaRPr lang="sr-Latn-CS" sz="2400" b="1" dirty="0">
                <a:latin typeface="Times New Roman" pitchFamily="18" charset="0"/>
              </a:endParaRPr>
            </a:p>
          </p:txBody>
        </p:sp>
        <p:grpSp>
          <p:nvGrpSpPr>
            <p:cNvPr id="221194" name="Group 16"/>
            <p:cNvGrpSpPr>
              <a:grpSpLocks/>
            </p:cNvGrpSpPr>
            <p:nvPr/>
          </p:nvGrpSpPr>
          <p:grpSpPr bwMode="auto">
            <a:xfrm>
              <a:off x="4966" y="1063"/>
              <a:ext cx="207" cy="2620"/>
              <a:chOff x="4966" y="1063"/>
              <a:chExt cx="207" cy="2620"/>
            </a:xfrm>
          </p:grpSpPr>
          <p:sp>
            <p:nvSpPr>
              <p:cNvPr id="221195" name="Rectangle 17"/>
              <p:cNvSpPr>
                <a:spLocks noChangeArrowheads="1"/>
              </p:cNvSpPr>
              <p:nvPr/>
            </p:nvSpPr>
            <p:spPr bwMode="auto">
              <a:xfrm rot="-1800000">
                <a:off x="4966" y="1063"/>
                <a:ext cx="207" cy="2620"/>
              </a:xfrm>
              <a:prstGeom prst="rect">
                <a:avLst/>
              </a:prstGeom>
              <a:solidFill>
                <a:srgbClr val="FF6633">
                  <a:alpha val="50195"/>
                </a:srgbClr>
              </a:solidFill>
              <a:ln w="9525">
                <a:noFill/>
                <a:miter lim="800000"/>
                <a:headEnd/>
                <a:tailEnd/>
              </a:ln>
            </p:spPr>
            <p:txBody>
              <a:bodyPr wrap="none" anchor="ctr"/>
              <a:lstStyle/>
              <a:p>
                <a:pPr eaLnBrk="0" hangingPunct="0"/>
                <a:endParaRPr lang="en-GB"/>
              </a:p>
            </p:txBody>
          </p:sp>
          <p:sp>
            <p:nvSpPr>
              <p:cNvPr id="221196" name="Rectangle 18"/>
              <p:cNvSpPr>
                <a:spLocks noChangeArrowheads="1"/>
              </p:cNvSpPr>
              <p:nvPr/>
            </p:nvSpPr>
            <p:spPr bwMode="auto">
              <a:xfrm rot="1800000" flipH="1">
                <a:off x="4966" y="1063"/>
                <a:ext cx="207" cy="2620"/>
              </a:xfrm>
              <a:prstGeom prst="rect">
                <a:avLst/>
              </a:prstGeom>
              <a:solidFill>
                <a:srgbClr val="FF6633">
                  <a:alpha val="50195"/>
                </a:srgbClr>
              </a:solidFill>
              <a:ln w="9525">
                <a:noFill/>
                <a:miter lim="800000"/>
                <a:headEnd/>
                <a:tailEnd/>
              </a:ln>
            </p:spPr>
            <p:txBody>
              <a:bodyPr wrap="none" anchor="ctr"/>
              <a:lstStyle/>
              <a:p>
                <a:pPr eaLnBrk="0" hangingPunct="0"/>
                <a:endParaRPr lang="en-GB"/>
              </a:p>
            </p:txBody>
          </p:sp>
        </p:grpSp>
      </p:grpSp>
      <p:sp>
        <p:nvSpPr>
          <p:cNvPr id="221190" name="Rectangle 19"/>
          <p:cNvSpPr>
            <a:spLocks noChangeArrowheads="1"/>
          </p:cNvSpPr>
          <p:nvPr/>
        </p:nvSpPr>
        <p:spPr bwMode="auto">
          <a:xfrm>
            <a:off x="4114800" y="2286001"/>
            <a:ext cx="4051300" cy="1570303"/>
          </a:xfrm>
          <a:prstGeom prst="rect">
            <a:avLst/>
          </a:prstGeom>
          <a:noFill/>
          <a:ln w="9525">
            <a:noFill/>
            <a:miter lim="800000"/>
            <a:headEnd/>
            <a:tailEnd/>
          </a:ln>
        </p:spPr>
        <p:txBody>
          <a:bodyPr lIns="92075" tIns="46038" rIns="92075" bIns="46038">
            <a:spAutoFit/>
          </a:bodyPr>
          <a:lstStyle/>
          <a:p>
            <a:pPr algn="ctr" defTabSz="762000" eaLnBrk="0" hangingPunct="0">
              <a:lnSpc>
                <a:spcPct val="80000"/>
              </a:lnSpc>
            </a:pPr>
            <a:r>
              <a:rPr lang="en-US" sz="2400" b="1" dirty="0">
                <a:latin typeface="Times New Roman" pitchFamily="18" charset="0"/>
              </a:rPr>
              <a:t>do not try to</a:t>
            </a:r>
          </a:p>
          <a:p>
            <a:pPr algn="ctr" defTabSz="762000" eaLnBrk="0" hangingPunct="0">
              <a:lnSpc>
                <a:spcPct val="80000"/>
              </a:lnSpc>
            </a:pPr>
            <a:r>
              <a:rPr lang="en-US" sz="2400" b="1" dirty="0">
                <a:latin typeface="Times New Roman" pitchFamily="18" charset="0"/>
              </a:rPr>
              <a:t>by putting either</a:t>
            </a:r>
          </a:p>
          <a:p>
            <a:pPr algn="ctr" defTabSz="762000" eaLnBrk="0" hangingPunct="0">
              <a:lnSpc>
                <a:spcPct val="80000"/>
              </a:lnSpc>
            </a:pPr>
            <a:r>
              <a:rPr lang="en-US" sz="2400" b="1" dirty="0">
                <a:latin typeface="Times New Roman" pitchFamily="18" charset="0"/>
              </a:rPr>
              <a:t>what kind of subject</a:t>
            </a:r>
          </a:p>
          <a:p>
            <a:pPr algn="ctr" defTabSz="762000" eaLnBrk="0" hangingPunct="0">
              <a:lnSpc>
                <a:spcPct val="80000"/>
              </a:lnSpc>
            </a:pPr>
            <a:r>
              <a:rPr lang="en-US" sz="2400" b="1" dirty="0">
                <a:latin typeface="Times New Roman" pitchFamily="18" charset="0"/>
              </a:rPr>
              <a:t>in the mouth, </a:t>
            </a:r>
            <a:r>
              <a:rPr lang="en-US" sz="2400" b="1" dirty="0" err="1">
                <a:latin typeface="Times New Roman" pitchFamily="18" charset="0"/>
              </a:rPr>
              <a:t>incl</a:t>
            </a:r>
            <a:endParaRPr lang="en-US" sz="2400" b="1" dirty="0">
              <a:latin typeface="Times New Roman" pitchFamily="18" charset="0"/>
            </a:endParaRPr>
          </a:p>
          <a:p>
            <a:pPr algn="ctr" defTabSz="762000" eaLnBrk="0" hangingPunct="0">
              <a:lnSpc>
                <a:spcPct val="80000"/>
              </a:lnSpc>
            </a:pPr>
            <a:r>
              <a:rPr lang="en-US" sz="2400" b="1" dirty="0">
                <a:latin typeface="Times New Roman" pitchFamily="18" charset="0"/>
              </a:rPr>
              <a:t>water and medicine</a:t>
            </a:r>
            <a:endParaRPr lang="sr-Latn-CS" sz="2400" b="1" dirty="0">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30105"/>
    </mc:Choice>
    <mc:Fallback xmlns="">
      <p:transition spd="slow" advTm="30105"/>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4"/>
          <p:cNvPicPr>
            <a:picLocks noChangeArrowheads="1"/>
          </p:cNvPicPr>
          <p:nvPr/>
        </p:nvPicPr>
        <p:blipFill>
          <a:blip r:embed="rId3"/>
          <a:srcRect/>
          <a:stretch>
            <a:fillRect/>
          </a:stretch>
        </p:blipFill>
        <p:spPr bwMode="auto">
          <a:xfrm>
            <a:off x="1752601" y="1295400"/>
            <a:ext cx="2963863" cy="3944938"/>
          </a:xfrm>
          <a:prstGeom prst="rect">
            <a:avLst/>
          </a:prstGeom>
          <a:noFill/>
          <a:ln w="9525">
            <a:noFill/>
            <a:miter lim="800000"/>
            <a:headEnd/>
            <a:tailEnd/>
          </a:ln>
        </p:spPr>
      </p:pic>
      <p:pic>
        <p:nvPicPr>
          <p:cNvPr id="3076" name="Picture 5"/>
          <p:cNvPicPr>
            <a:picLocks noChangeArrowheads="1"/>
          </p:cNvPicPr>
          <p:nvPr/>
        </p:nvPicPr>
        <p:blipFill>
          <a:blip r:embed="rId4"/>
          <a:srcRect/>
          <a:stretch>
            <a:fillRect/>
          </a:stretch>
        </p:blipFill>
        <p:spPr bwMode="auto">
          <a:xfrm>
            <a:off x="7467601" y="1371600"/>
            <a:ext cx="2830513" cy="3570288"/>
          </a:xfrm>
          <a:prstGeom prst="rect">
            <a:avLst/>
          </a:prstGeom>
          <a:noFill/>
          <a:ln w="9525">
            <a:noFill/>
            <a:miter lim="800000"/>
            <a:headEnd/>
            <a:tailEnd/>
          </a:ln>
        </p:spPr>
      </p:pic>
      <p:sp>
        <p:nvSpPr>
          <p:cNvPr id="3077" name="Rectangle 6"/>
          <p:cNvSpPr>
            <a:spLocks noChangeArrowheads="1"/>
          </p:cNvSpPr>
          <p:nvPr/>
        </p:nvSpPr>
        <p:spPr bwMode="auto">
          <a:xfrm>
            <a:off x="1558925" y="52389"/>
            <a:ext cx="9818688" cy="873125"/>
          </a:xfrm>
          <a:prstGeom prst="rect">
            <a:avLst/>
          </a:prstGeom>
          <a:noFill/>
          <a:ln w="9525">
            <a:noFill/>
            <a:miter lim="800000"/>
            <a:headEnd/>
            <a:tailEnd/>
          </a:ln>
        </p:spPr>
        <p:txBody>
          <a:bodyPr lIns="92075" tIns="46038" rIns="92075" bIns="46038">
            <a:spAutoFit/>
          </a:bodyPr>
          <a:lstStyle/>
          <a:p>
            <a:pPr algn="ctr" defTabSz="762000" eaLnBrk="0" hangingPunct="0">
              <a:lnSpc>
                <a:spcPct val="80000"/>
              </a:lnSpc>
              <a:spcBef>
                <a:spcPct val="50000"/>
              </a:spcBef>
            </a:pPr>
            <a:r>
              <a:rPr lang="en-US" sz="3200" b="1" i="1" u="sng" dirty="0"/>
              <a:t>Correct procedure with the patient during a generalized tonic-</a:t>
            </a:r>
            <a:r>
              <a:rPr lang="en-US" sz="3200" b="1" i="1" u="sng" dirty="0" err="1"/>
              <a:t>clonic</a:t>
            </a:r>
            <a:r>
              <a:rPr lang="en-US" sz="3200" b="1" i="1" u="sng" dirty="0"/>
              <a:t> seizure</a:t>
            </a:r>
            <a:endParaRPr lang="sr-Latn-CS" sz="3200" b="1" i="1" dirty="0"/>
          </a:p>
        </p:txBody>
      </p:sp>
      <p:sp>
        <p:nvSpPr>
          <p:cNvPr id="3078" name="Rectangle 8"/>
          <p:cNvSpPr>
            <a:spLocks noChangeArrowheads="1"/>
          </p:cNvSpPr>
          <p:nvPr/>
        </p:nvSpPr>
        <p:spPr bwMode="auto">
          <a:xfrm>
            <a:off x="4191000" y="4755659"/>
            <a:ext cx="6669088" cy="1499579"/>
          </a:xfrm>
          <a:prstGeom prst="rect">
            <a:avLst/>
          </a:prstGeom>
          <a:noFill/>
          <a:ln w="9525">
            <a:noFill/>
            <a:miter lim="800000"/>
            <a:headEnd/>
            <a:tailEnd/>
          </a:ln>
        </p:spPr>
        <p:txBody>
          <a:bodyPr lIns="92075" tIns="46038" rIns="92075" bIns="46038">
            <a:spAutoFit/>
          </a:bodyPr>
          <a:lstStyle/>
          <a:p>
            <a:pPr defTabSz="762000" eaLnBrk="0" hangingPunct="0">
              <a:lnSpc>
                <a:spcPct val="50000"/>
              </a:lnSpc>
              <a:spcBef>
                <a:spcPct val="50000"/>
              </a:spcBef>
              <a:buClr>
                <a:srgbClr val="336633"/>
              </a:buClr>
              <a:buSzPct val="125000"/>
              <a:buFontTx/>
              <a:buChar char="•"/>
            </a:pPr>
            <a:r>
              <a:rPr lang="en-US" sz="2000" b="1" dirty="0">
                <a:latin typeface="Times New Roman" pitchFamily="18" charset="0"/>
              </a:rPr>
              <a:t>coma position</a:t>
            </a:r>
          </a:p>
          <a:p>
            <a:pPr defTabSz="762000" eaLnBrk="0" hangingPunct="0">
              <a:lnSpc>
                <a:spcPct val="50000"/>
              </a:lnSpc>
              <a:spcBef>
                <a:spcPct val="50000"/>
              </a:spcBef>
              <a:buClr>
                <a:srgbClr val="336633"/>
              </a:buClr>
              <a:buSzPct val="125000"/>
              <a:buFontTx/>
              <a:buChar char="•"/>
            </a:pPr>
            <a:r>
              <a:rPr lang="en-US" sz="2000" b="1" dirty="0">
                <a:latin typeface="Times New Roman" pitchFamily="18" charset="0"/>
              </a:rPr>
              <a:t>protect from injury</a:t>
            </a:r>
          </a:p>
          <a:p>
            <a:pPr defTabSz="762000" eaLnBrk="0" hangingPunct="0">
              <a:lnSpc>
                <a:spcPct val="50000"/>
              </a:lnSpc>
              <a:spcBef>
                <a:spcPct val="50000"/>
              </a:spcBef>
              <a:buClr>
                <a:srgbClr val="336633"/>
              </a:buClr>
              <a:buSzPct val="125000"/>
              <a:buFontTx/>
              <a:buChar char="•"/>
            </a:pPr>
            <a:r>
              <a:rPr lang="en-US" sz="2000" b="1" dirty="0">
                <a:latin typeface="Times New Roman" pitchFamily="18" charset="0"/>
              </a:rPr>
              <a:t>remove the glasses</a:t>
            </a:r>
          </a:p>
          <a:p>
            <a:pPr defTabSz="762000" eaLnBrk="0" hangingPunct="0">
              <a:lnSpc>
                <a:spcPct val="50000"/>
              </a:lnSpc>
              <a:spcBef>
                <a:spcPct val="50000"/>
              </a:spcBef>
              <a:buClr>
                <a:srgbClr val="336633"/>
              </a:buClr>
              <a:buSzPct val="125000"/>
              <a:buFontTx/>
              <a:buChar char="•"/>
            </a:pPr>
            <a:r>
              <a:rPr lang="en-US" sz="2000" b="1" dirty="0">
                <a:latin typeface="Times New Roman" pitchFamily="18" charset="0"/>
              </a:rPr>
              <a:t>loosen clothes</a:t>
            </a:r>
          </a:p>
          <a:p>
            <a:pPr defTabSz="762000" eaLnBrk="0" hangingPunct="0">
              <a:lnSpc>
                <a:spcPct val="50000"/>
              </a:lnSpc>
              <a:spcBef>
                <a:spcPct val="50000"/>
              </a:spcBef>
              <a:buClr>
                <a:srgbClr val="336633"/>
              </a:buClr>
              <a:buSzPct val="125000"/>
              <a:buFontTx/>
              <a:buChar char="•"/>
            </a:pPr>
            <a:r>
              <a:rPr lang="en-US" sz="2000" b="1" dirty="0">
                <a:latin typeface="Times New Roman" pitchFamily="18" charset="0"/>
              </a:rPr>
              <a:t>note the duration and other characteristics of the attack</a:t>
            </a:r>
            <a:endParaRPr lang="sr-Latn-CS" sz="2000" b="1" dirty="0">
              <a:latin typeface="Times New Roman" pitchFamily="18" charset="0"/>
            </a:endParaRPr>
          </a:p>
        </p:txBody>
      </p:sp>
      <p:grpSp>
        <p:nvGrpSpPr>
          <p:cNvPr id="3079" name="Group 11"/>
          <p:cNvGrpSpPr>
            <a:grpSpLocks/>
          </p:cNvGrpSpPr>
          <p:nvPr/>
        </p:nvGrpSpPr>
        <p:grpSpPr bwMode="auto">
          <a:xfrm>
            <a:off x="4800601" y="2286000"/>
            <a:ext cx="2441575" cy="1970088"/>
            <a:chOff x="2419" y="1430"/>
            <a:chExt cx="1539" cy="1241"/>
          </a:xfrm>
        </p:grpSpPr>
        <p:sp>
          <p:nvSpPr>
            <p:cNvPr id="3081" name="Rectangle 12"/>
            <p:cNvSpPr>
              <a:spLocks noChangeArrowheads="1"/>
            </p:cNvSpPr>
            <p:nvPr/>
          </p:nvSpPr>
          <p:spPr bwMode="auto">
            <a:xfrm>
              <a:off x="2419" y="1496"/>
              <a:ext cx="850" cy="1175"/>
            </a:xfrm>
            <a:prstGeom prst="rect">
              <a:avLst/>
            </a:prstGeom>
            <a:noFill/>
            <a:ln w="9525">
              <a:noFill/>
              <a:miter lim="800000"/>
              <a:headEnd/>
              <a:tailEnd/>
            </a:ln>
          </p:spPr>
          <p:txBody>
            <a:bodyPr lIns="92075" tIns="46038" rIns="92075" bIns="46038">
              <a:spAutoFit/>
            </a:bodyPr>
            <a:lstStyle/>
            <a:p>
              <a:pPr algn="ctr" defTabSz="762000" eaLnBrk="0" hangingPunct="0">
                <a:lnSpc>
                  <a:spcPct val="80000"/>
                </a:lnSpc>
                <a:spcBef>
                  <a:spcPct val="50000"/>
                </a:spcBef>
              </a:pPr>
              <a:r>
                <a:rPr lang="en-US" sz="2400" b="1" dirty="0">
                  <a:latin typeface="Times New Roman" pitchFamily="18" charset="0"/>
                </a:rPr>
                <a:t>note the duration of each phase of the attack</a:t>
              </a:r>
              <a:endParaRPr lang="sr-Latn-CS" sz="2400" b="1" dirty="0">
                <a:latin typeface="Times New Roman" pitchFamily="18" charset="0"/>
              </a:endParaRPr>
            </a:p>
          </p:txBody>
        </p:sp>
        <p:graphicFrame>
          <p:nvGraphicFramePr>
            <p:cNvPr id="3074" name="Object 13"/>
            <p:cNvGraphicFramePr>
              <a:graphicFrameLocks/>
            </p:cNvGraphicFramePr>
            <p:nvPr/>
          </p:nvGraphicFramePr>
          <p:xfrm>
            <a:off x="3212" y="1430"/>
            <a:ext cx="746" cy="1105"/>
          </p:xfrm>
          <a:graphic>
            <a:graphicData uri="http://schemas.openxmlformats.org/presentationml/2006/ole">
              <mc:AlternateContent xmlns:mc="http://schemas.openxmlformats.org/markup-compatibility/2006">
                <mc:Choice xmlns:v="urn:schemas-microsoft-com:vml" Requires="v">
                  <p:oleObj spid="_x0000_s3177" name="ClipArt" r:id="rId5" imgW="2471400" imgH="3659040" progId="">
                    <p:embed/>
                  </p:oleObj>
                </mc:Choice>
                <mc:Fallback>
                  <p:oleObj name="ClipArt" r:id="rId5" imgW="2471400" imgH="3659040" progId="">
                    <p:embed/>
                    <p:pic>
                      <p:nvPicPr>
                        <p:cNvPr id="0" name="Object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2" y="1430"/>
                          <a:ext cx="746" cy="1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 name="Rectangle 4" descr="Rectangle: Click to edit Master text styles&#10;Second level&#10;Third level&#10;Fourth level&#10;Fifth level"/>
          <p:cNvSpPr>
            <a:spLocks noChangeArrowheads="1"/>
          </p:cNvSpPr>
          <p:nvPr/>
        </p:nvSpPr>
        <p:spPr bwMode="auto">
          <a:xfrm>
            <a:off x="6237674" y="924758"/>
            <a:ext cx="1835150" cy="1676400"/>
          </a:xfrm>
          <a:prstGeom prst="rect">
            <a:avLst/>
          </a:prstGeom>
          <a:noFill/>
          <a:ln w="9525">
            <a:noFill/>
            <a:miter lim="800000"/>
            <a:headEnd/>
            <a:tailEnd/>
          </a:ln>
          <a:effectLst/>
        </p:spPr>
        <p:txBody>
          <a:bodyPr/>
          <a:lstStyle/>
          <a:p>
            <a:pPr>
              <a:spcBef>
                <a:spcPct val="20000"/>
              </a:spcBef>
              <a:buClr>
                <a:schemeClr val="hlink"/>
              </a:buClr>
              <a:buSzPct val="90000"/>
              <a:defRPr/>
            </a:pPr>
            <a:r>
              <a:rPr lang="en-US" sz="4000" b="1" dirty="0" smtClean="0">
                <a:effectLst>
                  <a:outerShdw blurRad="38100" dist="38100" dir="2700000" algn="tl">
                    <a:srgbClr val="000000"/>
                  </a:outerShdw>
                </a:effectLst>
                <a:latin typeface="+mn-lt"/>
              </a:rPr>
              <a:t>FIRS AID</a:t>
            </a:r>
            <a:endParaRPr lang="sr-Latn-CS" sz="4000" b="1" dirty="0">
              <a:effectLst>
                <a:outerShdw blurRad="38100" dist="38100" dir="2700000" algn="tl">
                  <a:srgbClr val="000000"/>
                </a:outerShdw>
              </a:effectLst>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26140"/>
    </mc:Choice>
    <mc:Fallback xmlns="">
      <p:transition spd="slow" advTm="2614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914400"/>
            <a:ext cx="6019800" cy="922867"/>
          </a:xfrm>
          <a:ln>
            <a:solidFill>
              <a:schemeClr val="tx1"/>
            </a:solidFill>
          </a:ln>
        </p:spPr>
        <p:txBody>
          <a:bodyPr>
            <a:normAutofit/>
          </a:bodyPr>
          <a:lstStyle/>
          <a:p>
            <a:r>
              <a:rPr lang="sr-Latn-RS" sz="2700" dirty="0" smtClean="0">
                <a:solidFill>
                  <a:schemeClr val="accent1">
                    <a:lumMod val="75000"/>
                  </a:schemeClr>
                </a:solidFill>
                <a:latin typeface="Times New Roman" panose="02020603050405020304" pitchFamily="18" charset="0"/>
                <a:cs typeface="Times New Roman" panose="02020603050405020304" pitchFamily="18" charset="0"/>
              </a:rPr>
              <a:t>CLASIFICATION OF SEIZURES</a:t>
            </a:r>
            <a:endParaRPr lang="sr-Latn-RS" sz="2700" dirty="0">
              <a:solidFill>
                <a:schemeClr val="accent1">
                  <a:lumMod val="75000"/>
                </a:schemeClr>
              </a:solidFill>
              <a:latin typeface="Times New Roman" panose="02020603050405020304" pitchFamily="18" charset="0"/>
              <a:cs typeface="Times New Roman" panose="02020603050405020304" pitchFamily="18"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90178293"/>
              </p:ext>
            </p:extLst>
          </p:nvPr>
        </p:nvGraphicFramePr>
        <p:xfrm>
          <a:off x="2152650" y="1886899"/>
          <a:ext cx="6595554" cy="16136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1526984720"/>
              </p:ext>
            </p:extLst>
          </p:nvPr>
        </p:nvGraphicFramePr>
        <p:xfrm>
          <a:off x="4383165" y="4146428"/>
          <a:ext cx="5876462" cy="125175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Title 1"/>
          <p:cNvSpPr txBox="1">
            <a:spLocks/>
          </p:cNvSpPr>
          <p:nvPr/>
        </p:nvSpPr>
        <p:spPr>
          <a:xfrm>
            <a:off x="2152650" y="3389294"/>
            <a:ext cx="78867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Latn-RS" sz="2100" b="1" dirty="0">
                <a:solidFill>
                  <a:schemeClr val="accent1">
                    <a:lumMod val="75000"/>
                  </a:schemeClr>
                </a:solidFill>
                <a:latin typeface="Times New Roman" panose="02020603050405020304" pitchFamily="18" charset="0"/>
                <a:cs typeface="Times New Roman" panose="02020603050405020304" pitchFamily="18" charset="0"/>
              </a:rPr>
              <a:t>clasification of focal seizures</a:t>
            </a:r>
          </a:p>
        </p:txBody>
      </p:sp>
    </p:spTree>
    <p:extLst>
      <p:ext uri="{BB962C8B-B14F-4D97-AF65-F5344CB8AC3E}">
        <p14:creationId xmlns:p14="http://schemas.microsoft.com/office/powerpoint/2010/main" val="3016467606"/>
      </p:ext>
    </p:extLst>
  </p:cSld>
  <p:clrMapOvr>
    <a:masterClrMapping/>
  </p:clrMapOvr>
  <mc:AlternateContent xmlns:mc="http://schemas.openxmlformats.org/markup-compatibility/2006" xmlns:p14="http://schemas.microsoft.com/office/powerpoint/2010/main">
    <mc:Choice Requires="p14">
      <p:transition spd="slow" p14:dur="2000" advTm="34111"/>
    </mc:Choice>
    <mc:Fallback xmlns="">
      <p:transition spd="slow" advTm="34111"/>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Content Placeholder 5"/>
          <p:cNvSpPr>
            <a:spLocks noGrp="1"/>
          </p:cNvSpPr>
          <p:nvPr>
            <p:ph idx="4294967295"/>
          </p:nvPr>
        </p:nvSpPr>
        <p:spPr>
          <a:xfrm>
            <a:off x="1524000" y="1524000"/>
            <a:ext cx="10668000" cy="4495800"/>
          </a:xfrm>
          <a:noFill/>
        </p:spPr>
        <p:txBody>
          <a:bodyPr>
            <a:normAutofit/>
          </a:bodyPr>
          <a:lstStyle/>
          <a:p>
            <a:pPr marL="365125" indent="-255588"/>
            <a:r>
              <a:rPr lang="en-US" sz="2000" b="1" dirty="0"/>
              <a:t>Decide whether the medicine should be given</a:t>
            </a:r>
          </a:p>
          <a:p>
            <a:pPr marL="365125" indent="-255588"/>
            <a:r>
              <a:rPr lang="en-US" sz="2000" b="1" dirty="0"/>
              <a:t>reliable diagnosis of epilepsy</a:t>
            </a:r>
          </a:p>
          <a:p>
            <a:pPr marL="365125" indent="-255588"/>
            <a:r>
              <a:rPr lang="en-US" sz="2000" b="1" dirty="0"/>
              <a:t>Choose the appropriate medicine</a:t>
            </a:r>
          </a:p>
          <a:p>
            <a:pPr marL="365125" indent="-255588"/>
            <a:r>
              <a:rPr lang="en-US" sz="2000" b="1" dirty="0"/>
              <a:t>Start with small doses, increase slowly</a:t>
            </a:r>
          </a:p>
          <a:p>
            <a:pPr marL="365125" indent="-255588"/>
            <a:r>
              <a:rPr lang="en-US" sz="2000" b="1" dirty="0"/>
              <a:t>Use </a:t>
            </a:r>
            <a:r>
              <a:rPr lang="en-US" sz="2000" b="1" dirty="0" err="1"/>
              <a:t>monotherapy</a:t>
            </a:r>
            <a:r>
              <a:rPr lang="en-US" sz="2000" b="1" dirty="0"/>
              <a:t> whenever possible</a:t>
            </a:r>
          </a:p>
          <a:p>
            <a:pPr marL="365125" indent="-255588"/>
            <a:r>
              <a:rPr lang="en-US" sz="2000" b="1" dirty="0"/>
              <a:t>Use simple therapeutic regimens</a:t>
            </a:r>
          </a:p>
          <a:p>
            <a:pPr marL="365125" indent="-255588"/>
            <a:r>
              <a:rPr lang="en-US" sz="2000" b="1" dirty="0"/>
              <a:t>one tablet strength,</a:t>
            </a:r>
          </a:p>
          <a:p>
            <a:pPr marL="365125" indent="-255588"/>
            <a:r>
              <a:rPr lang="en-US" sz="2000" b="1" dirty="0"/>
              <a:t>preferably 1-2 times a day</a:t>
            </a:r>
          </a:p>
          <a:p>
            <a:pPr marL="365125" indent="-255588"/>
            <a:r>
              <a:rPr lang="en-US" sz="2000" b="1" dirty="0"/>
              <a:t>Encourage compliance</a:t>
            </a:r>
          </a:p>
          <a:p>
            <a:pPr marL="365125" indent="-255588"/>
            <a:r>
              <a:rPr lang="en-US" sz="2000" b="1" dirty="0"/>
              <a:t>Take care of the patient's needs</a:t>
            </a:r>
            <a:endParaRPr lang="sr-Cyrl-CS" sz="2000" dirty="0"/>
          </a:p>
        </p:txBody>
      </p:sp>
      <p:sp>
        <p:nvSpPr>
          <p:cNvPr id="3" name="Rectangle 4" descr="Rectangle: Click to edit Master text styles&#10;Second level&#10;Third level&#10;Fourth level&#10;Fifth level"/>
          <p:cNvSpPr>
            <a:spLocks noChangeArrowheads="1"/>
          </p:cNvSpPr>
          <p:nvPr/>
        </p:nvSpPr>
        <p:spPr bwMode="auto">
          <a:xfrm>
            <a:off x="2667000" y="533400"/>
            <a:ext cx="7315200" cy="838200"/>
          </a:xfrm>
          <a:prstGeom prst="rect">
            <a:avLst/>
          </a:prstGeom>
          <a:noFill/>
          <a:ln w="9525">
            <a:noFill/>
            <a:miter lim="800000"/>
            <a:headEnd/>
            <a:tailEnd/>
          </a:ln>
          <a:effectLst/>
        </p:spPr>
        <p:txBody>
          <a:bodyPr/>
          <a:lstStyle/>
          <a:p>
            <a:pPr algn="ctr">
              <a:spcBef>
                <a:spcPct val="20000"/>
              </a:spcBef>
              <a:buClr>
                <a:schemeClr val="hlink"/>
              </a:buClr>
              <a:buSzPct val="90000"/>
              <a:defRPr/>
            </a:pPr>
            <a:r>
              <a:rPr lang="sr-Latn-RS" sz="6600" dirty="0">
                <a:latin typeface="+mn-lt"/>
              </a:rPr>
              <a:t>Pharmacotherapy</a:t>
            </a:r>
            <a:endParaRPr lang="sr-Cyrl-CS" sz="66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61040"/>
    </mc:Choice>
    <mc:Fallback xmlns="">
      <p:transition spd="slow" advTm="6104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2"/>
          <p:cNvSpPr>
            <a:spLocks noGrp="1" noChangeArrowheads="1"/>
          </p:cNvSpPr>
          <p:nvPr>
            <p:ph type="title" idx="4294967295"/>
          </p:nvPr>
        </p:nvSpPr>
        <p:spPr>
          <a:xfrm>
            <a:off x="2209800" y="762000"/>
            <a:ext cx="8229600" cy="1143000"/>
          </a:xfrm>
          <a:noFill/>
          <a:ln>
            <a:solidFill>
              <a:schemeClr val="tx1"/>
            </a:solidFill>
          </a:ln>
        </p:spPr>
        <p:txBody>
          <a:bodyPr/>
          <a:lstStyle/>
          <a:p>
            <a:r>
              <a:rPr lang="sr-Latn-RS" dirty="0"/>
              <a:t>Mechanism of </a:t>
            </a:r>
            <a:r>
              <a:rPr lang="sr-Latn-RS" dirty="0" smtClean="0"/>
              <a:t>AE</a:t>
            </a:r>
            <a:r>
              <a:rPr lang="en-US" dirty="0" smtClean="0"/>
              <a:t>D</a:t>
            </a:r>
            <a:endParaRPr lang="sr-Cyrl-CS" dirty="0" smtClean="0">
              <a:effectLst/>
            </a:endParaRPr>
          </a:p>
        </p:txBody>
      </p:sp>
      <p:sp>
        <p:nvSpPr>
          <p:cNvPr id="235522" name="Rectangle 3"/>
          <p:cNvSpPr>
            <a:spLocks noGrp="1" noChangeArrowheads="1"/>
          </p:cNvSpPr>
          <p:nvPr>
            <p:ph type="body" idx="4294967295"/>
          </p:nvPr>
        </p:nvSpPr>
        <p:spPr>
          <a:xfrm>
            <a:off x="2209800" y="2514600"/>
            <a:ext cx="8229600" cy="3581400"/>
          </a:xfrm>
          <a:noFill/>
          <a:ln>
            <a:solidFill>
              <a:schemeClr val="tx1"/>
            </a:solidFill>
          </a:ln>
        </p:spPr>
        <p:txBody>
          <a:bodyPr/>
          <a:lstStyle/>
          <a:p>
            <a:r>
              <a:rPr lang="sr-Latn-CS" dirty="0" smtClean="0">
                <a:effectLst/>
              </a:rPr>
              <a:t> </a:t>
            </a:r>
            <a:r>
              <a:rPr lang="en-US" dirty="0"/>
              <a:t>have an anticonvulsant effect</a:t>
            </a:r>
          </a:p>
          <a:p>
            <a:r>
              <a:rPr lang="en-US" dirty="0"/>
              <a:t>(suppresses discharge initiation and propagation)</a:t>
            </a:r>
          </a:p>
          <a:p>
            <a:endParaRPr lang="en-US" dirty="0"/>
          </a:p>
          <a:p>
            <a:r>
              <a:rPr lang="en-US" dirty="0"/>
              <a:t>They do not have an anti-epileptogenic effect</a:t>
            </a:r>
          </a:p>
          <a:p>
            <a:r>
              <a:rPr lang="en-US" dirty="0"/>
              <a:t>(they do not prevent the development of an epileptogenic focus</a:t>
            </a:r>
            <a:r>
              <a:rPr lang="sr-Cyrl-CS" dirty="0" smtClean="0">
                <a:effectLst/>
              </a:rPr>
              <a:t>)</a:t>
            </a:r>
          </a:p>
        </p:txBody>
      </p:sp>
    </p:spTree>
  </p:cSld>
  <p:clrMapOvr>
    <a:masterClrMapping/>
  </p:clrMapOvr>
  <mc:AlternateContent xmlns:mc="http://schemas.openxmlformats.org/markup-compatibility/2006" xmlns:p14="http://schemas.microsoft.com/office/powerpoint/2010/main">
    <mc:Choice Requires="p14">
      <p:transition spd="slow" p14:dur="2000" advTm="16035"/>
    </mc:Choice>
    <mc:Fallback xmlns="">
      <p:transition spd="slow" advTm="16035"/>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71" name="Group 27"/>
          <p:cNvGraphicFramePr>
            <a:graphicFrameLocks noGrp="1"/>
          </p:cNvGraphicFramePr>
          <p:nvPr>
            <p:ph type="tbl" idx="1"/>
            <p:extLst>
              <p:ext uri="{D42A27DB-BD31-4B8C-83A1-F6EECF244321}">
                <p14:modId xmlns:p14="http://schemas.microsoft.com/office/powerpoint/2010/main" val="3524094509"/>
              </p:ext>
            </p:extLst>
          </p:nvPr>
        </p:nvGraphicFramePr>
        <p:xfrm>
          <a:off x="2590800" y="1828800"/>
          <a:ext cx="7467600" cy="4677475"/>
        </p:xfrm>
        <a:graphic>
          <a:graphicData uri="http://schemas.openxmlformats.org/drawingml/2006/table">
            <a:tbl>
              <a:tblPr/>
              <a:tblGrid>
                <a:gridCol w="3733800"/>
                <a:gridCol w="3733800"/>
              </a:tblGrid>
              <a:tr h="1089566">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Block Na channel</a:t>
                      </a:r>
                      <a:endParaRPr kumimoji="0" lang="en-US" sz="2400" b="0" i="0" u="none" strike="noStrike" cap="none" normalizeH="0" baseline="0" dirty="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en-US" sz="2400" b="0" i="0" u="none" strike="noStrike" cap="none" normalizeH="0" baseline="0" dirty="0" smtClean="0">
                          <a:ln>
                            <a:noFill/>
                          </a:ln>
                          <a:solidFill>
                            <a:schemeClr val="tx1"/>
                          </a:solidFill>
                          <a:effectLst/>
                          <a:latin typeface="+mn-lt"/>
                        </a:rPr>
                        <a:t>C</a:t>
                      </a:r>
                      <a:r>
                        <a:rPr kumimoji="0" lang="sr-Latn-CS" sz="2400" b="0" i="0" u="none" strike="noStrike" cap="none" normalizeH="0" baseline="0" dirty="0" smtClean="0">
                          <a:ln>
                            <a:noFill/>
                          </a:ln>
                          <a:solidFill>
                            <a:schemeClr val="tx1"/>
                          </a:solidFill>
                          <a:effectLst/>
                          <a:latin typeface="+mn-lt"/>
                        </a:rPr>
                        <a:t>arbamazepin, fenitoin, lamotrigin</a:t>
                      </a:r>
                      <a:r>
                        <a:rPr kumimoji="0" lang="en-US" sz="2400" b="0" i="0" u="none" strike="noStrike" cap="none" normalizeH="0" baseline="0" dirty="0" smtClean="0">
                          <a:ln>
                            <a:noFill/>
                          </a:ln>
                          <a:solidFill>
                            <a:schemeClr val="tx1"/>
                          </a:solidFill>
                          <a:effectLst/>
                          <a:latin typeface="+mn-lt"/>
                        </a:rPr>
                        <a:t>e</a:t>
                      </a:r>
                      <a:r>
                        <a:rPr kumimoji="0" lang="sr-Latn-CS" sz="2400" b="0" i="0" u="none" strike="noStrike" cap="none" normalizeH="0" baseline="0" dirty="0" smtClean="0">
                          <a:ln>
                            <a:noFill/>
                          </a:ln>
                          <a:solidFill>
                            <a:schemeClr val="tx1"/>
                          </a:solidFill>
                          <a:effectLst/>
                          <a:latin typeface="+mn-lt"/>
                        </a:rPr>
                        <a:t>, valproat, topiramat</a:t>
                      </a:r>
                      <a:r>
                        <a:rPr kumimoji="0" lang="en-US" sz="2400" b="0" i="0" u="none" strike="noStrike" cap="none" normalizeH="0" baseline="0" dirty="0" smtClean="0">
                          <a:ln>
                            <a:noFill/>
                          </a:ln>
                          <a:solidFill>
                            <a:schemeClr val="tx1"/>
                          </a:solidFill>
                          <a:effectLst/>
                          <a:latin typeface="+mn-lt"/>
                        </a:rPr>
                        <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24817">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Enhancement of GABA transmission</a:t>
                      </a:r>
                      <a:endParaRPr kumimoji="0" lang="en-US" sz="2400" b="0" i="0" u="none" strike="noStrike" cap="none" normalizeH="0" baseline="0" dirty="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Benzodiazepin</a:t>
                      </a:r>
                      <a:r>
                        <a:rPr kumimoji="0" lang="en-US" sz="2400" b="0" i="0" u="none" strike="noStrike" cap="none" normalizeH="0" baseline="0" dirty="0" smtClean="0">
                          <a:ln>
                            <a:noFill/>
                          </a:ln>
                          <a:solidFill>
                            <a:schemeClr val="tx1"/>
                          </a:solidFill>
                          <a:effectLst/>
                          <a:latin typeface="+mn-lt"/>
                        </a:rPr>
                        <a:t>s</a:t>
                      </a:r>
                      <a:r>
                        <a:rPr kumimoji="0" lang="sr-Latn-CS" sz="2400" b="0" i="0" u="none" strike="noStrike" cap="none" normalizeH="0" baseline="0" dirty="0" smtClean="0">
                          <a:ln>
                            <a:noFill/>
                          </a:ln>
                          <a:solidFill>
                            <a:schemeClr val="tx1"/>
                          </a:solidFill>
                          <a:effectLst/>
                          <a:latin typeface="+mn-lt"/>
                        </a:rPr>
                        <a:t>, vigabatrin,fenobarbiton, primidon, valproat, topiramat</a:t>
                      </a:r>
                      <a:r>
                        <a:rPr kumimoji="0" lang="en-US" sz="2400" b="0" i="0" u="none" strike="noStrike" cap="none" normalizeH="0" baseline="0" dirty="0" smtClean="0">
                          <a:ln>
                            <a:noFill/>
                          </a:ln>
                          <a:solidFill>
                            <a:schemeClr val="tx1"/>
                          </a:solidFill>
                          <a:effectLst/>
                          <a:latin typeface="+mn-lt"/>
                        </a:rPr>
                        <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2403">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Glutamate antagonists</a:t>
                      </a:r>
                      <a:endParaRPr kumimoji="0" lang="en-US" sz="2400" b="0" i="0" u="none" strike="noStrike" cap="none" normalizeH="0" baseline="0" dirty="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topiramat</a:t>
                      </a:r>
                      <a:r>
                        <a:rPr kumimoji="0" lang="en-US" sz="2400" b="0" i="0" u="none" strike="noStrike" cap="none" normalizeH="0" baseline="0" dirty="0" smtClean="0">
                          <a:ln>
                            <a:noFill/>
                          </a:ln>
                          <a:solidFill>
                            <a:schemeClr val="tx1"/>
                          </a:solidFill>
                          <a:effectLst/>
                          <a:latin typeface="+mn-lt"/>
                        </a:rPr>
                        <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6616">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Blockade of Ca channels</a:t>
                      </a:r>
                      <a:endParaRPr kumimoji="0" lang="en-US" sz="2400" b="0" i="0" u="none" strike="noStrike" cap="none" normalizeH="0" baseline="0" dirty="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r>
                        <a:rPr kumimoji="0" lang="sr-Latn-CS" sz="2400" b="0" i="0" u="none" strike="noStrike" cap="none" normalizeH="0" baseline="0" dirty="0" smtClean="0">
                          <a:ln>
                            <a:noFill/>
                          </a:ln>
                          <a:solidFill>
                            <a:schemeClr val="tx1"/>
                          </a:solidFill>
                          <a:effectLst/>
                          <a:latin typeface="+mn-lt"/>
                        </a:rPr>
                        <a:t>valproati, topiramat, fenitoin, lamotrigin</a:t>
                      </a:r>
                      <a:r>
                        <a:rPr kumimoji="0" lang="en-US" sz="2400" b="0" i="0" u="none" strike="noStrike" cap="none" normalizeH="0" baseline="0" dirty="0" smtClean="0">
                          <a:ln>
                            <a:noFill/>
                          </a:ln>
                          <a:solidFill>
                            <a:schemeClr val="tx1"/>
                          </a:solidFill>
                          <a:effectLst/>
                          <a:latin typeface="+mn-lt"/>
                        </a:rPr>
                        <a:t>e</a:t>
                      </a:r>
                    </a:p>
                    <a:p>
                      <a:pPr marL="0" marR="0" lvl="0" indent="0" algn="l" defTabSz="914400" rtl="0" eaLnBrk="0" fontAlgn="base" latinLnBrk="0" hangingPunct="0">
                        <a:lnSpc>
                          <a:spcPct val="100000"/>
                        </a:lnSpc>
                        <a:spcBef>
                          <a:spcPct val="20000"/>
                        </a:spcBef>
                        <a:spcAft>
                          <a:spcPct val="0"/>
                        </a:spcAft>
                        <a:buClr>
                          <a:schemeClr va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Rectangle 2"/>
          <p:cNvSpPr txBox="1">
            <a:spLocks noChangeArrowheads="1"/>
          </p:cNvSpPr>
          <p:nvPr/>
        </p:nvSpPr>
        <p:spPr>
          <a:xfrm>
            <a:off x="2209800" y="762000"/>
            <a:ext cx="8229600" cy="1143000"/>
          </a:xfrm>
          <a:prstGeom prst="rect">
            <a:avLst/>
          </a:prstGeom>
          <a:noFill/>
          <a:ln>
            <a:solidFill>
              <a:schemeClr val="tx1"/>
            </a:solidFill>
          </a:ln>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sr-Latn-RS" smtClean="0"/>
              <a:t>Mechanism of AE</a:t>
            </a:r>
            <a:r>
              <a:rPr lang="en-US" smtClean="0"/>
              <a:t>D</a:t>
            </a:r>
            <a:endParaRPr lang="sr-Cyrl-CS" dirty="0" smtClean="0"/>
          </a:p>
        </p:txBody>
      </p:sp>
    </p:spTree>
  </p:cSld>
  <p:clrMapOvr>
    <a:masterClrMapping/>
  </p:clrMapOvr>
  <mc:AlternateContent xmlns:mc="http://schemas.openxmlformats.org/markup-compatibility/2006" xmlns:p14="http://schemas.microsoft.com/office/powerpoint/2010/main">
    <mc:Choice Requires="p14">
      <p:transition spd="slow" p14:dur="2000" advTm="40039"/>
    </mc:Choice>
    <mc:Fallback xmlns="">
      <p:transition spd="slow" advTm="40039"/>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2"/>
          <p:cNvSpPr>
            <a:spLocks noGrp="1" noChangeArrowheads="1"/>
          </p:cNvSpPr>
          <p:nvPr>
            <p:ph type="title"/>
          </p:nvPr>
        </p:nvSpPr>
        <p:spPr>
          <a:ln>
            <a:solidFill>
              <a:schemeClr val="tx1"/>
            </a:solidFill>
          </a:ln>
        </p:spPr>
        <p:txBody>
          <a:bodyPr/>
          <a:lstStyle/>
          <a:p>
            <a:r>
              <a:rPr lang="en-US" dirty="0"/>
              <a:t>Selection of </a:t>
            </a:r>
            <a:r>
              <a:rPr lang="en-US" dirty="0" smtClean="0"/>
              <a:t>AED </a:t>
            </a:r>
            <a:r>
              <a:rPr lang="en-US" dirty="0"/>
              <a:t>according to:</a:t>
            </a:r>
            <a:endParaRPr lang="en-US" dirty="0" smtClean="0">
              <a:effectLst/>
            </a:endParaRPr>
          </a:p>
        </p:txBody>
      </p:sp>
      <p:sp>
        <p:nvSpPr>
          <p:cNvPr id="248834" name="Rectangle 3"/>
          <p:cNvSpPr>
            <a:spLocks noGrp="1" noChangeArrowheads="1"/>
          </p:cNvSpPr>
          <p:nvPr>
            <p:ph idx="1"/>
          </p:nvPr>
        </p:nvSpPr>
        <p:spPr>
          <a:ln>
            <a:solidFill>
              <a:schemeClr val="tx1"/>
            </a:solidFill>
          </a:ln>
        </p:spPr>
        <p:txBody>
          <a:bodyPr/>
          <a:lstStyle/>
          <a:p>
            <a:r>
              <a:rPr lang="en-US" dirty="0"/>
              <a:t>Type of </a:t>
            </a:r>
            <a:r>
              <a:rPr lang="en-US" dirty="0" smtClean="0"/>
              <a:t>seizure</a:t>
            </a:r>
            <a:endParaRPr lang="en-US" dirty="0"/>
          </a:p>
          <a:p>
            <a:endParaRPr lang="en-US" dirty="0"/>
          </a:p>
          <a:p>
            <a:endParaRPr lang="en-US" dirty="0"/>
          </a:p>
          <a:p>
            <a:r>
              <a:rPr lang="en-US" dirty="0"/>
              <a:t>Type of epilepsy/epileptic syndrome</a:t>
            </a:r>
          </a:p>
        </p:txBody>
      </p:sp>
    </p:spTree>
  </p:cSld>
  <p:clrMapOvr>
    <a:masterClrMapping/>
  </p:clrMapOvr>
  <mc:AlternateContent xmlns:mc="http://schemas.openxmlformats.org/markup-compatibility/2006" xmlns:p14="http://schemas.microsoft.com/office/powerpoint/2010/main">
    <mc:Choice Requires="p14">
      <p:transition spd="slow" p14:dur="2000" advTm="10074"/>
    </mc:Choice>
    <mc:Fallback xmlns="">
      <p:transition spd="slow" advTm="10074"/>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4"/>
          <p:cNvSpPr>
            <a:spLocks noChangeArrowheads="1"/>
          </p:cNvSpPr>
          <p:nvPr/>
        </p:nvSpPr>
        <p:spPr bwMode="auto">
          <a:xfrm>
            <a:off x="2057400" y="228600"/>
            <a:ext cx="8318500" cy="1244600"/>
          </a:xfrm>
          <a:prstGeom prst="rect">
            <a:avLst/>
          </a:prstGeom>
          <a:noFill/>
          <a:ln w="9525">
            <a:noFill/>
            <a:miter lim="800000"/>
            <a:headEnd/>
            <a:tailEnd/>
          </a:ln>
          <a:effectLst/>
        </p:spPr>
        <p:txBody>
          <a:bodyPr anchor="b"/>
          <a:lstStyle/>
          <a:p>
            <a:pPr algn="ctr">
              <a:defRPr/>
            </a:pPr>
            <a:r>
              <a:rPr lang="en-US" sz="3200" dirty="0">
                <a:solidFill>
                  <a:schemeClr val="tx2"/>
                </a:solidFill>
                <a:latin typeface="+mj-lt"/>
              </a:rPr>
              <a:t>Criteria for the selection of antiepileptic drugs</a:t>
            </a:r>
            <a:endParaRPr lang="sr-Latn-CS" sz="4400" dirty="0">
              <a:solidFill>
                <a:schemeClr val="tx2"/>
              </a:solidFill>
              <a:latin typeface="+mj-lt"/>
            </a:endParaRPr>
          </a:p>
        </p:txBody>
      </p:sp>
      <p:grpSp>
        <p:nvGrpSpPr>
          <p:cNvPr id="249858" name="Group 5"/>
          <p:cNvGrpSpPr>
            <a:grpSpLocks/>
          </p:cNvGrpSpPr>
          <p:nvPr/>
        </p:nvGrpSpPr>
        <p:grpSpPr bwMode="auto">
          <a:xfrm>
            <a:off x="1600201" y="1736726"/>
            <a:ext cx="9534525" cy="3927475"/>
            <a:chOff x="339" y="1175"/>
            <a:chExt cx="6141" cy="2918"/>
          </a:xfrm>
        </p:grpSpPr>
        <p:grpSp>
          <p:nvGrpSpPr>
            <p:cNvPr id="249860" name="Group 6"/>
            <p:cNvGrpSpPr>
              <a:grpSpLocks/>
            </p:cNvGrpSpPr>
            <p:nvPr/>
          </p:nvGrpSpPr>
          <p:grpSpPr bwMode="auto">
            <a:xfrm>
              <a:off x="339" y="1175"/>
              <a:ext cx="6141" cy="242"/>
              <a:chOff x="0" y="403"/>
              <a:chExt cx="2649" cy="403"/>
            </a:xfrm>
          </p:grpSpPr>
          <p:sp>
            <p:nvSpPr>
              <p:cNvPr id="249882" name="Rectangle 7"/>
              <p:cNvSpPr>
                <a:spLocks noChangeArrowheads="1"/>
              </p:cNvSpPr>
              <p:nvPr/>
            </p:nvSpPr>
            <p:spPr bwMode="auto">
              <a:xfrm>
                <a:off x="43" y="403"/>
                <a:ext cx="2563" cy="403"/>
              </a:xfrm>
              <a:prstGeom prst="rect">
                <a:avLst/>
              </a:prstGeom>
              <a:noFill/>
              <a:ln w="9525">
                <a:noFill/>
                <a:miter lim="800000"/>
                <a:headEnd/>
                <a:tailEnd/>
              </a:ln>
            </p:spPr>
            <p:txBody>
              <a:bodyPr/>
              <a:lstStyle/>
              <a:p>
                <a:pPr>
                  <a:buClr>
                    <a:srgbClr val="A50021"/>
                  </a:buClr>
                  <a:buFont typeface="Wingdings" pitchFamily="2" charset="2"/>
                  <a:buChar char="§"/>
                </a:pPr>
                <a:r>
                  <a:rPr lang="en-US" sz="2800" dirty="0">
                    <a:latin typeface="+mn-lt"/>
                    <a:cs typeface="Times New Roman" pitchFamily="18" charset="0"/>
                  </a:rPr>
                  <a:t>Efficiency for certain types of attacks</a:t>
                </a:r>
                <a:endParaRPr lang="sr-Latn-CS" sz="2800" dirty="0">
                  <a:latin typeface="+mn-lt"/>
                </a:endParaRPr>
              </a:p>
            </p:txBody>
          </p:sp>
          <p:sp>
            <p:nvSpPr>
              <p:cNvPr id="249883" name="Rectangle 8"/>
              <p:cNvSpPr>
                <a:spLocks noChangeArrowheads="1"/>
              </p:cNvSpPr>
              <p:nvPr/>
            </p:nvSpPr>
            <p:spPr bwMode="auto">
              <a:xfrm>
                <a:off x="0" y="403"/>
                <a:ext cx="2649" cy="403"/>
              </a:xfrm>
              <a:prstGeom prst="rect">
                <a:avLst/>
              </a:prstGeom>
              <a:noFill/>
              <a:ln w="7">
                <a:noFill/>
                <a:miter lim="800000"/>
                <a:headEnd/>
                <a:tailEnd/>
              </a:ln>
            </p:spPr>
            <p:txBody>
              <a:bodyPr wrap="none"/>
              <a:lstStyle/>
              <a:p>
                <a:pPr eaLnBrk="0" hangingPunct="0"/>
                <a:endParaRPr lang="en-GB"/>
              </a:p>
            </p:txBody>
          </p:sp>
        </p:grpSp>
        <p:grpSp>
          <p:nvGrpSpPr>
            <p:cNvPr id="249861" name="Group 9"/>
            <p:cNvGrpSpPr>
              <a:grpSpLocks/>
            </p:cNvGrpSpPr>
            <p:nvPr/>
          </p:nvGrpSpPr>
          <p:grpSpPr bwMode="auto">
            <a:xfrm>
              <a:off x="339" y="1556"/>
              <a:ext cx="6141" cy="241"/>
              <a:chOff x="0" y="806"/>
              <a:chExt cx="2649" cy="403"/>
            </a:xfrm>
          </p:grpSpPr>
          <p:sp>
            <p:nvSpPr>
              <p:cNvPr id="249880" name="Rectangle 10"/>
              <p:cNvSpPr>
                <a:spLocks noChangeArrowheads="1"/>
              </p:cNvSpPr>
              <p:nvPr/>
            </p:nvSpPr>
            <p:spPr bwMode="auto">
              <a:xfrm>
                <a:off x="43" y="806"/>
                <a:ext cx="2563" cy="403"/>
              </a:xfrm>
              <a:prstGeom prst="rect">
                <a:avLst/>
              </a:prstGeom>
              <a:noFill/>
              <a:ln w="9525">
                <a:noFill/>
                <a:miter lim="800000"/>
                <a:headEnd/>
                <a:tailEnd/>
              </a:ln>
            </p:spPr>
            <p:txBody>
              <a:bodyPr/>
              <a:lstStyle/>
              <a:p>
                <a:pPr>
                  <a:buClr>
                    <a:srgbClr val="A50021"/>
                  </a:buClr>
                  <a:buFont typeface="Wingdings" pitchFamily="2" charset="2"/>
                  <a:buChar char="§"/>
                </a:pPr>
                <a:r>
                  <a:rPr lang="en-US" sz="2400" dirty="0">
                    <a:latin typeface="+mn-lt"/>
                    <a:cs typeface="Times New Roman" pitchFamily="18" charset="0"/>
                  </a:rPr>
                  <a:t>Safety (no idiosyncratic side effects)</a:t>
                </a:r>
                <a:endParaRPr lang="sr-Latn-CS" sz="2400" dirty="0">
                  <a:latin typeface="+mn-lt"/>
                </a:endParaRPr>
              </a:p>
            </p:txBody>
          </p:sp>
          <p:sp>
            <p:nvSpPr>
              <p:cNvPr id="249881" name="Rectangle 11"/>
              <p:cNvSpPr>
                <a:spLocks noChangeArrowheads="1"/>
              </p:cNvSpPr>
              <p:nvPr/>
            </p:nvSpPr>
            <p:spPr bwMode="auto">
              <a:xfrm>
                <a:off x="0" y="806"/>
                <a:ext cx="2649" cy="403"/>
              </a:xfrm>
              <a:prstGeom prst="rect">
                <a:avLst/>
              </a:prstGeom>
              <a:noFill/>
              <a:ln w="7">
                <a:noFill/>
                <a:miter lim="800000"/>
                <a:headEnd/>
                <a:tailEnd/>
              </a:ln>
            </p:spPr>
            <p:txBody>
              <a:bodyPr wrap="none"/>
              <a:lstStyle/>
              <a:p>
                <a:pPr eaLnBrk="0" hangingPunct="0"/>
                <a:endParaRPr lang="en-GB"/>
              </a:p>
            </p:txBody>
          </p:sp>
        </p:grpSp>
        <p:grpSp>
          <p:nvGrpSpPr>
            <p:cNvPr id="249862" name="Group 12"/>
            <p:cNvGrpSpPr>
              <a:grpSpLocks/>
            </p:cNvGrpSpPr>
            <p:nvPr/>
          </p:nvGrpSpPr>
          <p:grpSpPr bwMode="auto">
            <a:xfrm>
              <a:off x="339" y="1947"/>
              <a:ext cx="6141" cy="242"/>
              <a:chOff x="0" y="1209"/>
              <a:chExt cx="2649" cy="403"/>
            </a:xfrm>
          </p:grpSpPr>
          <p:sp>
            <p:nvSpPr>
              <p:cNvPr id="249878" name="Rectangle 13"/>
              <p:cNvSpPr>
                <a:spLocks noChangeArrowheads="1"/>
              </p:cNvSpPr>
              <p:nvPr/>
            </p:nvSpPr>
            <p:spPr bwMode="auto">
              <a:xfrm>
                <a:off x="43" y="1209"/>
                <a:ext cx="2563" cy="403"/>
              </a:xfrm>
              <a:prstGeom prst="rect">
                <a:avLst/>
              </a:prstGeom>
              <a:noFill/>
              <a:ln w="9525">
                <a:noFill/>
                <a:miter lim="800000"/>
                <a:headEnd/>
                <a:tailEnd/>
              </a:ln>
            </p:spPr>
            <p:txBody>
              <a:bodyPr/>
              <a:lstStyle/>
              <a:p>
                <a:pPr>
                  <a:buClr>
                    <a:srgbClr val="A50021"/>
                  </a:buClr>
                  <a:buFont typeface="Wingdings" pitchFamily="2" charset="2"/>
                  <a:buChar char="§"/>
                </a:pPr>
                <a:r>
                  <a:rPr lang="en-US" sz="2400" b="1" dirty="0">
                    <a:latin typeface="+mn-lt"/>
                    <a:cs typeface="Times New Roman" pitchFamily="18" charset="0"/>
                  </a:rPr>
                  <a:t>Tolerability (mild dose-dependent side effects)</a:t>
                </a:r>
                <a:endParaRPr lang="sr-Latn-CS" sz="2400" dirty="0">
                  <a:latin typeface="Verdana" pitchFamily="34" charset="0"/>
                </a:endParaRPr>
              </a:p>
            </p:txBody>
          </p:sp>
          <p:sp>
            <p:nvSpPr>
              <p:cNvPr id="249879" name="Rectangle 14"/>
              <p:cNvSpPr>
                <a:spLocks noChangeArrowheads="1"/>
              </p:cNvSpPr>
              <p:nvPr/>
            </p:nvSpPr>
            <p:spPr bwMode="auto">
              <a:xfrm>
                <a:off x="0" y="1209"/>
                <a:ext cx="2649" cy="403"/>
              </a:xfrm>
              <a:prstGeom prst="rect">
                <a:avLst/>
              </a:prstGeom>
              <a:noFill/>
              <a:ln w="7">
                <a:noFill/>
                <a:miter lim="800000"/>
                <a:headEnd/>
                <a:tailEnd/>
              </a:ln>
            </p:spPr>
            <p:txBody>
              <a:bodyPr wrap="none"/>
              <a:lstStyle/>
              <a:p>
                <a:pPr eaLnBrk="0" hangingPunct="0"/>
                <a:endParaRPr lang="en-GB"/>
              </a:p>
            </p:txBody>
          </p:sp>
        </p:grpSp>
        <p:grpSp>
          <p:nvGrpSpPr>
            <p:cNvPr id="249863" name="Group 15"/>
            <p:cNvGrpSpPr>
              <a:grpSpLocks/>
            </p:cNvGrpSpPr>
            <p:nvPr/>
          </p:nvGrpSpPr>
          <p:grpSpPr bwMode="auto">
            <a:xfrm>
              <a:off x="339" y="2329"/>
              <a:ext cx="6141" cy="241"/>
              <a:chOff x="0" y="1612"/>
              <a:chExt cx="2649" cy="403"/>
            </a:xfrm>
          </p:grpSpPr>
          <p:sp>
            <p:nvSpPr>
              <p:cNvPr id="249876" name="Rectangle 16"/>
              <p:cNvSpPr>
                <a:spLocks noChangeArrowheads="1"/>
              </p:cNvSpPr>
              <p:nvPr/>
            </p:nvSpPr>
            <p:spPr bwMode="auto">
              <a:xfrm>
                <a:off x="43" y="1612"/>
                <a:ext cx="2563" cy="403"/>
              </a:xfrm>
              <a:prstGeom prst="rect">
                <a:avLst/>
              </a:prstGeom>
              <a:noFill/>
              <a:ln w="9525">
                <a:noFill/>
                <a:miter lim="800000"/>
                <a:headEnd/>
                <a:tailEnd/>
              </a:ln>
            </p:spPr>
            <p:txBody>
              <a:bodyPr/>
              <a:lstStyle/>
              <a:p>
                <a:pPr>
                  <a:buClr>
                    <a:srgbClr val="A50021"/>
                  </a:buClr>
                  <a:buFont typeface="Wingdings" pitchFamily="2" charset="2"/>
                  <a:buChar char="§"/>
                </a:pPr>
                <a:r>
                  <a:rPr lang="sr-Latn-CS" sz="2400" dirty="0">
                    <a:latin typeface="+mn-lt"/>
                    <a:cs typeface="Times New Roman" pitchFamily="18" charset="0"/>
                  </a:rPr>
                  <a:t>Pharmacokinetics</a:t>
                </a:r>
                <a:endParaRPr lang="sr-Latn-CS" sz="2800" b="1" dirty="0">
                  <a:latin typeface="Verdana" pitchFamily="34" charset="0"/>
                </a:endParaRPr>
              </a:p>
            </p:txBody>
          </p:sp>
          <p:sp>
            <p:nvSpPr>
              <p:cNvPr id="249877" name="Rectangle 17"/>
              <p:cNvSpPr>
                <a:spLocks noChangeArrowheads="1"/>
              </p:cNvSpPr>
              <p:nvPr/>
            </p:nvSpPr>
            <p:spPr bwMode="auto">
              <a:xfrm>
                <a:off x="0" y="1612"/>
                <a:ext cx="2649" cy="403"/>
              </a:xfrm>
              <a:prstGeom prst="rect">
                <a:avLst/>
              </a:prstGeom>
              <a:noFill/>
              <a:ln w="7">
                <a:noFill/>
                <a:miter lim="800000"/>
                <a:headEnd/>
                <a:tailEnd/>
              </a:ln>
            </p:spPr>
            <p:txBody>
              <a:bodyPr wrap="none"/>
              <a:lstStyle/>
              <a:p>
                <a:pPr eaLnBrk="0" hangingPunct="0"/>
                <a:endParaRPr lang="en-GB"/>
              </a:p>
            </p:txBody>
          </p:sp>
        </p:grpSp>
        <p:grpSp>
          <p:nvGrpSpPr>
            <p:cNvPr id="249864" name="Group 18"/>
            <p:cNvGrpSpPr>
              <a:grpSpLocks/>
            </p:cNvGrpSpPr>
            <p:nvPr/>
          </p:nvGrpSpPr>
          <p:grpSpPr bwMode="auto">
            <a:xfrm>
              <a:off x="339" y="2710"/>
              <a:ext cx="6141" cy="241"/>
              <a:chOff x="0" y="2015"/>
              <a:chExt cx="2649" cy="403"/>
            </a:xfrm>
          </p:grpSpPr>
          <p:sp>
            <p:nvSpPr>
              <p:cNvPr id="249874" name="Rectangle 19"/>
              <p:cNvSpPr>
                <a:spLocks noChangeArrowheads="1"/>
              </p:cNvSpPr>
              <p:nvPr/>
            </p:nvSpPr>
            <p:spPr bwMode="auto">
              <a:xfrm>
                <a:off x="43" y="2015"/>
                <a:ext cx="2563" cy="403"/>
              </a:xfrm>
              <a:prstGeom prst="rect">
                <a:avLst/>
              </a:prstGeom>
              <a:noFill/>
              <a:ln w="9525">
                <a:noFill/>
                <a:miter lim="800000"/>
                <a:headEnd/>
                <a:tailEnd/>
              </a:ln>
            </p:spPr>
            <p:txBody>
              <a:bodyPr/>
              <a:lstStyle/>
              <a:p>
                <a:pPr>
                  <a:buClr>
                    <a:srgbClr val="A50021"/>
                  </a:buClr>
                  <a:buFont typeface="Wingdings" pitchFamily="2" charset="2"/>
                  <a:buChar char="§"/>
                </a:pPr>
                <a:r>
                  <a:rPr lang="en-US" sz="2400" dirty="0">
                    <a:latin typeface="+mn-lt"/>
                    <a:cs typeface="Times New Roman" pitchFamily="18" charset="0"/>
                  </a:rPr>
                  <a:t>Simplicity of the therapeutic scheme</a:t>
                </a:r>
                <a:endParaRPr lang="sr-Latn-CS" sz="2400" dirty="0">
                  <a:latin typeface="+mn-lt"/>
                </a:endParaRPr>
              </a:p>
            </p:txBody>
          </p:sp>
          <p:sp>
            <p:nvSpPr>
              <p:cNvPr id="249875" name="Rectangle 20"/>
              <p:cNvSpPr>
                <a:spLocks noChangeArrowheads="1"/>
              </p:cNvSpPr>
              <p:nvPr/>
            </p:nvSpPr>
            <p:spPr bwMode="auto">
              <a:xfrm>
                <a:off x="0" y="2015"/>
                <a:ext cx="2649" cy="403"/>
              </a:xfrm>
              <a:prstGeom prst="rect">
                <a:avLst/>
              </a:prstGeom>
              <a:noFill/>
              <a:ln w="7">
                <a:noFill/>
                <a:miter lim="800000"/>
                <a:headEnd/>
                <a:tailEnd/>
              </a:ln>
            </p:spPr>
            <p:txBody>
              <a:bodyPr wrap="none"/>
              <a:lstStyle/>
              <a:p>
                <a:pPr eaLnBrk="0" hangingPunct="0"/>
                <a:endParaRPr lang="en-GB"/>
              </a:p>
            </p:txBody>
          </p:sp>
        </p:grpSp>
        <p:grpSp>
          <p:nvGrpSpPr>
            <p:cNvPr id="249865" name="Group 21"/>
            <p:cNvGrpSpPr>
              <a:grpSpLocks/>
            </p:cNvGrpSpPr>
            <p:nvPr/>
          </p:nvGrpSpPr>
          <p:grpSpPr bwMode="auto">
            <a:xfrm>
              <a:off x="339" y="3090"/>
              <a:ext cx="6141" cy="242"/>
              <a:chOff x="0" y="2418"/>
              <a:chExt cx="2649" cy="403"/>
            </a:xfrm>
          </p:grpSpPr>
          <p:sp>
            <p:nvSpPr>
              <p:cNvPr id="249872" name="Rectangle 22"/>
              <p:cNvSpPr>
                <a:spLocks noChangeArrowheads="1"/>
              </p:cNvSpPr>
              <p:nvPr/>
            </p:nvSpPr>
            <p:spPr bwMode="auto">
              <a:xfrm>
                <a:off x="43" y="2418"/>
                <a:ext cx="2563" cy="403"/>
              </a:xfrm>
              <a:prstGeom prst="rect">
                <a:avLst/>
              </a:prstGeom>
              <a:noFill/>
              <a:ln w="9525">
                <a:noFill/>
                <a:miter lim="800000"/>
                <a:headEnd/>
                <a:tailEnd/>
              </a:ln>
            </p:spPr>
            <p:txBody>
              <a:bodyPr/>
              <a:lstStyle/>
              <a:p>
                <a:pPr>
                  <a:buClr>
                    <a:srgbClr val="A50021"/>
                  </a:buClr>
                  <a:buFont typeface="Wingdings" pitchFamily="2" charset="2"/>
                  <a:buChar char="§"/>
                </a:pPr>
                <a:r>
                  <a:rPr lang="en-US" sz="2400" dirty="0">
                    <a:latin typeface="+mn-lt"/>
                    <a:cs typeface="Times New Roman" pitchFamily="18" charset="0"/>
                  </a:rPr>
                  <a:t>Number of daily doses (convenience)</a:t>
                </a:r>
                <a:endParaRPr lang="sr-Latn-CS" sz="2400" dirty="0">
                  <a:latin typeface="+mn-lt"/>
                </a:endParaRPr>
              </a:p>
            </p:txBody>
          </p:sp>
          <p:sp>
            <p:nvSpPr>
              <p:cNvPr id="249873" name="Rectangle 23"/>
              <p:cNvSpPr>
                <a:spLocks noChangeArrowheads="1"/>
              </p:cNvSpPr>
              <p:nvPr/>
            </p:nvSpPr>
            <p:spPr bwMode="auto">
              <a:xfrm>
                <a:off x="0" y="2418"/>
                <a:ext cx="2649" cy="403"/>
              </a:xfrm>
              <a:prstGeom prst="rect">
                <a:avLst/>
              </a:prstGeom>
              <a:noFill/>
              <a:ln w="7">
                <a:noFill/>
                <a:miter lim="800000"/>
                <a:headEnd/>
                <a:tailEnd/>
              </a:ln>
            </p:spPr>
            <p:txBody>
              <a:bodyPr wrap="none"/>
              <a:lstStyle/>
              <a:p>
                <a:pPr eaLnBrk="0" hangingPunct="0"/>
                <a:endParaRPr lang="en-GB"/>
              </a:p>
            </p:txBody>
          </p:sp>
        </p:grpSp>
        <p:grpSp>
          <p:nvGrpSpPr>
            <p:cNvPr id="249866" name="Group 24"/>
            <p:cNvGrpSpPr>
              <a:grpSpLocks/>
            </p:cNvGrpSpPr>
            <p:nvPr/>
          </p:nvGrpSpPr>
          <p:grpSpPr bwMode="auto">
            <a:xfrm>
              <a:off x="339" y="3471"/>
              <a:ext cx="6141" cy="241"/>
              <a:chOff x="0" y="2821"/>
              <a:chExt cx="2649" cy="403"/>
            </a:xfrm>
          </p:grpSpPr>
          <p:sp>
            <p:nvSpPr>
              <p:cNvPr id="249870" name="Rectangle 25"/>
              <p:cNvSpPr>
                <a:spLocks noChangeArrowheads="1"/>
              </p:cNvSpPr>
              <p:nvPr/>
            </p:nvSpPr>
            <p:spPr bwMode="auto">
              <a:xfrm>
                <a:off x="43" y="2821"/>
                <a:ext cx="2563" cy="403"/>
              </a:xfrm>
              <a:prstGeom prst="rect">
                <a:avLst/>
              </a:prstGeom>
              <a:noFill/>
              <a:ln w="9525">
                <a:noFill/>
                <a:miter lim="800000"/>
                <a:headEnd/>
                <a:tailEnd/>
              </a:ln>
            </p:spPr>
            <p:txBody>
              <a:bodyPr/>
              <a:lstStyle/>
              <a:p>
                <a:pPr>
                  <a:buClr>
                    <a:srgbClr val="A50021"/>
                  </a:buClr>
                  <a:buFont typeface="Wingdings" pitchFamily="2" charset="2"/>
                  <a:buChar char="§"/>
                </a:pPr>
                <a:r>
                  <a:rPr lang="en-US" sz="2400" dirty="0">
                    <a:latin typeface="+mn-lt"/>
                    <a:cs typeface="Times New Roman" pitchFamily="18" charset="0"/>
                  </a:rPr>
                  <a:t>Presence of comorbidities (e.g. migraine, etc.)</a:t>
                </a:r>
                <a:endParaRPr lang="sr-Latn-CS" sz="2400" dirty="0">
                  <a:latin typeface="+mn-lt"/>
                </a:endParaRPr>
              </a:p>
            </p:txBody>
          </p:sp>
          <p:sp>
            <p:nvSpPr>
              <p:cNvPr id="249871" name="Rectangle 26"/>
              <p:cNvSpPr>
                <a:spLocks noChangeArrowheads="1"/>
              </p:cNvSpPr>
              <p:nvPr/>
            </p:nvSpPr>
            <p:spPr bwMode="auto">
              <a:xfrm>
                <a:off x="0" y="2821"/>
                <a:ext cx="2649" cy="403"/>
              </a:xfrm>
              <a:prstGeom prst="rect">
                <a:avLst/>
              </a:prstGeom>
              <a:noFill/>
              <a:ln w="7">
                <a:noFill/>
                <a:miter lim="800000"/>
                <a:headEnd/>
                <a:tailEnd/>
              </a:ln>
            </p:spPr>
            <p:txBody>
              <a:bodyPr wrap="none"/>
              <a:lstStyle/>
              <a:p>
                <a:pPr eaLnBrk="0" hangingPunct="0"/>
                <a:endParaRPr lang="en-GB"/>
              </a:p>
            </p:txBody>
          </p:sp>
        </p:grpSp>
        <p:grpSp>
          <p:nvGrpSpPr>
            <p:cNvPr id="249867" name="Group 27"/>
            <p:cNvGrpSpPr>
              <a:grpSpLocks/>
            </p:cNvGrpSpPr>
            <p:nvPr/>
          </p:nvGrpSpPr>
          <p:grpSpPr bwMode="auto">
            <a:xfrm>
              <a:off x="339" y="3851"/>
              <a:ext cx="6141" cy="242"/>
              <a:chOff x="0" y="3224"/>
              <a:chExt cx="2649" cy="403"/>
            </a:xfrm>
          </p:grpSpPr>
          <p:sp>
            <p:nvSpPr>
              <p:cNvPr id="249868" name="Rectangle 28"/>
              <p:cNvSpPr>
                <a:spLocks noChangeArrowheads="1"/>
              </p:cNvSpPr>
              <p:nvPr/>
            </p:nvSpPr>
            <p:spPr bwMode="auto">
              <a:xfrm>
                <a:off x="43" y="3224"/>
                <a:ext cx="2563" cy="403"/>
              </a:xfrm>
              <a:prstGeom prst="rect">
                <a:avLst/>
              </a:prstGeom>
              <a:noFill/>
              <a:ln w="9525">
                <a:noFill/>
                <a:miter lim="800000"/>
                <a:headEnd/>
                <a:tailEnd/>
              </a:ln>
            </p:spPr>
            <p:txBody>
              <a:bodyPr/>
              <a:lstStyle/>
              <a:p>
                <a:pPr>
                  <a:buClr>
                    <a:srgbClr val="A50021"/>
                  </a:buClr>
                  <a:buFont typeface="Wingdings" pitchFamily="2" charset="2"/>
                  <a:buChar char="§"/>
                </a:pPr>
                <a:r>
                  <a:rPr lang="sr-Latn-CS" sz="2800" b="1" dirty="0">
                    <a:solidFill>
                      <a:srgbClr val="A50021"/>
                    </a:solidFill>
                    <a:latin typeface="Verdana" pitchFamily="34" charset="0"/>
                    <a:cs typeface="Times New Roman" pitchFamily="18" charset="0"/>
                  </a:rPr>
                  <a:t>Cost of treatment</a:t>
                </a:r>
                <a:endParaRPr lang="sr-Latn-CS" sz="2800" dirty="0">
                  <a:latin typeface="Verdana" pitchFamily="34" charset="0"/>
                </a:endParaRPr>
              </a:p>
            </p:txBody>
          </p:sp>
          <p:sp>
            <p:nvSpPr>
              <p:cNvPr id="249869" name="Rectangle 29"/>
              <p:cNvSpPr>
                <a:spLocks noChangeArrowheads="1"/>
              </p:cNvSpPr>
              <p:nvPr/>
            </p:nvSpPr>
            <p:spPr bwMode="auto">
              <a:xfrm>
                <a:off x="0" y="3224"/>
                <a:ext cx="2649" cy="403"/>
              </a:xfrm>
              <a:prstGeom prst="rect">
                <a:avLst/>
              </a:prstGeom>
              <a:noFill/>
              <a:ln w="7">
                <a:noFill/>
                <a:miter lim="800000"/>
                <a:headEnd/>
                <a:tailEnd/>
              </a:ln>
            </p:spPr>
            <p:txBody>
              <a:bodyPr wrap="none"/>
              <a:lstStyle/>
              <a:p>
                <a:pPr eaLnBrk="0" hangingPunct="0"/>
                <a:endParaRPr lang="en-GB"/>
              </a:p>
            </p:txBody>
          </p:sp>
        </p:grpSp>
      </p:grpSp>
    </p:spTree>
  </p:cSld>
  <p:clrMapOvr>
    <a:masterClrMapping/>
  </p:clrMapOvr>
  <mc:AlternateContent xmlns:mc="http://schemas.openxmlformats.org/markup-compatibility/2006" xmlns:p14="http://schemas.microsoft.com/office/powerpoint/2010/main">
    <mc:Choice Requires="p14">
      <p:transition spd="slow" p14:dur="2000" advTm="47225"/>
    </mc:Choice>
    <mc:Fallback xmlns="">
      <p:transition spd="slow" advTm="47225"/>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Content Placeholder 1"/>
          <p:cNvSpPr>
            <a:spLocks noGrp="1"/>
          </p:cNvSpPr>
          <p:nvPr>
            <p:ph idx="4294967295"/>
          </p:nvPr>
        </p:nvSpPr>
        <p:spPr>
          <a:xfrm>
            <a:off x="1695450" y="1905000"/>
            <a:ext cx="8362950" cy="4038600"/>
          </a:xfrm>
          <a:noFill/>
          <a:ln>
            <a:solidFill>
              <a:schemeClr val="tx1"/>
            </a:solidFill>
          </a:ln>
        </p:spPr>
        <p:txBody>
          <a:bodyPr>
            <a:normAutofit/>
          </a:bodyPr>
          <a:lstStyle/>
          <a:p>
            <a:pPr marL="365125" indent="-255588">
              <a:spcBef>
                <a:spcPts val="600"/>
              </a:spcBef>
            </a:pPr>
            <a:r>
              <a:rPr lang="en-US" sz="2800" dirty="0" err="1">
                <a:solidFill>
                  <a:schemeClr val="tx1"/>
                </a:solidFill>
              </a:rPr>
              <a:t>lamotrigine</a:t>
            </a:r>
            <a:r>
              <a:rPr lang="en-US" sz="2800" dirty="0">
                <a:solidFill>
                  <a:schemeClr val="tx1"/>
                </a:solidFill>
              </a:rPr>
              <a:t> is the drug of choice for the treatment of focal epilepsies (</a:t>
            </a:r>
            <a:r>
              <a:rPr lang="en-US" sz="2800" dirty="0" err="1">
                <a:solidFill>
                  <a:schemeClr val="tx1"/>
                </a:solidFill>
              </a:rPr>
              <a:t>Lacosamide</a:t>
            </a:r>
            <a:r>
              <a:rPr lang="en-US" sz="2800" dirty="0">
                <a:solidFill>
                  <a:schemeClr val="tx1"/>
                </a:solidFill>
              </a:rPr>
              <a:t>, </a:t>
            </a:r>
            <a:r>
              <a:rPr lang="en-US" sz="2800" dirty="0" err="1">
                <a:solidFill>
                  <a:schemeClr val="tx1"/>
                </a:solidFill>
              </a:rPr>
              <a:t>Zonisamide</a:t>
            </a:r>
            <a:r>
              <a:rPr lang="en-US" sz="2800" dirty="0">
                <a:solidFill>
                  <a:schemeClr val="tx1"/>
                </a:solidFill>
              </a:rPr>
              <a:t>)</a:t>
            </a:r>
          </a:p>
          <a:p>
            <a:pPr marL="365125" indent="-255588">
              <a:spcBef>
                <a:spcPts val="600"/>
              </a:spcBef>
            </a:pPr>
            <a:r>
              <a:rPr lang="en-US" sz="2800" dirty="0" err="1" smtClean="0">
                <a:solidFill>
                  <a:schemeClr val="tx1"/>
                </a:solidFill>
              </a:rPr>
              <a:t>levetiracetam</a:t>
            </a:r>
            <a:r>
              <a:rPr lang="en-US" sz="2800" dirty="0" smtClean="0">
                <a:solidFill>
                  <a:schemeClr val="tx1"/>
                </a:solidFill>
              </a:rPr>
              <a:t> </a:t>
            </a:r>
            <a:r>
              <a:rPr lang="en-US" sz="2800" dirty="0">
                <a:solidFill>
                  <a:schemeClr val="tx1"/>
                </a:solidFill>
              </a:rPr>
              <a:t>may be alternatives</a:t>
            </a:r>
          </a:p>
          <a:p>
            <a:pPr marL="365125" indent="-255588">
              <a:spcBef>
                <a:spcPts val="600"/>
              </a:spcBef>
            </a:pPr>
            <a:r>
              <a:rPr lang="en-US" sz="2800" dirty="0">
                <a:solidFill>
                  <a:schemeClr val="tx1"/>
                </a:solidFill>
              </a:rPr>
              <a:t>valproate is the most effective drug for the treatment of generalized and unclassified epilepsy</a:t>
            </a:r>
          </a:p>
          <a:p>
            <a:pPr marL="365125" indent="-255588">
              <a:spcBef>
                <a:spcPts val="600"/>
              </a:spcBef>
            </a:pPr>
            <a:r>
              <a:rPr lang="en-US" sz="2800" dirty="0" err="1">
                <a:solidFill>
                  <a:schemeClr val="tx1"/>
                </a:solidFill>
              </a:rPr>
              <a:t>levetiracetam</a:t>
            </a:r>
            <a:r>
              <a:rPr lang="en-US" sz="2800" dirty="0" smtClean="0">
                <a:solidFill>
                  <a:schemeClr val="tx1"/>
                </a:solidFill>
              </a:rPr>
              <a:t> </a:t>
            </a:r>
            <a:r>
              <a:rPr lang="en-US" sz="2800" dirty="0">
                <a:solidFill>
                  <a:schemeClr val="tx1"/>
                </a:solidFill>
              </a:rPr>
              <a:t>may be an alternative</a:t>
            </a:r>
            <a:endParaRPr lang="sr-Latn-CS" sz="2800" dirty="0">
              <a:solidFill>
                <a:schemeClr val="tx1"/>
              </a:solidFill>
            </a:endParaRPr>
          </a:p>
        </p:txBody>
      </p:sp>
      <p:sp>
        <p:nvSpPr>
          <p:cNvPr id="252930" name="Text Box 4"/>
          <p:cNvSpPr txBox="1">
            <a:spLocks noChangeArrowheads="1"/>
          </p:cNvSpPr>
          <p:nvPr/>
        </p:nvSpPr>
        <p:spPr bwMode="auto">
          <a:xfrm>
            <a:off x="1695450" y="685800"/>
            <a:ext cx="8362950" cy="707886"/>
          </a:xfrm>
          <a:prstGeom prst="rect">
            <a:avLst/>
          </a:prstGeom>
          <a:noFill/>
          <a:ln w="9525">
            <a:solidFill>
              <a:schemeClr val="tx1"/>
            </a:solidFill>
            <a:miter lim="800000"/>
            <a:headEnd/>
            <a:tailEnd/>
          </a:ln>
        </p:spPr>
        <p:txBody>
          <a:bodyPr wrap="square">
            <a:spAutoFit/>
          </a:bodyPr>
          <a:lstStyle/>
          <a:p>
            <a:pPr>
              <a:spcBef>
                <a:spcPct val="50000"/>
              </a:spcBef>
            </a:pPr>
            <a:r>
              <a:rPr lang="en-US" sz="4000" dirty="0">
                <a:latin typeface="+mj-lt"/>
              </a:rPr>
              <a:t>Choice of AET for initial treatment</a:t>
            </a:r>
          </a:p>
        </p:txBody>
      </p:sp>
    </p:spTree>
  </p:cSld>
  <p:clrMapOvr>
    <a:masterClrMapping/>
  </p:clrMapOvr>
  <mc:AlternateContent xmlns:mc="http://schemas.openxmlformats.org/markup-compatibility/2006" xmlns:p14="http://schemas.microsoft.com/office/powerpoint/2010/main">
    <mc:Choice Requires="p14">
      <p:transition spd="slow" p14:dur="2000" advTm="26080"/>
    </mc:Choice>
    <mc:Fallback xmlns="">
      <p:transition spd="slow" advTm="2608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ChangeArrowheads="1"/>
          </p:cNvSpPr>
          <p:nvPr/>
        </p:nvSpPr>
        <p:spPr bwMode="auto">
          <a:xfrm>
            <a:off x="914400" y="509291"/>
            <a:ext cx="11125200" cy="2013501"/>
          </a:xfrm>
          <a:prstGeom prst="rect">
            <a:avLst/>
          </a:prstGeom>
          <a:noFill/>
          <a:ln w="9525">
            <a:noFill/>
            <a:miter lim="800000"/>
            <a:headEnd/>
            <a:tailEnd/>
          </a:ln>
        </p:spPr>
        <p:txBody>
          <a:bodyPr wrap="square" lIns="92075" tIns="46038" rIns="92075" bIns="46038">
            <a:spAutoFit/>
          </a:bodyPr>
          <a:lstStyle/>
          <a:p>
            <a:pPr defTabSz="762000" eaLnBrk="0" hangingPunct="0">
              <a:lnSpc>
                <a:spcPct val="120000"/>
              </a:lnSpc>
              <a:spcAft>
                <a:spcPct val="15000"/>
              </a:spcAft>
            </a:pPr>
            <a:r>
              <a:rPr lang="en-US" sz="3200" u="sng" dirty="0">
                <a:latin typeface="+mj-lt"/>
              </a:rPr>
              <a:t>Errors by the patient:</a:t>
            </a:r>
          </a:p>
          <a:p>
            <a:pPr defTabSz="762000" eaLnBrk="0" hangingPunct="0">
              <a:lnSpc>
                <a:spcPct val="120000"/>
              </a:lnSpc>
              <a:spcAft>
                <a:spcPct val="15000"/>
              </a:spcAft>
            </a:pPr>
            <a:r>
              <a:rPr lang="en-US" sz="3200" u="sng" dirty="0">
                <a:latin typeface="+mj-lt"/>
              </a:rPr>
              <a:t>Irregular taking of medication (compliance)</a:t>
            </a:r>
          </a:p>
          <a:p>
            <a:pPr defTabSz="762000" eaLnBrk="0" hangingPunct="0">
              <a:lnSpc>
                <a:spcPct val="120000"/>
              </a:lnSpc>
              <a:spcAft>
                <a:spcPct val="15000"/>
              </a:spcAft>
            </a:pPr>
            <a:r>
              <a:rPr lang="en-US" sz="3200" u="sng" dirty="0">
                <a:latin typeface="+mj-lt"/>
              </a:rPr>
              <a:t>Messy lifestyle</a:t>
            </a:r>
            <a:endParaRPr lang="sr-Latn-CS" sz="2800" dirty="0">
              <a:latin typeface="+mj-lt"/>
            </a:endParaRPr>
          </a:p>
        </p:txBody>
      </p:sp>
      <p:sp>
        <p:nvSpPr>
          <p:cNvPr id="8197" name="Rectangle 5"/>
          <p:cNvSpPr>
            <a:spLocks noChangeArrowheads="1"/>
          </p:cNvSpPr>
          <p:nvPr/>
        </p:nvSpPr>
        <p:spPr bwMode="auto">
          <a:xfrm>
            <a:off x="1676400" y="2493940"/>
            <a:ext cx="10058400" cy="3370796"/>
          </a:xfrm>
          <a:prstGeom prst="rect">
            <a:avLst/>
          </a:prstGeom>
          <a:noFill/>
          <a:ln w="9525">
            <a:solidFill>
              <a:schemeClr val="tx1"/>
            </a:solidFill>
            <a:miter lim="800000"/>
            <a:headEnd/>
            <a:tailEnd/>
          </a:ln>
        </p:spPr>
        <p:txBody>
          <a:bodyPr wrap="square" lIns="92075" tIns="46038" rIns="92075" bIns="46038">
            <a:spAutoFit/>
          </a:bodyPr>
          <a:lstStyle/>
          <a:p>
            <a:pPr algn="just" defTabSz="762000" eaLnBrk="0" hangingPunct="0">
              <a:lnSpc>
                <a:spcPct val="120000"/>
              </a:lnSpc>
              <a:spcAft>
                <a:spcPct val="15000"/>
              </a:spcAft>
            </a:pPr>
            <a:r>
              <a:rPr lang="sr-Latn-CS" sz="2000" b="1" dirty="0">
                <a:latin typeface="+mn-lt"/>
              </a:rPr>
              <a:t>Errors by doctors:</a:t>
            </a:r>
          </a:p>
          <a:p>
            <a:pPr algn="just" defTabSz="762000" eaLnBrk="0" hangingPunct="0">
              <a:lnSpc>
                <a:spcPct val="120000"/>
              </a:lnSpc>
              <a:spcAft>
                <a:spcPct val="15000"/>
              </a:spcAft>
            </a:pPr>
            <a:r>
              <a:rPr lang="sr-Latn-CS" sz="2000" b="1" dirty="0">
                <a:latin typeface="+mn-lt"/>
              </a:rPr>
              <a:t>Errors in diagnosis:</a:t>
            </a:r>
          </a:p>
          <a:p>
            <a:pPr algn="just" defTabSz="762000" eaLnBrk="0" hangingPunct="0">
              <a:lnSpc>
                <a:spcPct val="120000"/>
              </a:lnSpc>
              <a:spcAft>
                <a:spcPct val="15000"/>
              </a:spcAft>
            </a:pPr>
            <a:r>
              <a:rPr lang="sr-Latn-CS" sz="2000" b="1" dirty="0">
                <a:latin typeface="+mn-lt"/>
              </a:rPr>
              <a:t>misdiagnosis of non-epileptic seizures (10-20%)</a:t>
            </a:r>
          </a:p>
          <a:p>
            <a:pPr algn="just" defTabSz="762000" eaLnBrk="0" hangingPunct="0">
              <a:lnSpc>
                <a:spcPct val="120000"/>
              </a:lnSpc>
              <a:spcAft>
                <a:spcPct val="15000"/>
              </a:spcAft>
            </a:pPr>
            <a:r>
              <a:rPr lang="sr-Latn-CS" sz="2000" b="1" dirty="0">
                <a:latin typeface="+mn-lt"/>
              </a:rPr>
              <a:t>misclassification of seizure type or syndrome</a:t>
            </a:r>
          </a:p>
          <a:p>
            <a:pPr algn="just" defTabSz="762000" eaLnBrk="0" hangingPunct="0">
              <a:lnSpc>
                <a:spcPct val="120000"/>
              </a:lnSpc>
              <a:spcAft>
                <a:spcPct val="15000"/>
              </a:spcAft>
            </a:pPr>
            <a:r>
              <a:rPr lang="sr-Latn-CS" sz="2000" b="1" dirty="0">
                <a:latin typeface="+mn-lt"/>
              </a:rPr>
              <a:t>unrecognized progressive brain lesion</a:t>
            </a:r>
          </a:p>
          <a:p>
            <a:pPr algn="just" defTabSz="762000" eaLnBrk="0" hangingPunct="0">
              <a:lnSpc>
                <a:spcPct val="120000"/>
              </a:lnSpc>
              <a:spcAft>
                <a:spcPct val="15000"/>
              </a:spcAft>
            </a:pPr>
            <a:r>
              <a:rPr lang="sr-Latn-CS" sz="2000" b="1" dirty="0">
                <a:latin typeface="+mn-lt"/>
              </a:rPr>
              <a:t>unrecognized provocative factors</a:t>
            </a:r>
          </a:p>
          <a:p>
            <a:pPr algn="just" defTabSz="762000" eaLnBrk="0" hangingPunct="0">
              <a:lnSpc>
                <a:spcPct val="120000"/>
              </a:lnSpc>
              <a:spcAft>
                <a:spcPct val="15000"/>
              </a:spcAft>
            </a:pPr>
            <a:r>
              <a:rPr lang="sr-Latn-CS" sz="2000" b="1" dirty="0">
                <a:latin typeface="+mn-lt"/>
              </a:rPr>
              <a:t>Errors in therapy</a:t>
            </a:r>
            <a:r>
              <a:rPr lang="sr-Latn-CS" sz="2000" b="1" dirty="0" smtClean="0">
                <a:latin typeface="+mn-lt"/>
              </a:rPr>
              <a:t>:</a:t>
            </a:r>
            <a:r>
              <a:rPr lang="en-US" sz="2000" b="1" dirty="0" smtClean="0">
                <a:latin typeface="+mn-lt"/>
              </a:rPr>
              <a:t> </a:t>
            </a:r>
            <a:r>
              <a:rPr lang="sr-Latn-CS" sz="2000" b="1" dirty="0" smtClean="0">
                <a:latin typeface="+mn-lt"/>
              </a:rPr>
              <a:t>inadequate </a:t>
            </a:r>
            <a:r>
              <a:rPr lang="sr-Latn-CS" sz="2000" b="1" dirty="0">
                <a:latin typeface="+mn-lt"/>
              </a:rPr>
              <a:t>selection of </a:t>
            </a:r>
            <a:r>
              <a:rPr lang="sr-Latn-CS" sz="2000" b="1" dirty="0" smtClean="0">
                <a:latin typeface="+mn-lt"/>
              </a:rPr>
              <a:t>drugs</a:t>
            </a:r>
            <a:r>
              <a:rPr lang="en-US" sz="2000" b="1" dirty="0" smtClean="0">
                <a:latin typeface="+mn-lt"/>
              </a:rPr>
              <a:t>, </a:t>
            </a:r>
            <a:r>
              <a:rPr lang="sr-Latn-CS" sz="2000" b="1" dirty="0" smtClean="0">
                <a:latin typeface="+mn-lt"/>
              </a:rPr>
              <a:t>inadequate </a:t>
            </a:r>
            <a:r>
              <a:rPr lang="sr-Latn-CS" sz="2000" b="1" dirty="0">
                <a:latin typeface="+mn-lt"/>
              </a:rPr>
              <a:t>dose of medication</a:t>
            </a:r>
          </a:p>
          <a:p>
            <a:pPr algn="just" defTabSz="762000" eaLnBrk="0" hangingPunct="0">
              <a:lnSpc>
                <a:spcPct val="120000"/>
              </a:lnSpc>
              <a:spcAft>
                <a:spcPct val="15000"/>
              </a:spcAft>
            </a:pPr>
            <a:r>
              <a:rPr lang="sr-Latn-CS" sz="2000" b="1" dirty="0">
                <a:latin typeface="+mn-lt"/>
              </a:rPr>
              <a:t>inadequate combination of </a:t>
            </a:r>
            <a:r>
              <a:rPr lang="sr-Latn-CS" sz="2000" b="1" dirty="0" smtClean="0">
                <a:latin typeface="+mn-lt"/>
              </a:rPr>
              <a:t>drugs</a:t>
            </a:r>
            <a:r>
              <a:rPr lang="en-US" sz="2000" b="1" dirty="0" smtClean="0">
                <a:latin typeface="+mn-lt"/>
              </a:rPr>
              <a:t>, </a:t>
            </a:r>
            <a:r>
              <a:rPr lang="sr-Latn-CS" sz="2000" b="1" dirty="0" smtClean="0">
                <a:latin typeface="+mn-lt"/>
              </a:rPr>
              <a:t>drug </a:t>
            </a:r>
            <a:r>
              <a:rPr lang="sr-Latn-CS" sz="2000" b="1" dirty="0">
                <a:latin typeface="+mn-lt"/>
              </a:rPr>
              <a:t>interaction</a:t>
            </a:r>
          </a:p>
        </p:txBody>
      </p:sp>
    </p:spTree>
  </p:cSld>
  <p:clrMapOvr>
    <a:masterClrMapping/>
  </p:clrMapOvr>
  <mc:AlternateContent xmlns:mc="http://schemas.openxmlformats.org/markup-compatibility/2006" xmlns:p14="http://schemas.microsoft.com/office/powerpoint/2010/main">
    <mc:Choice Requires="p14">
      <p:transition spd="slow" p14:dur="2000" advTm="58053"/>
    </mc:Choice>
    <mc:Fallback xmlns="">
      <p:transition spd="slow" advTm="58053"/>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Content Placeholder 1"/>
          <p:cNvSpPr>
            <a:spLocks noGrp="1"/>
          </p:cNvSpPr>
          <p:nvPr>
            <p:ph idx="4294967295"/>
          </p:nvPr>
        </p:nvSpPr>
        <p:spPr>
          <a:xfrm>
            <a:off x="4343400" y="2362200"/>
            <a:ext cx="6781800" cy="3362325"/>
          </a:xfrm>
          <a:noFill/>
          <a:ln>
            <a:solidFill>
              <a:schemeClr val="tx1"/>
            </a:solidFill>
          </a:ln>
        </p:spPr>
        <p:txBody>
          <a:bodyPr>
            <a:normAutofit lnSpcReduction="10000"/>
          </a:bodyPr>
          <a:lstStyle/>
          <a:p>
            <a:pPr marL="1828800" lvl="4" indent="0">
              <a:spcBef>
                <a:spcPct val="15000"/>
              </a:spcBef>
              <a:spcAft>
                <a:spcPct val="15000"/>
              </a:spcAft>
              <a:buNone/>
            </a:pPr>
            <a:r>
              <a:rPr lang="en-US" sz="2000" dirty="0"/>
              <a:t>Application of initial and alternative </a:t>
            </a:r>
            <a:r>
              <a:rPr lang="en-US" sz="2000" dirty="0" err="1"/>
              <a:t>monotherapy</a:t>
            </a:r>
            <a:r>
              <a:rPr lang="en-US" sz="2000" dirty="0"/>
              <a:t> and </a:t>
            </a:r>
            <a:r>
              <a:rPr lang="en-US" sz="2000" dirty="0" err="1"/>
              <a:t>ditherapy</a:t>
            </a:r>
            <a:r>
              <a:rPr lang="en-US" sz="2000" dirty="0"/>
              <a:t> does not require more than 12 months from diagnosis</a:t>
            </a:r>
          </a:p>
          <a:p>
            <a:pPr marL="1828800" lvl="4" indent="0">
              <a:spcBef>
                <a:spcPct val="15000"/>
              </a:spcBef>
              <a:spcAft>
                <a:spcPct val="15000"/>
              </a:spcAft>
              <a:buNone/>
            </a:pPr>
            <a:r>
              <a:rPr lang="en-US" sz="2000" dirty="0"/>
              <a:t>In the first year from the beginning, 3 groups of patients with epilepsy can be distinguished</a:t>
            </a:r>
          </a:p>
          <a:p>
            <a:pPr marL="1828800" lvl="4" indent="0">
              <a:spcBef>
                <a:spcPct val="15000"/>
              </a:spcBef>
              <a:spcAft>
                <a:spcPct val="15000"/>
              </a:spcAft>
              <a:buNone/>
            </a:pPr>
            <a:r>
              <a:rPr lang="en-US" sz="2000" dirty="0" smtClean="0"/>
              <a:t>1. epilepsies </a:t>
            </a:r>
            <a:r>
              <a:rPr lang="en-US" sz="2000" dirty="0"/>
              <a:t>that easily respond to therapy</a:t>
            </a:r>
          </a:p>
          <a:p>
            <a:pPr marL="1828800" lvl="4" indent="0">
              <a:spcBef>
                <a:spcPct val="15000"/>
              </a:spcBef>
              <a:spcAft>
                <a:spcPct val="15000"/>
              </a:spcAft>
              <a:buNone/>
            </a:pPr>
            <a:r>
              <a:rPr lang="en-US" sz="2000" dirty="0" smtClean="0"/>
              <a:t>2. epilepsies </a:t>
            </a:r>
            <a:r>
              <a:rPr lang="en-US" sz="2000" dirty="0"/>
              <a:t>that are difficult to respond to therapy</a:t>
            </a:r>
          </a:p>
          <a:p>
            <a:pPr marL="1828800" lvl="4" indent="0">
              <a:spcBef>
                <a:spcPct val="15000"/>
              </a:spcBef>
              <a:spcAft>
                <a:spcPct val="15000"/>
              </a:spcAft>
              <a:buNone/>
            </a:pPr>
            <a:r>
              <a:rPr lang="en-US" sz="2000" dirty="0" smtClean="0"/>
              <a:t>3. </a:t>
            </a:r>
            <a:r>
              <a:rPr lang="en-US" sz="2000" dirty="0" err="1" smtClean="0"/>
              <a:t>pharmacoresistant</a:t>
            </a:r>
            <a:r>
              <a:rPr lang="en-US" sz="2000" dirty="0" smtClean="0"/>
              <a:t> </a:t>
            </a:r>
            <a:r>
              <a:rPr lang="en-US" sz="2000" dirty="0"/>
              <a:t>epilepsies (do not respond)</a:t>
            </a:r>
            <a:endParaRPr lang="sr-Latn-CS" dirty="0" smtClean="0">
              <a:effectLst/>
            </a:endParaRPr>
          </a:p>
        </p:txBody>
      </p:sp>
      <p:sp>
        <p:nvSpPr>
          <p:cNvPr id="3" name="Rectangle 3"/>
          <p:cNvSpPr txBox="1">
            <a:spLocks noChangeArrowheads="1"/>
          </p:cNvSpPr>
          <p:nvPr/>
        </p:nvSpPr>
        <p:spPr>
          <a:xfrm>
            <a:off x="1143000" y="1066800"/>
            <a:ext cx="9601196" cy="1100668"/>
          </a:xfrm>
          <a:prstGeom prst="rect">
            <a:avLst/>
          </a:prstGeom>
          <a:ln>
            <a:solidFill>
              <a:schemeClr val="tx1"/>
            </a:solidFill>
          </a:ln>
        </p:spPr>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fontAlgn="auto"/>
            <a:r>
              <a:rPr lang="en-US" smtClean="0"/>
              <a:t>60-70% achieve seizure control within two years</a:t>
            </a:r>
          </a:p>
          <a:p>
            <a:pPr fontAlgn="auto"/>
            <a:r>
              <a:rPr lang="en-US" smtClean="0"/>
              <a:t>For others, the number of attacks and their severity are reduced</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advTm="26087"/>
    </mc:Choice>
    <mc:Fallback xmlns="">
      <p:transition spd="slow" advTm="26087"/>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Rectangle 2"/>
          <p:cNvSpPr>
            <a:spLocks noGrp="1" noChangeArrowheads="1"/>
          </p:cNvSpPr>
          <p:nvPr>
            <p:ph type="title"/>
          </p:nvPr>
        </p:nvSpPr>
        <p:spPr>
          <a:ln>
            <a:solidFill>
              <a:schemeClr val="tx1"/>
            </a:solidFill>
          </a:ln>
        </p:spPr>
        <p:txBody>
          <a:bodyPr/>
          <a:lstStyle/>
          <a:p>
            <a:r>
              <a:rPr lang="sr-Latn-CS" dirty="0"/>
              <a:t>Epilepsy in women</a:t>
            </a:r>
            <a:endParaRPr lang="en-US" dirty="0" smtClean="0">
              <a:effectLst/>
            </a:endParaRPr>
          </a:p>
        </p:txBody>
      </p:sp>
      <p:sp>
        <p:nvSpPr>
          <p:cNvPr id="297986" name="Rectangle 3"/>
          <p:cNvSpPr>
            <a:spLocks noGrp="1" noChangeArrowheads="1"/>
          </p:cNvSpPr>
          <p:nvPr>
            <p:ph idx="1"/>
          </p:nvPr>
        </p:nvSpPr>
        <p:spPr>
          <a:noFill/>
          <a:ln>
            <a:solidFill>
              <a:schemeClr val="tx1"/>
            </a:solidFill>
          </a:ln>
        </p:spPr>
        <p:txBody>
          <a:bodyPr>
            <a:normAutofit fontScale="92500" lnSpcReduction="20000"/>
          </a:bodyPr>
          <a:lstStyle/>
          <a:p>
            <a:pPr>
              <a:lnSpc>
                <a:spcPct val="90000"/>
              </a:lnSpc>
            </a:pPr>
            <a:r>
              <a:rPr lang="en-US" sz="2800" dirty="0"/>
              <a:t>Disorder of the menstrual cycle</a:t>
            </a:r>
          </a:p>
          <a:p>
            <a:pPr>
              <a:lnSpc>
                <a:spcPct val="90000"/>
              </a:lnSpc>
            </a:pPr>
            <a:r>
              <a:rPr lang="en-US" sz="2800" dirty="0"/>
              <a:t>Increased incidence of reproductive and endocrine disorders</a:t>
            </a:r>
          </a:p>
          <a:p>
            <a:pPr>
              <a:lnSpc>
                <a:spcPct val="90000"/>
              </a:lnSpc>
            </a:pPr>
            <a:r>
              <a:rPr lang="en-US" sz="2800" dirty="0"/>
              <a:t>Decreased fertility</a:t>
            </a:r>
          </a:p>
          <a:p>
            <a:pPr>
              <a:lnSpc>
                <a:spcPct val="90000"/>
              </a:lnSpc>
            </a:pPr>
            <a:r>
              <a:rPr lang="en-US" sz="2800" dirty="0"/>
              <a:t>Decreased effectiveness of oral contraceptives</a:t>
            </a:r>
          </a:p>
          <a:p>
            <a:pPr>
              <a:lnSpc>
                <a:spcPct val="90000"/>
              </a:lnSpc>
            </a:pPr>
            <a:r>
              <a:rPr lang="en-US" sz="2800" dirty="0" err="1"/>
              <a:t>Teratogenic</a:t>
            </a:r>
            <a:r>
              <a:rPr lang="en-US" sz="2800" dirty="0"/>
              <a:t> potential of AET</a:t>
            </a:r>
          </a:p>
          <a:p>
            <a:pPr>
              <a:lnSpc>
                <a:spcPct val="90000"/>
              </a:lnSpc>
            </a:pPr>
            <a:r>
              <a:rPr lang="en-US" sz="2800" dirty="0"/>
              <a:t>Bone system disorder</a:t>
            </a:r>
          </a:p>
          <a:p>
            <a:pPr>
              <a:lnSpc>
                <a:spcPct val="90000"/>
              </a:lnSpc>
            </a:pPr>
            <a:r>
              <a:rPr lang="en-US" sz="2800" dirty="0"/>
              <a:t>Cosmetic effects (weight gain, hair loss, </a:t>
            </a:r>
            <a:r>
              <a:rPr lang="en-US" sz="2800" dirty="0" err="1"/>
              <a:t>hirsutism</a:t>
            </a:r>
            <a:r>
              <a:rPr lang="en-US" sz="2800" dirty="0"/>
              <a:t>, gingival hypertrophy)</a:t>
            </a:r>
          </a:p>
        </p:txBody>
      </p:sp>
    </p:spTree>
  </p:cSld>
  <p:clrMapOvr>
    <a:masterClrMapping/>
  </p:clrMapOvr>
  <mc:AlternateContent xmlns:mc="http://schemas.openxmlformats.org/markup-compatibility/2006" xmlns:p14="http://schemas.microsoft.com/office/powerpoint/2010/main">
    <mc:Choice Requires="p14">
      <p:transition spd="slow" p14:dur="2000" advTm="29913"/>
    </mc:Choice>
    <mc:Fallback xmlns="">
      <p:transition spd="slow" advTm="29913"/>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Content Placeholder 1"/>
          <p:cNvSpPr>
            <a:spLocks noGrp="1"/>
          </p:cNvSpPr>
          <p:nvPr>
            <p:ph idx="4294967295"/>
          </p:nvPr>
        </p:nvSpPr>
        <p:spPr>
          <a:xfrm>
            <a:off x="1828800" y="1143000"/>
            <a:ext cx="8229600" cy="4572000"/>
          </a:xfrm>
          <a:noFill/>
          <a:ln>
            <a:solidFill>
              <a:schemeClr val="tx1"/>
            </a:solidFill>
          </a:ln>
        </p:spPr>
        <p:txBody>
          <a:bodyPr>
            <a:normAutofit fontScale="85000" lnSpcReduction="10000"/>
          </a:bodyPr>
          <a:lstStyle/>
          <a:p>
            <a:pPr marL="365125" indent="-255588"/>
            <a:r>
              <a:rPr lang="en-US" sz="2800" b="1" dirty="0"/>
              <a:t>Pharmacotherapy is the optimal way to treat most patients</a:t>
            </a:r>
          </a:p>
          <a:p>
            <a:pPr marL="365125" indent="-255588"/>
            <a:r>
              <a:rPr lang="en-US" sz="2800" b="1" dirty="0"/>
              <a:t>good response to initial drugs indicates a more favorable prognosis</a:t>
            </a:r>
          </a:p>
          <a:p>
            <a:pPr marL="365125" indent="-255588"/>
            <a:r>
              <a:rPr lang="en-US" sz="2800" b="1" dirty="0" err="1"/>
              <a:t>lamotrigine</a:t>
            </a:r>
            <a:r>
              <a:rPr lang="en-US" sz="2800" b="1" dirty="0"/>
              <a:t> is the optimal drug to start the treatment of patients with focal epilepsies</a:t>
            </a:r>
          </a:p>
          <a:p>
            <a:pPr marL="365125" indent="-255588"/>
            <a:r>
              <a:rPr lang="en-US" sz="2800" b="1" dirty="0"/>
              <a:t>valproate is the optimal drug to start the treatment of patients with generalized epilepsies</a:t>
            </a:r>
          </a:p>
          <a:p>
            <a:pPr marL="365125" indent="-255588"/>
            <a:r>
              <a:rPr lang="en-US" sz="2800" b="1" dirty="0"/>
              <a:t>due to its </a:t>
            </a:r>
            <a:r>
              <a:rPr lang="en-US" sz="2800" b="1" dirty="0" err="1"/>
              <a:t>teratogenic</a:t>
            </a:r>
            <a:r>
              <a:rPr lang="en-US" sz="2800" b="1" dirty="0"/>
              <a:t> effect, valproate is not the drug of choice for women in the reproductive period</a:t>
            </a:r>
          </a:p>
          <a:p>
            <a:pPr marL="365125" indent="-255588"/>
            <a:r>
              <a:rPr lang="en-US" sz="2800" b="1" dirty="0" err="1"/>
              <a:t>levetiracetam</a:t>
            </a:r>
            <a:r>
              <a:rPr lang="en-US" sz="2800" b="1" dirty="0"/>
              <a:t>, although insufficiently tested, could be a substitute for valproate</a:t>
            </a:r>
            <a:endParaRPr lang="sr-Latn-C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26068"/>
    </mc:Choice>
    <mc:Fallback xmlns="">
      <p:transition spd="slow" advTm="26068"/>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ln>
            <a:solidFill>
              <a:schemeClr val="tx1"/>
            </a:solidFill>
          </a:ln>
        </p:spPr>
        <p:txBody>
          <a:bodyPr>
            <a:normAutofit/>
          </a:bodyPr>
          <a:lstStyle/>
          <a:p>
            <a:r>
              <a:rPr lang="en-US" dirty="0" smtClean="0"/>
              <a:t>Seizures </a:t>
            </a:r>
            <a:r>
              <a:rPr lang="en-US" dirty="0"/>
              <a:t>are a symptom</a:t>
            </a:r>
            <a:endParaRPr lang="sr-Cyrl-CS" dirty="0"/>
          </a:p>
        </p:txBody>
      </p:sp>
      <p:sp>
        <p:nvSpPr>
          <p:cNvPr id="20482" name="Rectangle 3"/>
          <p:cNvSpPr>
            <a:spLocks noGrp="1" noChangeArrowheads="1"/>
          </p:cNvSpPr>
          <p:nvPr>
            <p:ph idx="1"/>
          </p:nvPr>
        </p:nvSpPr>
        <p:spPr>
          <a:ln>
            <a:solidFill>
              <a:schemeClr val="tx1"/>
            </a:solidFill>
          </a:ln>
        </p:spPr>
        <p:txBody>
          <a:bodyPr/>
          <a:lstStyle/>
          <a:p>
            <a:pPr marL="609600" indent="-609600">
              <a:buFont typeface="Wingdings" pitchFamily="2" charset="2"/>
              <a:buAutoNum type="arabicPeriod"/>
            </a:pPr>
            <a:r>
              <a:rPr lang="en-US" dirty="0"/>
              <a:t>Epilepsy (chronic neurological diseases)</a:t>
            </a:r>
          </a:p>
          <a:p>
            <a:pPr marL="609600" indent="-609600">
              <a:buFont typeface="Wingdings" pitchFamily="2" charset="2"/>
              <a:buAutoNum type="arabicPeriod"/>
            </a:pPr>
            <a:endParaRPr lang="en-US" dirty="0"/>
          </a:p>
          <a:p>
            <a:pPr marL="609600" indent="-609600">
              <a:buFont typeface="Wingdings" pitchFamily="2" charset="2"/>
              <a:buAutoNum type="arabicPeriod"/>
            </a:pPr>
            <a:r>
              <a:rPr lang="en-US" dirty="0"/>
              <a:t>A symptom of various other disorders that irritate the brain</a:t>
            </a:r>
            <a:endParaRPr lang="sr-Cyrl-C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9152"/>
    </mc:Choice>
    <mc:Fallback xmlns="">
      <p:transition spd="slow" advTm="9152"/>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2"/>
          <p:cNvSpPr>
            <a:spLocks noGrp="1" noChangeArrowheads="1"/>
          </p:cNvSpPr>
          <p:nvPr>
            <p:ph type="title"/>
          </p:nvPr>
        </p:nvSpPr>
        <p:spPr>
          <a:ln>
            <a:solidFill>
              <a:schemeClr val="tx1"/>
            </a:solidFill>
          </a:ln>
        </p:spPr>
        <p:txBody>
          <a:bodyPr/>
          <a:lstStyle/>
          <a:p>
            <a:r>
              <a:rPr lang="sr-Latn-CS" dirty="0" smtClean="0"/>
              <a:t>PREGNANCY</a:t>
            </a:r>
            <a:endParaRPr lang="en-US" dirty="0" smtClean="0">
              <a:effectLst/>
            </a:endParaRPr>
          </a:p>
        </p:txBody>
      </p:sp>
      <p:sp>
        <p:nvSpPr>
          <p:cNvPr id="299010" name="Rectangle 3"/>
          <p:cNvSpPr>
            <a:spLocks noGrp="1" noChangeArrowheads="1"/>
          </p:cNvSpPr>
          <p:nvPr>
            <p:ph idx="1"/>
          </p:nvPr>
        </p:nvSpPr>
        <p:spPr>
          <a:ln>
            <a:solidFill>
              <a:schemeClr val="tx1"/>
            </a:solidFill>
          </a:ln>
        </p:spPr>
        <p:txBody>
          <a:bodyPr/>
          <a:lstStyle/>
          <a:p>
            <a:r>
              <a:rPr lang="en-US" dirty="0"/>
              <a:t>Of all women with epilepsy, 13% have an attack during pregnancy</a:t>
            </a:r>
          </a:p>
          <a:p>
            <a:r>
              <a:rPr lang="en-US" dirty="0"/>
              <a:t>40% have seizures only during pregnancy</a:t>
            </a:r>
          </a:p>
          <a:p>
            <a:r>
              <a:rPr lang="en-US" dirty="0" err="1"/>
              <a:t>eclampsia</a:t>
            </a:r>
            <a:endParaRPr lang="en-US" dirty="0" smtClean="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12041"/>
    </mc:Choice>
    <mc:Fallback xmlns="">
      <p:transition spd="slow" advTm="12041"/>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2"/>
          <p:cNvSpPr>
            <a:spLocks noGrp="1" noChangeArrowheads="1"/>
          </p:cNvSpPr>
          <p:nvPr>
            <p:ph type="title"/>
          </p:nvPr>
        </p:nvSpPr>
        <p:spPr/>
        <p:txBody>
          <a:bodyPr/>
          <a:lstStyle/>
          <a:p>
            <a:r>
              <a:rPr lang="sr-Latn-CS" dirty="0" smtClean="0"/>
              <a:t>PREGNANCY</a:t>
            </a:r>
            <a:endParaRPr lang="en-US" dirty="0" smtClean="0">
              <a:effectLst/>
            </a:endParaRPr>
          </a:p>
        </p:txBody>
      </p:sp>
      <p:sp>
        <p:nvSpPr>
          <p:cNvPr id="300034" name="Rectangle 3"/>
          <p:cNvSpPr>
            <a:spLocks noGrp="1" noChangeArrowheads="1"/>
          </p:cNvSpPr>
          <p:nvPr>
            <p:ph idx="1"/>
          </p:nvPr>
        </p:nvSpPr>
        <p:spPr>
          <a:ln>
            <a:solidFill>
              <a:schemeClr val="tx1"/>
            </a:solidFill>
          </a:ln>
        </p:spPr>
        <p:txBody>
          <a:bodyPr/>
          <a:lstStyle/>
          <a:p>
            <a:pPr marL="609600" indent="-609600"/>
            <a:r>
              <a:rPr lang="en-US" dirty="0"/>
              <a:t>Impairment of control</a:t>
            </a:r>
          </a:p>
          <a:p>
            <a:pPr marL="609600" indent="-609600"/>
            <a:r>
              <a:rPr lang="en-US" dirty="0"/>
              <a:t>Irregular intake (</a:t>
            </a:r>
            <a:r>
              <a:rPr lang="en-US" dirty="0" err="1"/>
              <a:t>teratogenic</a:t>
            </a:r>
            <a:r>
              <a:rPr lang="en-US" dirty="0"/>
              <a:t> effect)</a:t>
            </a:r>
          </a:p>
          <a:p>
            <a:pPr marL="609600" indent="-609600"/>
            <a:r>
              <a:rPr lang="en-US" dirty="0"/>
              <a:t>Absorption and distribution disorder</a:t>
            </a:r>
          </a:p>
          <a:p>
            <a:pPr marL="609600" indent="-609600"/>
            <a:endParaRPr lang="en-US" dirty="0"/>
          </a:p>
          <a:p>
            <a:pPr marL="609600" indent="-609600"/>
            <a:r>
              <a:rPr lang="en-US" dirty="0"/>
              <a:t>THE DRUG OF CHOICE IS LEVETIRACETAM!</a:t>
            </a:r>
            <a:endParaRPr lang="en-US" b="1" dirty="0" smtClean="0">
              <a:solidFill>
                <a:srgbClr val="C00000"/>
              </a:solidFill>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Tm="15050"/>
    </mc:Choice>
    <mc:Fallback xmlns="">
      <p:transition spd="slow" advTm="1505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ln>
            <a:solidFill>
              <a:schemeClr val="tx1"/>
            </a:solidFill>
          </a:ln>
        </p:spPr>
        <p:txBody>
          <a:bodyPr/>
          <a:lstStyle/>
          <a:p>
            <a:pPr>
              <a:defRPr/>
            </a:pPr>
            <a:r>
              <a:rPr lang="sr-Latn-CS" dirty="0"/>
              <a:t>Epileptic </a:t>
            </a:r>
            <a:r>
              <a:rPr lang="sr-Latn-CS" dirty="0" smtClean="0"/>
              <a:t>status</a:t>
            </a:r>
            <a:r>
              <a:rPr lang="en-US" dirty="0" smtClean="0"/>
              <a:t> (Status </a:t>
            </a:r>
            <a:r>
              <a:rPr lang="en-US" dirty="0" err="1" smtClean="0"/>
              <a:t>epilepticus</a:t>
            </a:r>
            <a:r>
              <a:rPr lang="en-US" dirty="0"/>
              <a:t>)</a:t>
            </a:r>
            <a:endParaRPr lang="en-US" dirty="0" smtClean="0"/>
          </a:p>
        </p:txBody>
      </p:sp>
      <p:sp>
        <p:nvSpPr>
          <p:cNvPr id="105475" name="Rectangle 3"/>
          <p:cNvSpPr>
            <a:spLocks noGrp="1" noChangeArrowheads="1"/>
          </p:cNvSpPr>
          <p:nvPr>
            <p:ph idx="1"/>
          </p:nvPr>
        </p:nvSpPr>
        <p:spPr>
          <a:ln>
            <a:solidFill>
              <a:schemeClr val="tx1"/>
            </a:solidFill>
          </a:ln>
        </p:spPr>
        <p:txBody>
          <a:bodyPr/>
          <a:lstStyle/>
          <a:p>
            <a:pPr>
              <a:defRPr/>
            </a:pPr>
            <a:r>
              <a:rPr lang="en-US" dirty="0"/>
              <a:t>A prolonged </a:t>
            </a:r>
            <a:r>
              <a:rPr lang="en-US" dirty="0" smtClean="0"/>
              <a:t>seizure </a:t>
            </a:r>
            <a:r>
              <a:rPr lang="en-US" dirty="0"/>
              <a:t>(over 30 minutes) or a series of </a:t>
            </a:r>
            <a:r>
              <a:rPr lang="en-US" dirty="0" smtClean="0"/>
              <a:t>seizures </a:t>
            </a:r>
            <a:r>
              <a:rPr lang="en-US" dirty="0"/>
              <a:t>between which the patient did not regain consciousness.</a:t>
            </a:r>
          </a:p>
          <a:p>
            <a:pPr>
              <a:defRPr/>
            </a:pPr>
            <a:r>
              <a:rPr lang="en-US" dirty="0"/>
              <a:t>The most common cause is discontinuation of antiepileptic drugs</a:t>
            </a:r>
          </a:p>
          <a:p>
            <a:pPr>
              <a:defRPr/>
            </a:pPr>
            <a:r>
              <a:rPr lang="en-US" dirty="0"/>
              <a:t>Although all types of attacks are possible, the most common form is the GTKN status</a:t>
            </a:r>
          </a:p>
          <a:p>
            <a:pPr>
              <a:defRPr/>
            </a:pPr>
            <a:r>
              <a:rPr lang="en-US" dirty="0"/>
              <a:t>State of emergency</a:t>
            </a:r>
            <a:endParaRPr lang="en-US" dirty="0" smtClean="0"/>
          </a:p>
        </p:txBody>
      </p:sp>
    </p:spTree>
    <p:extLst>
      <p:ext uri="{BB962C8B-B14F-4D97-AF65-F5344CB8AC3E}">
        <p14:creationId xmlns:p14="http://schemas.microsoft.com/office/powerpoint/2010/main" val="2296664833"/>
      </p:ext>
    </p:extLst>
  </p:cSld>
  <p:clrMapOvr>
    <a:masterClrMapping/>
  </p:clrMapOvr>
  <mc:AlternateContent xmlns:mc="http://schemas.openxmlformats.org/markup-compatibility/2006" xmlns:p14="http://schemas.microsoft.com/office/powerpoint/2010/main">
    <mc:Choice Requires="p14">
      <p:transition spd="slow" p14:dur="2000" advTm="33189"/>
    </mc:Choice>
    <mc:Fallback xmlns="">
      <p:transition spd="slow" advTm="33189"/>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2426189" y="1070382"/>
            <a:ext cx="7338060" cy="1131570"/>
          </a:xfrm>
          <a:ln>
            <a:solidFill>
              <a:schemeClr val="tx1"/>
            </a:solidFill>
          </a:ln>
        </p:spPr>
        <p:txBody>
          <a:bodyPr>
            <a:normAutofit fontScale="90000"/>
          </a:bodyPr>
          <a:lstStyle/>
          <a:p>
            <a:r>
              <a:rPr lang="sr-Latn-RS" dirty="0"/>
              <a:t>DEFINITION of status epilepticus</a:t>
            </a:r>
            <a:endParaRPr lang="en-US" dirty="0"/>
          </a:p>
        </p:txBody>
      </p:sp>
      <p:sp>
        <p:nvSpPr>
          <p:cNvPr id="3" name="Content Placeholder 2"/>
          <p:cNvSpPr>
            <a:spLocks noGrp="1"/>
          </p:cNvSpPr>
          <p:nvPr>
            <p:ph idx="1"/>
          </p:nvPr>
        </p:nvSpPr>
        <p:spPr>
          <a:ln>
            <a:solidFill>
              <a:schemeClr val="tx1"/>
            </a:solidFill>
          </a:ln>
        </p:spPr>
        <p:txBody>
          <a:bodyPr>
            <a:normAutofit fontScale="70000" lnSpcReduction="20000"/>
          </a:bodyPr>
          <a:lstStyle/>
          <a:p>
            <a:pPr marL="0" indent="0">
              <a:buNone/>
            </a:pPr>
            <a:endParaRPr lang="en-US" b="1" dirty="0"/>
          </a:p>
          <a:p>
            <a:r>
              <a:rPr lang="en-US" dirty="0">
                <a:solidFill>
                  <a:schemeClr val="tx1"/>
                </a:solidFill>
              </a:rPr>
              <a:t>Status </a:t>
            </a:r>
            <a:r>
              <a:rPr lang="en-US" dirty="0" err="1">
                <a:solidFill>
                  <a:schemeClr val="tx1"/>
                </a:solidFill>
              </a:rPr>
              <a:t>epilepticus</a:t>
            </a:r>
            <a:r>
              <a:rPr lang="en-US" dirty="0">
                <a:solidFill>
                  <a:schemeClr val="tx1"/>
                </a:solidFill>
              </a:rPr>
              <a:t> is the most urgent neurological condition, the spectrum of clinical manifestations of which is still insufficiently known, and diagnosis and treatment represent a challenge to the skills and knowledge of even the most experienced clinicians.</a:t>
            </a:r>
          </a:p>
          <a:p>
            <a:r>
              <a:rPr lang="en-US" dirty="0">
                <a:solidFill>
                  <a:schemeClr val="tx1"/>
                </a:solidFill>
              </a:rPr>
              <a:t>(</a:t>
            </a:r>
            <a:r>
              <a:rPr lang="en-US" dirty="0" err="1">
                <a:solidFill>
                  <a:schemeClr val="tx1"/>
                </a:solidFill>
              </a:rPr>
              <a:t>Lević</a:t>
            </a:r>
            <a:r>
              <a:rPr lang="en-US" dirty="0">
                <a:solidFill>
                  <a:schemeClr val="tx1"/>
                </a:solidFill>
              </a:rPr>
              <a:t>, 1997; </a:t>
            </a:r>
            <a:r>
              <a:rPr lang="en-US" dirty="0" err="1">
                <a:solidFill>
                  <a:schemeClr val="tx1"/>
                </a:solidFill>
              </a:rPr>
              <a:t>Aminoff</a:t>
            </a:r>
            <a:r>
              <a:rPr lang="en-US" dirty="0">
                <a:solidFill>
                  <a:schemeClr val="tx1"/>
                </a:solidFill>
              </a:rPr>
              <a:t>, 1980)</a:t>
            </a:r>
          </a:p>
          <a:p>
            <a:r>
              <a:rPr lang="en-US" dirty="0">
                <a:solidFill>
                  <a:schemeClr val="tx1"/>
                </a:solidFill>
              </a:rPr>
              <a:t>Status </a:t>
            </a:r>
            <a:r>
              <a:rPr lang="en-US" dirty="0" err="1">
                <a:solidFill>
                  <a:schemeClr val="tx1"/>
                </a:solidFill>
              </a:rPr>
              <a:t>epilepticus</a:t>
            </a:r>
            <a:r>
              <a:rPr lang="en-US" dirty="0">
                <a:solidFill>
                  <a:schemeClr val="tx1"/>
                </a:solidFill>
              </a:rPr>
              <a:t> is defined as a condition in which epileptic activity is present for 30 minutes or longer, which causes a wide range of clinical symptoms with a very diverse pathophysiological, anatomical and etiological basis.</a:t>
            </a:r>
          </a:p>
          <a:p>
            <a:r>
              <a:rPr lang="en-US" dirty="0" smtClean="0">
                <a:solidFill>
                  <a:schemeClr val="tx1"/>
                </a:solidFill>
              </a:rPr>
              <a:t>The </a:t>
            </a:r>
            <a:r>
              <a:rPr lang="en-US" dirty="0">
                <a:solidFill>
                  <a:schemeClr val="tx1"/>
                </a:solidFill>
              </a:rPr>
              <a:t>term 'status </a:t>
            </a:r>
            <a:r>
              <a:rPr lang="en-US" dirty="0" err="1">
                <a:solidFill>
                  <a:schemeClr val="tx1"/>
                </a:solidFill>
              </a:rPr>
              <a:t>epilepticus</a:t>
            </a:r>
            <a:r>
              <a:rPr lang="en-US" dirty="0">
                <a:solidFill>
                  <a:schemeClr val="tx1"/>
                </a:solidFill>
              </a:rPr>
              <a:t>' appears in the literature at the end of the seventh decade of the last century, and was created by the English translation of lessons on epilepsy by the French neurologist Trousseau</a:t>
            </a:r>
          </a:p>
          <a:p>
            <a:pPr marL="0" indent="0">
              <a:buNone/>
            </a:pPr>
            <a:r>
              <a:rPr lang="en-US" dirty="0">
                <a:solidFill>
                  <a:schemeClr val="tx1"/>
                </a:solidFill>
              </a:rPr>
              <a:t> </a:t>
            </a:r>
            <a:r>
              <a:rPr lang="en-US" dirty="0" smtClean="0">
                <a:solidFill>
                  <a:schemeClr val="tx1"/>
                </a:solidFill>
              </a:rPr>
              <a:t>     (</a:t>
            </a:r>
            <a:r>
              <a:rPr lang="en-US" dirty="0" err="1">
                <a:solidFill>
                  <a:schemeClr val="tx1"/>
                </a:solidFill>
              </a:rPr>
              <a:t>Shorvon</a:t>
            </a:r>
            <a:r>
              <a:rPr lang="en-US" dirty="0">
                <a:solidFill>
                  <a:schemeClr val="tx1"/>
                </a:solidFill>
              </a:rPr>
              <a:t>, 1994).</a:t>
            </a:r>
          </a:p>
        </p:txBody>
      </p:sp>
      <p:sp>
        <p:nvSpPr>
          <p:cNvPr id="4" name="Date Placeholder 3"/>
          <p:cNvSpPr>
            <a:spLocks noGrp="1"/>
          </p:cNvSpPr>
          <p:nvPr>
            <p:ph type="dt" sz="half" idx="10"/>
          </p:nvPr>
        </p:nvSpPr>
        <p:spPr/>
        <p:txBody>
          <a:bodyPr/>
          <a:lstStyle/>
          <a:p>
            <a:fld id="{65F96BCC-77DF-4B77-8417-A7217CB5BF40}" type="datetime5">
              <a:rPr lang="en-US" smtClean="0"/>
              <a:t>5-Mar-24</a:t>
            </a:fld>
            <a:endParaRPr lang="en-US"/>
          </a:p>
        </p:txBody>
      </p:sp>
      <p:sp>
        <p:nvSpPr>
          <p:cNvPr id="5" name="Footer Placeholder 4"/>
          <p:cNvSpPr>
            <a:spLocks noGrp="1"/>
          </p:cNvSpPr>
          <p:nvPr>
            <p:ph type="ftr" sz="quarter" idx="11"/>
          </p:nvPr>
        </p:nvSpPr>
        <p:spPr/>
        <p:txBody>
          <a:bodyPr/>
          <a:lstStyle/>
          <a:p>
            <a:r>
              <a:rPr lang="en-US" smtClean="0"/>
              <a:t>TERAPIJA EPILEPTIČKOG STATUSA</a:t>
            </a:r>
            <a:endParaRPr lang="en-US"/>
          </a:p>
        </p:txBody>
      </p:sp>
      <p:sp>
        <p:nvSpPr>
          <p:cNvPr id="6" name="Slide Number Placeholder 5"/>
          <p:cNvSpPr>
            <a:spLocks noGrp="1"/>
          </p:cNvSpPr>
          <p:nvPr>
            <p:ph type="sldNum" sz="quarter" idx="12"/>
          </p:nvPr>
        </p:nvSpPr>
        <p:spPr/>
        <p:txBody>
          <a:bodyPr/>
          <a:lstStyle/>
          <a:p>
            <a:fld id="{487D6195-76A2-4FD1-824F-9A6F7304FD73}" type="slidenum">
              <a:rPr lang="en-US" smtClean="0"/>
              <a:pPr/>
              <a:t>83</a:t>
            </a:fld>
            <a:endParaRPr lang="en-US"/>
          </a:p>
        </p:txBody>
      </p:sp>
      <p:sp>
        <p:nvSpPr>
          <p:cNvPr id="12" name="Rectangle 6"/>
          <p:cNvSpPr>
            <a:spLocks noChangeArrowheads="1"/>
          </p:cNvSpPr>
          <p:nvPr/>
        </p:nvSpPr>
        <p:spPr bwMode="auto">
          <a:xfrm>
            <a:off x="1638300" y="1152869"/>
            <a:ext cx="231474"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hangingPunct="0"/>
            <a:r>
              <a:rPr lang="en-US" altLang="en-US" sz="825" dirty="0">
                <a:latin typeface="Arial" panose="020B0604020202020204" pitchFamily="34" charset="0"/>
                <a:ea typeface="Times New Roman" panose="02020603050405020304" pitchFamily="18" charset="0"/>
              </a:rPr>
              <a:t/>
            </a:r>
            <a:br>
              <a:rPr lang="en-US" altLang="en-US" sz="825" dirty="0">
                <a:latin typeface="Arial" panose="020B0604020202020204" pitchFamily="34" charset="0"/>
                <a:ea typeface="Times New Roman" panose="02020603050405020304" pitchFamily="18" charset="0"/>
              </a:rPr>
            </a:br>
            <a:r>
              <a:rPr lang="en-US" altLang="en-US" sz="825" dirty="0">
                <a:latin typeface="Arial" panose="020B0604020202020204" pitchFamily="34" charset="0"/>
                <a:ea typeface="Times New Roman" panose="02020603050405020304" pitchFamily="18" charset="0"/>
              </a:rPr>
              <a:t>). </a:t>
            </a:r>
            <a:endParaRPr lang="en-US" altLang="en-US" sz="1350" dirty="0">
              <a:latin typeface="Arial" panose="020B0604020202020204" pitchFamily="34" charset="0"/>
            </a:endParaRPr>
          </a:p>
        </p:txBody>
      </p:sp>
    </p:spTree>
    <p:extLst>
      <p:ext uri="{BB962C8B-B14F-4D97-AF65-F5344CB8AC3E}">
        <p14:creationId xmlns:p14="http://schemas.microsoft.com/office/powerpoint/2010/main" val="1981881138"/>
      </p:ext>
    </p:extLst>
  </p:cSld>
  <p:clrMapOvr>
    <a:masterClrMapping/>
  </p:clrMapOvr>
  <mc:AlternateContent xmlns:mc="http://schemas.openxmlformats.org/markup-compatibility/2006" xmlns:p14="http://schemas.microsoft.com/office/powerpoint/2010/main">
    <mc:Choice Requires="p14">
      <p:transition spd="slow" p14:dur="2000" advTm="35037"/>
    </mc:Choice>
    <mc:Fallback xmlns="">
      <p:transition spd="slow" advTm="35037"/>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268200" cy="6891337"/>
          </a:xfrm>
          <a:prstGeom prst="rect">
            <a:avLst/>
          </a:prstGeom>
        </p:spPr>
      </p:pic>
    </p:spTree>
    <p:extLst>
      <p:ext uri="{BB962C8B-B14F-4D97-AF65-F5344CB8AC3E}">
        <p14:creationId xmlns:p14="http://schemas.microsoft.com/office/powerpoint/2010/main" val="216302542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5" name="Group 3"/>
          <p:cNvGrpSpPr>
            <a:grpSpLocks/>
          </p:cNvGrpSpPr>
          <p:nvPr/>
        </p:nvGrpSpPr>
        <p:grpSpPr bwMode="auto">
          <a:xfrm>
            <a:off x="1589858" y="2631281"/>
            <a:ext cx="8544742" cy="3617119"/>
            <a:chOff x="364" y="1207"/>
            <a:chExt cx="5060" cy="3038"/>
          </a:xfrm>
        </p:grpSpPr>
        <p:sp>
          <p:nvSpPr>
            <p:cNvPr id="44036" name="Text Box 4"/>
            <p:cNvSpPr txBox="1">
              <a:spLocks noChangeArrowheads="1"/>
            </p:cNvSpPr>
            <p:nvPr/>
          </p:nvSpPr>
          <p:spPr bwMode="auto">
            <a:xfrm rot="16200000">
              <a:off x="-395" y="2387"/>
              <a:ext cx="1710" cy="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500" b="1" dirty="0" smtClean="0">
                  <a:latin typeface="Tahoma" pitchFamily="34" charset="0"/>
                </a:rPr>
                <a:t>Incidenc</a:t>
              </a:r>
              <a:r>
                <a:rPr lang="en-US" sz="1500" b="1" dirty="0">
                  <a:latin typeface="Tahoma" pitchFamily="34" charset="0"/>
                </a:rPr>
                <a:t>e</a:t>
              </a:r>
              <a:r>
                <a:rPr lang="sr-Latn-CS" sz="1500" b="1" dirty="0" smtClean="0">
                  <a:latin typeface="Tahoma" pitchFamily="34" charset="0"/>
                </a:rPr>
                <a:t>/100.000</a:t>
              </a:r>
              <a:endParaRPr lang="en-US" sz="1500" b="1" dirty="0">
                <a:latin typeface="Tahoma" pitchFamily="34" charset="0"/>
              </a:endParaRPr>
            </a:p>
          </p:txBody>
        </p:sp>
        <p:grpSp>
          <p:nvGrpSpPr>
            <p:cNvPr id="44037" name="Group 5"/>
            <p:cNvGrpSpPr>
              <a:grpSpLocks/>
            </p:cNvGrpSpPr>
            <p:nvPr/>
          </p:nvGrpSpPr>
          <p:grpSpPr bwMode="auto">
            <a:xfrm>
              <a:off x="624" y="1207"/>
              <a:ext cx="4800" cy="2777"/>
              <a:chOff x="624" y="1207"/>
              <a:chExt cx="4800" cy="2777"/>
            </a:xfrm>
          </p:grpSpPr>
          <p:graphicFrame>
            <p:nvGraphicFramePr>
              <p:cNvPr id="44038" name="Object 6"/>
              <p:cNvGraphicFramePr>
                <a:graphicFrameLocks noChangeAspect="1"/>
              </p:cNvGraphicFramePr>
              <p:nvPr/>
            </p:nvGraphicFramePr>
            <p:xfrm>
              <a:off x="624" y="1207"/>
              <a:ext cx="4800" cy="2777"/>
            </p:xfrm>
            <a:graphic>
              <a:graphicData uri="http://schemas.openxmlformats.org/presentationml/2006/ole">
                <mc:AlternateContent xmlns:mc="http://schemas.openxmlformats.org/markup-compatibility/2006">
                  <mc:Choice xmlns:v="urn:schemas-microsoft-com:vml" Requires="v">
                    <p:oleObj spid="_x0000_s192562" name="Chart" r:id="rId3" imgW="4676851" imgH="2705100" progId="Excel.Chart.8">
                      <p:embed/>
                    </p:oleObj>
                  </mc:Choice>
                  <mc:Fallback>
                    <p:oleObj name="Chart" r:id="rId3" imgW="4676851" imgH="2705100"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 y="1207"/>
                            <a:ext cx="4800" cy="2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039" name="Text Box 7"/>
              <p:cNvSpPr txBox="1">
                <a:spLocks noChangeArrowheads="1"/>
              </p:cNvSpPr>
              <p:nvPr/>
            </p:nvSpPr>
            <p:spPr bwMode="auto">
              <a:xfrm>
                <a:off x="1200" y="3744"/>
                <a:ext cx="31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solidFill>
                      <a:srgbClr val="000000"/>
                    </a:solidFill>
                    <a:latin typeface="Tahoma" pitchFamily="34" charset="0"/>
                  </a:rPr>
                  <a:t>&lt;1</a:t>
                </a:r>
              </a:p>
            </p:txBody>
          </p:sp>
          <p:sp>
            <p:nvSpPr>
              <p:cNvPr id="44040" name="Text Box 8"/>
              <p:cNvSpPr txBox="1">
                <a:spLocks noChangeArrowheads="1"/>
              </p:cNvSpPr>
              <p:nvPr/>
            </p:nvSpPr>
            <p:spPr bwMode="auto">
              <a:xfrm>
                <a:off x="1680" y="3744"/>
                <a:ext cx="34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50" b="1">
                    <a:solidFill>
                      <a:srgbClr val="000000"/>
                    </a:solidFill>
                    <a:latin typeface="Tahoma" pitchFamily="34" charset="0"/>
                  </a:rPr>
                  <a:t>1</a:t>
                </a:r>
                <a:r>
                  <a:rPr lang="sr-Latn-CS" sz="1050" b="1">
                    <a:solidFill>
                      <a:srgbClr val="000000"/>
                    </a:solidFill>
                    <a:latin typeface="Tahoma" pitchFamily="34" charset="0"/>
                  </a:rPr>
                  <a:t>-</a:t>
                </a:r>
                <a:r>
                  <a:rPr lang="en-US" sz="1050" b="1">
                    <a:solidFill>
                      <a:srgbClr val="000000"/>
                    </a:solidFill>
                    <a:latin typeface="Tahoma" pitchFamily="34" charset="0"/>
                  </a:rPr>
                  <a:t>4</a:t>
                </a:r>
              </a:p>
            </p:txBody>
          </p:sp>
          <p:sp>
            <p:nvSpPr>
              <p:cNvPr id="44041" name="Text Box 9"/>
              <p:cNvSpPr txBox="1">
                <a:spLocks noChangeArrowheads="1"/>
              </p:cNvSpPr>
              <p:nvPr/>
            </p:nvSpPr>
            <p:spPr bwMode="auto">
              <a:xfrm>
                <a:off x="2190" y="3744"/>
                <a:ext cx="34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050" b="1">
                    <a:solidFill>
                      <a:srgbClr val="000000"/>
                    </a:solidFill>
                    <a:latin typeface="Tahoma" pitchFamily="34" charset="0"/>
                  </a:rPr>
                  <a:t>5-9</a:t>
                </a:r>
                <a:endParaRPr lang="en-US" sz="1050" b="1">
                  <a:solidFill>
                    <a:srgbClr val="000000"/>
                  </a:solidFill>
                  <a:latin typeface="Tahoma" pitchFamily="34" charset="0"/>
                </a:endParaRPr>
              </a:p>
            </p:txBody>
          </p:sp>
          <p:sp>
            <p:nvSpPr>
              <p:cNvPr id="44042" name="Text Box 10"/>
              <p:cNvSpPr txBox="1">
                <a:spLocks noChangeArrowheads="1"/>
              </p:cNvSpPr>
              <p:nvPr/>
            </p:nvSpPr>
            <p:spPr bwMode="auto">
              <a:xfrm>
                <a:off x="2592" y="3744"/>
                <a:ext cx="48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050" b="1">
                    <a:solidFill>
                      <a:srgbClr val="000000"/>
                    </a:solidFill>
                    <a:latin typeface="Tahoma" pitchFamily="34" charset="0"/>
                  </a:rPr>
                  <a:t>10-15</a:t>
                </a:r>
                <a:endParaRPr lang="en-US" sz="1050" b="1">
                  <a:solidFill>
                    <a:srgbClr val="000000"/>
                  </a:solidFill>
                  <a:latin typeface="Tahoma" pitchFamily="34" charset="0"/>
                </a:endParaRPr>
              </a:p>
            </p:txBody>
          </p:sp>
          <p:sp>
            <p:nvSpPr>
              <p:cNvPr id="44043" name="Text Box 11"/>
              <p:cNvSpPr txBox="1">
                <a:spLocks noChangeArrowheads="1"/>
              </p:cNvSpPr>
              <p:nvPr/>
            </p:nvSpPr>
            <p:spPr bwMode="auto">
              <a:xfrm>
                <a:off x="3104" y="3744"/>
                <a:ext cx="48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050" b="1">
                    <a:solidFill>
                      <a:srgbClr val="000000"/>
                    </a:solidFill>
                    <a:latin typeface="Tahoma" pitchFamily="34" charset="0"/>
                  </a:rPr>
                  <a:t>16-39</a:t>
                </a:r>
                <a:endParaRPr lang="en-US" sz="1050" b="1">
                  <a:solidFill>
                    <a:srgbClr val="000000"/>
                  </a:solidFill>
                  <a:latin typeface="Tahoma" pitchFamily="34" charset="0"/>
                </a:endParaRPr>
              </a:p>
            </p:txBody>
          </p:sp>
          <p:sp>
            <p:nvSpPr>
              <p:cNvPr id="44044" name="Text Box 12"/>
              <p:cNvSpPr txBox="1">
                <a:spLocks noChangeArrowheads="1"/>
              </p:cNvSpPr>
              <p:nvPr/>
            </p:nvSpPr>
            <p:spPr bwMode="auto">
              <a:xfrm>
                <a:off x="3584" y="3744"/>
                <a:ext cx="48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050" b="1">
                    <a:solidFill>
                      <a:srgbClr val="000000"/>
                    </a:solidFill>
                    <a:latin typeface="Tahoma" pitchFamily="34" charset="0"/>
                  </a:rPr>
                  <a:t>40-59</a:t>
                </a:r>
                <a:endParaRPr lang="en-US" sz="1050" b="1">
                  <a:solidFill>
                    <a:srgbClr val="000000"/>
                  </a:solidFill>
                  <a:latin typeface="Tahoma" pitchFamily="34" charset="0"/>
                </a:endParaRPr>
              </a:p>
            </p:txBody>
          </p:sp>
          <p:sp>
            <p:nvSpPr>
              <p:cNvPr id="44045" name="Text Box 13"/>
              <p:cNvSpPr txBox="1">
                <a:spLocks noChangeArrowheads="1"/>
              </p:cNvSpPr>
              <p:nvPr/>
            </p:nvSpPr>
            <p:spPr bwMode="auto">
              <a:xfrm>
                <a:off x="4080" y="3744"/>
                <a:ext cx="48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050" b="1">
                    <a:solidFill>
                      <a:srgbClr val="000000"/>
                    </a:solidFill>
                    <a:latin typeface="Tahoma" pitchFamily="34" charset="0"/>
                  </a:rPr>
                  <a:t>60-79</a:t>
                </a:r>
                <a:endParaRPr lang="en-US" sz="1050" b="1">
                  <a:solidFill>
                    <a:srgbClr val="000000"/>
                  </a:solidFill>
                  <a:latin typeface="Tahoma" pitchFamily="34" charset="0"/>
                </a:endParaRPr>
              </a:p>
            </p:txBody>
          </p:sp>
          <p:sp>
            <p:nvSpPr>
              <p:cNvPr id="44046" name="Text Box 14"/>
              <p:cNvSpPr txBox="1">
                <a:spLocks noChangeArrowheads="1"/>
              </p:cNvSpPr>
              <p:nvPr/>
            </p:nvSpPr>
            <p:spPr bwMode="auto">
              <a:xfrm>
                <a:off x="4642" y="3744"/>
                <a:ext cx="391"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1050" b="1">
                    <a:solidFill>
                      <a:srgbClr val="000000"/>
                    </a:solidFill>
                    <a:latin typeface="Tahoma" pitchFamily="34" charset="0"/>
                  </a:rPr>
                  <a:t>80+</a:t>
                </a:r>
                <a:endParaRPr lang="en-US" sz="1050" b="1">
                  <a:solidFill>
                    <a:srgbClr val="000000"/>
                  </a:solidFill>
                  <a:latin typeface="Tahoma" pitchFamily="34" charset="0"/>
                </a:endParaRPr>
              </a:p>
            </p:txBody>
          </p:sp>
        </p:grpSp>
        <p:sp>
          <p:nvSpPr>
            <p:cNvPr id="44047" name="Text Box 15"/>
            <p:cNvSpPr txBox="1">
              <a:spLocks noChangeArrowheads="1"/>
            </p:cNvSpPr>
            <p:nvPr/>
          </p:nvSpPr>
          <p:spPr bwMode="auto">
            <a:xfrm>
              <a:off x="2150" y="3974"/>
              <a:ext cx="441"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500" dirty="0" smtClean="0">
                  <a:latin typeface="Tahoma" pitchFamily="34" charset="0"/>
                </a:rPr>
                <a:t>YEARS</a:t>
              </a:r>
              <a:endParaRPr lang="en-US" sz="1500" dirty="0">
                <a:latin typeface="Tahoma" pitchFamily="34" charset="0"/>
              </a:endParaRPr>
            </a:p>
          </p:txBody>
        </p:sp>
      </p:grpSp>
      <p:sp>
        <p:nvSpPr>
          <p:cNvPr id="44048" name="Text Box 16"/>
          <p:cNvSpPr txBox="1">
            <a:spLocks noChangeArrowheads="1"/>
          </p:cNvSpPr>
          <p:nvPr/>
        </p:nvSpPr>
        <p:spPr bwMode="auto">
          <a:xfrm>
            <a:off x="4724401" y="2925368"/>
            <a:ext cx="3727302" cy="646331"/>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sz="3600" b="1" dirty="0">
                <a:solidFill>
                  <a:srgbClr val="800000"/>
                </a:solidFill>
                <a:latin typeface="Tahoma" pitchFamily="34" charset="0"/>
              </a:rPr>
              <a:t>41-61/100.000</a:t>
            </a:r>
            <a:endParaRPr lang="en-US" sz="3600" b="1" dirty="0">
              <a:solidFill>
                <a:srgbClr val="800000"/>
              </a:solidFill>
              <a:latin typeface="Tahoma" pitchFamily="34" charset="0"/>
            </a:endParaRPr>
          </a:p>
        </p:txBody>
      </p:sp>
      <p:sp>
        <p:nvSpPr>
          <p:cNvPr id="5" name="Title 4"/>
          <p:cNvSpPr>
            <a:spLocks noGrp="1"/>
          </p:cNvSpPr>
          <p:nvPr>
            <p:ph type="title"/>
          </p:nvPr>
        </p:nvSpPr>
        <p:spPr>
          <a:ln>
            <a:solidFill>
              <a:schemeClr val="tx1"/>
            </a:solidFill>
          </a:ln>
        </p:spPr>
        <p:txBody>
          <a:bodyPr/>
          <a:lstStyle/>
          <a:p>
            <a:r>
              <a:rPr lang="sr-Latn-RS" dirty="0"/>
              <a:t>Incidence by age</a:t>
            </a:r>
            <a:endParaRPr lang="en-US" dirty="0"/>
          </a:p>
        </p:txBody>
      </p:sp>
      <p:sp>
        <p:nvSpPr>
          <p:cNvPr id="2" name="Date Placeholder 1"/>
          <p:cNvSpPr>
            <a:spLocks noGrp="1"/>
          </p:cNvSpPr>
          <p:nvPr>
            <p:ph type="dt" sz="half" idx="10"/>
          </p:nvPr>
        </p:nvSpPr>
        <p:spPr/>
        <p:txBody>
          <a:bodyPr/>
          <a:lstStyle/>
          <a:p>
            <a:fld id="{5FEC4348-9BF4-4DAE-B9C9-C4A84EDB7C9C}" type="datetime5">
              <a:rPr lang="en-US" smtClean="0"/>
              <a:t>5-Mar-24</a:t>
            </a:fld>
            <a:endParaRPr lang="en-US"/>
          </a:p>
        </p:txBody>
      </p:sp>
      <p:sp>
        <p:nvSpPr>
          <p:cNvPr id="4" name="Slide Number Placeholder 3"/>
          <p:cNvSpPr>
            <a:spLocks noGrp="1"/>
          </p:cNvSpPr>
          <p:nvPr>
            <p:ph type="sldNum" sz="quarter" idx="12"/>
          </p:nvPr>
        </p:nvSpPr>
        <p:spPr/>
        <p:txBody>
          <a:bodyPr/>
          <a:lstStyle/>
          <a:p>
            <a:fld id="{ADF3B9B0-36BE-4C4B-AA5B-09BA3CE4F101}" type="slidenum">
              <a:rPr lang="en-US" smtClean="0"/>
              <a:pPr/>
              <a:t>85</a:t>
            </a:fld>
            <a:endParaRPr lang="en-US"/>
          </a:p>
        </p:txBody>
      </p:sp>
    </p:spTree>
    <p:extLst>
      <p:ext uri="{BB962C8B-B14F-4D97-AF65-F5344CB8AC3E}">
        <p14:creationId xmlns:p14="http://schemas.microsoft.com/office/powerpoint/2010/main" val="1920246530"/>
      </p:ext>
    </p:extLst>
  </p:cSld>
  <p:clrMapOvr>
    <a:masterClrMapping/>
  </p:clrMapOvr>
  <mc:AlternateContent xmlns:mc="http://schemas.openxmlformats.org/markup-compatibility/2006" xmlns:p14="http://schemas.microsoft.com/office/powerpoint/2010/main">
    <mc:Choice Requires="p14">
      <p:transition spd="slow" p14:dur="2000" advTm="14033"/>
    </mc:Choice>
    <mc:Fallback xmlns="">
      <p:transition spd="slow" advTm="14033"/>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4762"/>
            <a:ext cx="12245040" cy="6862762"/>
          </a:xfrm>
          <a:prstGeom prst="rect">
            <a:avLst/>
          </a:prstGeom>
        </p:spPr>
      </p:pic>
    </p:spTree>
    <p:extLst>
      <p:ext uri="{BB962C8B-B14F-4D97-AF65-F5344CB8AC3E}">
        <p14:creationId xmlns:p14="http://schemas.microsoft.com/office/powerpoint/2010/main" val="116515249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897" y="0"/>
            <a:ext cx="12191999" cy="6858000"/>
          </a:xfrm>
          <a:prstGeom prst="rect">
            <a:avLst/>
          </a:prstGeom>
        </p:spPr>
      </p:pic>
    </p:spTree>
    <p:extLst>
      <p:ext uri="{BB962C8B-B14F-4D97-AF65-F5344CB8AC3E}">
        <p14:creationId xmlns:p14="http://schemas.microsoft.com/office/powerpoint/2010/main" val="379649453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200" y="0"/>
            <a:ext cx="12268200" cy="6819900"/>
          </a:xfrm>
          <a:prstGeom prst="rect">
            <a:avLst/>
          </a:prstGeom>
        </p:spPr>
      </p:pic>
    </p:spTree>
    <p:extLst>
      <p:ext uri="{BB962C8B-B14F-4D97-AF65-F5344CB8AC3E}">
        <p14:creationId xmlns:p14="http://schemas.microsoft.com/office/powerpoint/2010/main" val="239441287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400" y="0"/>
            <a:ext cx="12166600" cy="6858001"/>
          </a:xfrm>
          <a:prstGeom prst="rect">
            <a:avLst/>
          </a:prstGeom>
        </p:spPr>
      </p:pic>
    </p:spTree>
    <p:extLst>
      <p:ext uri="{BB962C8B-B14F-4D97-AF65-F5344CB8AC3E}">
        <p14:creationId xmlns:p14="http://schemas.microsoft.com/office/powerpoint/2010/main" val="315792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ln>
            <a:solidFill>
              <a:schemeClr val="tx1"/>
            </a:solidFill>
          </a:ln>
        </p:spPr>
        <p:txBody>
          <a:bodyPr>
            <a:normAutofit/>
          </a:bodyPr>
          <a:lstStyle/>
          <a:p>
            <a:pPr>
              <a:defRPr/>
            </a:pPr>
            <a:r>
              <a:rPr lang="sr-Latn-RS" dirty="0"/>
              <a:t>DEFINITION OF EPILEPSY</a:t>
            </a:r>
            <a:endParaRPr lang="sr-Cyrl-CS" dirty="0" smtClean="0"/>
          </a:p>
        </p:txBody>
      </p:sp>
      <p:sp>
        <p:nvSpPr>
          <p:cNvPr id="8195" name="Rectangle 3"/>
          <p:cNvSpPr>
            <a:spLocks noGrp="1" noChangeArrowheads="1"/>
          </p:cNvSpPr>
          <p:nvPr>
            <p:ph idx="1"/>
          </p:nvPr>
        </p:nvSpPr>
        <p:spPr>
          <a:xfrm>
            <a:off x="1295402" y="3505200"/>
            <a:ext cx="9601196" cy="1524000"/>
          </a:xfrm>
          <a:ln>
            <a:solidFill>
              <a:schemeClr val="tx1"/>
            </a:solidFill>
          </a:ln>
        </p:spPr>
        <p:txBody>
          <a:bodyPr/>
          <a:lstStyle/>
          <a:p>
            <a:pPr>
              <a:defRPr/>
            </a:pPr>
            <a:r>
              <a:rPr lang="en-US" dirty="0"/>
              <a:t>Epilepsy is a chronic neurological disease characterized by spontaneous REPEATING of epileptic attacks.</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advTm="10029"/>
    </mc:Choice>
    <mc:Fallback xmlns="">
      <p:transition spd="slow" advTm="10029"/>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5536"/>
            <a:ext cx="12192000" cy="6843204"/>
          </a:xfrm>
          <a:prstGeom prst="rect">
            <a:avLst/>
          </a:prstGeom>
        </p:spPr>
      </p:pic>
    </p:spTree>
    <p:extLst>
      <p:ext uri="{BB962C8B-B14F-4D97-AF65-F5344CB8AC3E}">
        <p14:creationId xmlns:p14="http://schemas.microsoft.com/office/powerpoint/2010/main" val="122184497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5360263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4032"/>
            <a:ext cx="12268200" cy="6892031"/>
          </a:xfrm>
          <a:prstGeom prst="rect">
            <a:avLst/>
          </a:prstGeom>
        </p:spPr>
      </p:pic>
    </p:spTree>
    <p:extLst>
      <p:ext uri="{BB962C8B-B14F-4D97-AF65-F5344CB8AC3E}">
        <p14:creationId xmlns:p14="http://schemas.microsoft.com/office/powerpoint/2010/main" val="243288808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779532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7010400"/>
          </a:xfrm>
          <a:prstGeom prst="rect">
            <a:avLst/>
          </a:prstGeom>
        </p:spPr>
      </p:pic>
    </p:spTree>
    <p:extLst>
      <p:ext uri="{BB962C8B-B14F-4D97-AF65-F5344CB8AC3E}">
        <p14:creationId xmlns:p14="http://schemas.microsoft.com/office/powerpoint/2010/main" val="389849967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1"/>
          </a:xfrm>
          <a:prstGeom prst="rect">
            <a:avLst/>
          </a:prstGeom>
        </p:spPr>
      </p:pic>
    </p:spTree>
    <p:extLst>
      <p:ext uri="{BB962C8B-B14F-4D97-AF65-F5344CB8AC3E}">
        <p14:creationId xmlns:p14="http://schemas.microsoft.com/office/powerpoint/2010/main" val="316263441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81" y="0"/>
            <a:ext cx="12192000" cy="6858000"/>
          </a:xfrm>
          <a:prstGeom prst="rect">
            <a:avLst/>
          </a:prstGeom>
        </p:spPr>
      </p:pic>
    </p:spTree>
    <p:extLst>
      <p:ext uri="{BB962C8B-B14F-4D97-AF65-F5344CB8AC3E}">
        <p14:creationId xmlns:p14="http://schemas.microsoft.com/office/powerpoint/2010/main" val="140460409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4984" y="1080740"/>
            <a:ext cx="7338060" cy="1131570"/>
          </a:xfrm>
        </p:spPr>
        <p:txBody>
          <a:bodyPr/>
          <a:lstStyle/>
          <a:p>
            <a:r>
              <a:rPr lang="sr-Latn-RS" dirty="0" smtClean="0"/>
              <a:t>Idealan lek za prekid se</a:t>
            </a:r>
            <a:endParaRPr lang="en-US" dirty="0"/>
          </a:p>
        </p:txBody>
      </p:sp>
      <p:sp>
        <p:nvSpPr>
          <p:cNvPr id="3" name="Content Placeholder 2"/>
          <p:cNvSpPr>
            <a:spLocks noGrp="1"/>
          </p:cNvSpPr>
          <p:nvPr>
            <p:ph idx="1"/>
          </p:nvPr>
        </p:nvSpPr>
        <p:spPr/>
        <p:txBody>
          <a:bodyPr>
            <a:normAutofit fontScale="62500" lnSpcReduction="20000"/>
          </a:bodyPr>
          <a:lstStyle/>
          <a:p>
            <a:r>
              <a:rPr lang="en-US" b="1" dirty="0">
                <a:solidFill>
                  <a:schemeClr val="tx1"/>
                </a:solidFill>
              </a:rPr>
              <a:t>1</a:t>
            </a:r>
            <a:r>
              <a:rPr lang="en-US" dirty="0">
                <a:solidFill>
                  <a:schemeClr val="tx1"/>
                </a:solidFill>
              </a:rPr>
              <a:t>) </a:t>
            </a:r>
            <a:r>
              <a:rPr lang="en-US" dirty="0" err="1">
                <a:solidFill>
                  <a:schemeClr val="tx1"/>
                </a:solidFill>
              </a:rPr>
              <a:t>veliki</a:t>
            </a:r>
            <a:r>
              <a:rPr lang="en-US" dirty="0">
                <a:solidFill>
                  <a:schemeClr val="tx1"/>
                </a:solidFill>
              </a:rPr>
              <a:t> </a:t>
            </a:r>
            <a:r>
              <a:rPr lang="en-US" dirty="0" err="1">
                <a:solidFill>
                  <a:schemeClr val="tx1"/>
                </a:solidFill>
              </a:rPr>
              <a:t>terapijski</a:t>
            </a:r>
            <a:r>
              <a:rPr lang="en-US" dirty="0">
                <a:solidFill>
                  <a:schemeClr val="tx1"/>
                </a:solidFill>
              </a:rPr>
              <a:t> </a:t>
            </a:r>
            <a:r>
              <a:rPr lang="en-US" dirty="0" err="1">
                <a:solidFill>
                  <a:schemeClr val="tx1"/>
                </a:solidFill>
              </a:rPr>
              <a:t>efekat</a:t>
            </a:r>
            <a:r>
              <a:rPr lang="en-US" dirty="0">
                <a:solidFill>
                  <a:schemeClr val="tx1"/>
                </a:solidFill>
              </a:rPr>
              <a:t> </a:t>
            </a:r>
            <a:r>
              <a:rPr lang="en-US" dirty="0" err="1">
                <a:solidFill>
                  <a:schemeClr val="tx1"/>
                </a:solidFill>
              </a:rPr>
              <a:t>protiv</a:t>
            </a:r>
            <a:r>
              <a:rPr lang="en-US" dirty="0">
                <a:solidFill>
                  <a:schemeClr val="tx1"/>
                </a:solidFill>
              </a:rPr>
              <a:t> </a:t>
            </a:r>
            <a:r>
              <a:rPr lang="en-US" dirty="0" err="1">
                <a:solidFill>
                  <a:schemeClr val="tx1"/>
                </a:solidFill>
              </a:rPr>
              <a:t>svih</a:t>
            </a:r>
            <a:r>
              <a:rPr lang="en-US" dirty="0">
                <a:solidFill>
                  <a:schemeClr val="tx1"/>
                </a:solidFill>
              </a:rPr>
              <a:t> </a:t>
            </a:r>
            <a:r>
              <a:rPr lang="en-US" dirty="0" err="1">
                <a:solidFill>
                  <a:schemeClr val="tx1"/>
                </a:solidFill>
              </a:rPr>
              <a:t>tipova</a:t>
            </a:r>
            <a:r>
              <a:rPr lang="en-US" dirty="0">
                <a:solidFill>
                  <a:schemeClr val="tx1"/>
                </a:solidFill>
              </a:rPr>
              <a:t> </a:t>
            </a:r>
            <a:r>
              <a:rPr lang="en-US" dirty="0" err="1">
                <a:solidFill>
                  <a:schemeClr val="tx1"/>
                </a:solidFill>
              </a:rPr>
              <a:t>statusa</a:t>
            </a:r>
            <a:r>
              <a:rPr lang="en-US" dirty="0" smtClean="0">
                <a:solidFill>
                  <a:schemeClr val="tx1"/>
                </a:solidFill>
              </a:rPr>
              <a:t>;</a:t>
            </a:r>
            <a:endParaRPr lang="sr-Latn-RS" dirty="0" smtClean="0">
              <a:solidFill>
                <a:schemeClr val="tx1"/>
              </a:solidFill>
            </a:endParaRPr>
          </a:p>
          <a:p>
            <a:r>
              <a:rPr lang="en-US" dirty="0" smtClean="0">
                <a:solidFill>
                  <a:schemeClr val="tx1"/>
                </a:solidFill>
              </a:rPr>
              <a:t> </a:t>
            </a:r>
            <a:r>
              <a:rPr lang="en-US" b="1" dirty="0">
                <a:solidFill>
                  <a:schemeClr val="tx1"/>
                </a:solidFill>
              </a:rPr>
              <a:t>2</a:t>
            </a:r>
            <a:r>
              <a:rPr lang="en-US" dirty="0">
                <a:solidFill>
                  <a:schemeClr val="tx1"/>
                </a:solidFill>
              </a:rPr>
              <a:t>) </a:t>
            </a:r>
            <a:r>
              <a:rPr lang="en-US" dirty="0" err="1">
                <a:solidFill>
                  <a:schemeClr val="tx1"/>
                </a:solidFill>
              </a:rPr>
              <a:t>oblik</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intravensku</a:t>
            </a:r>
            <a:r>
              <a:rPr lang="en-US" dirty="0">
                <a:solidFill>
                  <a:schemeClr val="tx1"/>
                </a:solidFill>
              </a:rPr>
              <a:t> </a:t>
            </a:r>
            <a:r>
              <a:rPr lang="en-US" dirty="0" err="1">
                <a:solidFill>
                  <a:schemeClr val="tx1"/>
                </a:solidFill>
              </a:rPr>
              <a:t>primenu</a:t>
            </a:r>
            <a:r>
              <a:rPr lang="en-US" dirty="0" smtClean="0">
                <a:solidFill>
                  <a:schemeClr val="tx1"/>
                </a:solidFill>
              </a:rPr>
              <a:t>;</a:t>
            </a:r>
            <a:endParaRPr lang="sr-Latn-RS" dirty="0" smtClean="0">
              <a:solidFill>
                <a:schemeClr val="tx1"/>
              </a:solidFill>
            </a:endParaRPr>
          </a:p>
          <a:p>
            <a:r>
              <a:rPr lang="en-US" dirty="0" smtClean="0">
                <a:solidFill>
                  <a:schemeClr val="tx1"/>
                </a:solidFill>
              </a:rPr>
              <a:t> </a:t>
            </a:r>
            <a:r>
              <a:rPr lang="en-US" b="1" dirty="0">
                <a:solidFill>
                  <a:schemeClr val="tx1"/>
                </a:solidFill>
              </a:rPr>
              <a:t>3</a:t>
            </a:r>
            <a:r>
              <a:rPr lang="en-US" dirty="0">
                <a:solidFill>
                  <a:schemeClr val="tx1"/>
                </a:solidFill>
              </a:rPr>
              <a:t>) </a:t>
            </a:r>
            <a:r>
              <a:rPr lang="en-US" dirty="0" err="1">
                <a:solidFill>
                  <a:schemeClr val="tx1"/>
                </a:solidFill>
              </a:rPr>
              <a:t>veliku</a:t>
            </a:r>
            <a:r>
              <a:rPr lang="en-US" dirty="0">
                <a:solidFill>
                  <a:schemeClr val="tx1"/>
                </a:solidFill>
              </a:rPr>
              <a:t> </a:t>
            </a:r>
            <a:r>
              <a:rPr lang="en-US" dirty="0" err="1">
                <a:solidFill>
                  <a:schemeClr val="tx1"/>
                </a:solidFill>
              </a:rPr>
              <a:t>jačinu</a:t>
            </a:r>
            <a:r>
              <a:rPr lang="en-US" dirty="0">
                <a:solidFill>
                  <a:schemeClr val="tx1"/>
                </a:solidFill>
              </a:rPr>
              <a:t>, </a:t>
            </a:r>
            <a:r>
              <a:rPr lang="en-US" dirty="0" err="1">
                <a:solidFill>
                  <a:schemeClr val="tx1"/>
                </a:solidFill>
              </a:rPr>
              <a:t>tako</a:t>
            </a:r>
            <a:r>
              <a:rPr lang="en-US" dirty="0">
                <a:solidFill>
                  <a:schemeClr val="tx1"/>
                </a:solidFill>
              </a:rPr>
              <a:t> da mala </a:t>
            </a:r>
            <a:r>
              <a:rPr lang="en-US" dirty="0" err="1">
                <a:solidFill>
                  <a:schemeClr val="tx1"/>
                </a:solidFill>
              </a:rPr>
              <a:t>ukupna</a:t>
            </a:r>
            <a:r>
              <a:rPr lang="en-US" dirty="0">
                <a:solidFill>
                  <a:schemeClr val="tx1"/>
                </a:solidFill>
              </a:rPr>
              <a:t> </a:t>
            </a:r>
            <a:r>
              <a:rPr lang="en-US" dirty="0" err="1">
                <a:solidFill>
                  <a:schemeClr val="tx1"/>
                </a:solidFill>
              </a:rPr>
              <a:t>količina</a:t>
            </a:r>
            <a:r>
              <a:rPr lang="en-US" dirty="0">
                <a:solidFill>
                  <a:schemeClr val="tx1"/>
                </a:solidFill>
              </a:rPr>
              <a:t> (</a:t>
            </a:r>
            <a:r>
              <a:rPr lang="en-US" dirty="0" err="1">
                <a:solidFill>
                  <a:schemeClr val="tx1"/>
                </a:solidFill>
              </a:rPr>
              <a:t>zapreminska</a:t>
            </a:r>
            <a:r>
              <a:rPr lang="en-US" dirty="0">
                <a:solidFill>
                  <a:schemeClr val="tx1"/>
                </a:solidFill>
              </a:rPr>
              <a:t>) </a:t>
            </a:r>
            <a:r>
              <a:rPr lang="en-US" dirty="0" err="1">
                <a:solidFill>
                  <a:schemeClr val="tx1"/>
                </a:solidFill>
              </a:rPr>
              <a:t>može</a:t>
            </a:r>
            <a:r>
              <a:rPr lang="en-US" dirty="0">
                <a:solidFill>
                  <a:schemeClr val="tx1"/>
                </a:solidFill>
              </a:rPr>
              <a:t> da se </a:t>
            </a:r>
            <a:r>
              <a:rPr lang="en-US" dirty="0" err="1">
                <a:solidFill>
                  <a:schemeClr val="tx1"/>
                </a:solidFill>
              </a:rPr>
              <a:t>primeni</a:t>
            </a:r>
            <a:r>
              <a:rPr lang="en-US" dirty="0">
                <a:solidFill>
                  <a:schemeClr val="tx1"/>
                </a:solidFill>
              </a:rPr>
              <a:t> </a:t>
            </a:r>
            <a:r>
              <a:rPr lang="en-US" dirty="0" err="1">
                <a:solidFill>
                  <a:schemeClr val="tx1"/>
                </a:solidFill>
              </a:rPr>
              <a:t>brzo</a:t>
            </a:r>
            <a:r>
              <a:rPr lang="en-US" dirty="0">
                <a:solidFill>
                  <a:schemeClr val="tx1"/>
                </a:solidFill>
              </a:rPr>
              <a:t>, u </a:t>
            </a:r>
            <a:r>
              <a:rPr lang="en-US" dirty="0" err="1">
                <a:solidFill>
                  <a:schemeClr val="tx1"/>
                </a:solidFill>
              </a:rPr>
              <a:t>dozi</a:t>
            </a:r>
            <a:r>
              <a:rPr lang="en-US" dirty="0">
                <a:solidFill>
                  <a:schemeClr val="tx1"/>
                </a:solidFill>
              </a:rPr>
              <a:t> </a:t>
            </a:r>
            <a:r>
              <a:rPr lang="en-US" dirty="0" err="1">
                <a:solidFill>
                  <a:schemeClr val="tx1"/>
                </a:solidFill>
              </a:rPr>
              <a:t>opterećenja</a:t>
            </a:r>
            <a:r>
              <a:rPr lang="en-US" dirty="0" smtClean="0">
                <a:solidFill>
                  <a:schemeClr val="tx1"/>
                </a:solidFill>
              </a:rPr>
              <a:t>;</a:t>
            </a:r>
            <a:endParaRPr lang="sr-Latn-RS" dirty="0" smtClean="0">
              <a:solidFill>
                <a:schemeClr val="tx1"/>
              </a:solidFill>
            </a:endParaRPr>
          </a:p>
          <a:p>
            <a:r>
              <a:rPr lang="en-US" dirty="0" smtClean="0">
                <a:solidFill>
                  <a:schemeClr val="tx1"/>
                </a:solidFill>
              </a:rPr>
              <a:t> </a:t>
            </a:r>
            <a:r>
              <a:rPr lang="en-US" b="1" dirty="0">
                <a:solidFill>
                  <a:schemeClr val="tx1"/>
                </a:solidFill>
              </a:rPr>
              <a:t>4</a:t>
            </a:r>
            <a:r>
              <a:rPr lang="en-US" dirty="0">
                <a:solidFill>
                  <a:schemeClr val="tx1"/>
                </a:solidFill>
              </a:rPr>
              <a:t>) </a:t>
            </a:r>
            <a:r>
              <a:rPr lang="en-US" dirty="0" err="1">
                <a:solidFill>
                  <a:schemeClr val="tx1"/>
                </a:solidFill>
              </a:rPr>
              <a:t>veliku</a:t>
            </a:r>
            <a:r>
              <a:rPr lang="en-US" dirty="0">
                <a:solidFill>
                  <a:schemeClr val="tx1"/>
                </a:solidFill>
              </a:rPr>
              <a:t> </a:t>
            </a:r>
            <a:r>
              <a:rPr lang="en-US" dirty="0" err="1">
                <a:solidFill>
                  <a:schemeClr val="tx1"/>
                </a:solidFill>
              </a:rPr>
              <a:t>sigurnost</a:t>
            </a:r>
            <a:r>
              <a:rPr lang="en-US" dirty="0">
                <a:solidFill>
                  <a:schemeClr val="tx1"/>
                </a:solidFill>
              </a:rPr>
              <a:t> (</a:t>
            </a:r>
            <a:r>
              <a:rPr lang="en-US" dirty="0" err="1">
                <a:solidFill>
                  <a:schemeClr val="tx1"/>
                </a:solidFill>
              </a:rPr>
              <a:t>odsustvo</a:t>
            </a:r>
            <a:r>
              <a:rPr lang="en-US" dirty="0">
                <a:solidFill>
                  <a:schemeClr val="tx1"/>
                </a:solidFill>
              </a:rPr>
              <a:t> </a:t>
            </a:r>
            <a:r>
              <a:rPr lang="en-US" dirty="0" err="1">
                <a:solidFill>
                  <a:schemeClr val="tx1"/>
                </a:solidFill>
              </a:rPr>
              <a:t>kardio-respiratorne</a:t>
            </a:r>
            <a:r>
              <a:rPr lang="en-US" dirty="0">
                <a:solidFill>
                  <a:schemeClr val="tx1"/>
                </a:solidFill>
              </a:rPr>
              <a:t> </a:t>
            </a:r>
            <a:r>
              <a:rPr lang="en-US" dirty="0" err="1">
                <a:solidFill>
                  <a:schemeClr val="tx1"/>
                </a:solidFill>
              </a:rPr>
              <a:t>depresije</a:t>
            </a:r>
            <a:r>
              <a:rPr lang="en-US" dirty="0">
                <a:solidFill>
                  <a:schemeClr val="tx1"/>
                </a:solidFill>
              </a:rPr>
              <a:t>, </a:t>
            </a:r>
            <a:r>
              <a:rPr lang="en-US" dirty="0" err="1">
                <a:solidFill>
                  <a:schemeClr val="tx1"/>
                </a:solidFill>
              </a:rPr>
              <a:t>depresije</a:t>
            </a:r>
            <a:r>
              <a:rPr lang="en-US" dirty="0">
                <a:solidFill>
                  <a:schemeClr val="tx1"/>
                </a:solidFill>
              </a:rPr>
              <a:t> </a:t>
            </a:r>
            <a:r>
              <a:rPr lang="en-US" dirty="0" err="1">
                <a:solidFill>
                  <a:schemeClr val="tx1"/>
                </a:solidFill>
              </a:rPr>
              <a:t>stanja</a:t>
            </a:r>
            <a:r>
              <a:rPr lang="en-US" dirty="0">
                <a:solidFill>
                  <a:schemeClr val="tx1"/>
                </a:solidFill>
              </a:rPr>
              <a:t> </a:t>
            </a:r>
            <a:r>
              <a:rPr lang="en-US" dirty="0" err="1">
                <a:solidFill>
                  <a:schemeClr val="tx1"/>
                </a:solidFill>
              </a:rPr>
              <a:t>svesti</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drugih</a:t>
            </a:r>
            <a:r>
              <a:rPr lang="en-US" dirty="0">
                <a:solidFill>
                  <a:schemeClr val="tx1"/>
                </a:solidFill>
              </a:rPr>
              <a:t> </a:t>
            </a:r>
            <a:r>
              <a:rPr lang="en-US" dirty="0" err="1">
                <a:solidFill>
                  <a:schemeClr val="tx1"/>
                </a:solidFill>
              </a:rPr>
              <a:t>neželjenih</a:t>
            </a:r>
            <a:r>
              <a:rPr lang="en-US" dirty="0">
                <a:solidFill>
                  <a:schemeClr val="tx1"/>
                </a:solidFill>
              </a:rPr>
              <a:t> </a:t>
            </a:r>
            <a:r>
              <a:rPr lang="en-US" dirty="0" err="1">
                <a:solidFill>
                  <a:schemeClr val="tx1"/>
                </a:solidFill>
              </a:rPr>
              <a:t>dejstava</a:t>
            </a:r>
            <a:r>
              <a:rPr lang="en-US" dirty="0" smtClean="0">
                <a:solidFill>
                  <a:schemeClr val="tx1"/>
                </a:solidFill>
              </a:rPr>
              <a:t>);</a:t>
            </a:r>
            <a:endParaRPr lang="sr-Latn-RS" dirty="0" smtClean="0">
              <a:solidFill>
                <a:schemeClr val="tx1"/>
              </a:solidFill>
            </a:endParaRPr>
          </a:p>
          <a:p>
            <a:r>
              <a:rPr lang="en-US" dirty="0" smtClean="0">
                <a:solidFill>
                  <a:schemeClr val="tx1"/>
                </a:solidFill>
              </a:rPr>
              <a:t> </a:t>
            </a:r>
            <a:r>
              <a:rPr lang="en-US" b="1" dirty="0">
                <a:solidFill>
                  <a:schemeClr val="tx1"/>
                </a:solidFill>
              </a:rPr>
              <a:t>5</a:t>
            </a:r>
            <a:r>
              <a:rPr lang="en-US" dirty="0">
                <a:solidFill>
                  <a:schemeClr val="tx1"/>
                </a:solidFill>
              </a:rPr>
              <a:t>) </a:t>
            </a:r>
            <a:r>
              <a:rPr lang="en-US" dirty="0" err="1">
                <a:solidFill>
                  <a:schemeClr val="tx1"/>
                </a:solidFill>
              </a:rPr>
              <a:t>brzo</a:t>
            </a:r>
            <a:r>
              <a:rPr lang="en-US" dirty="0">
                <a:solidFill>
                  <a:schemeClr val="tx1"/>
                </a:solidFill>
              </a:rPr>
              <a:t> </a:t>
            </a:r>
            <a:r>
              <a:rPr lang="en-US" dirty="0" err="1">
                <a:solidFill>
                  <a:schemeClr val="tx1"/>
                </a:solidFill>
              </a:rPr>
              <a:t>prodiranje</a:t>
            </a:r>
            <a:r>
              <a:rPr lang="en-US" dirty="0">
                <a:solidFill>
                  <a:schemeClr val="tx1"/>
                </a:solidFill>
              </a:rPr>
              <a:t> u CNS;</a:t>
            </a:r>
          </a:p>
          <a:p>
            <a:r>
              <a:rPr lang="en-US" b="1" dirty="0">
                <a:solidFill>
                  <a:schemeClr val="tx1"/>
                </a:solidFill>
              </a:rPr>
              <a:t>6</a:t>
            </a:r>
            <a:r>
              <a:rPr lang="en-US" dirty="0">
                <a:solidFill>
                  <a:schemeClr val="tx1"/>
                </a:solidFill>
              </a:rPr>
              <a:t>) </a:t>
            </a:r>
            <a:r>
              <a:rPr lang="en-US" dirty="0" err="1">
                <a:solidFill>
                  <a:schemeClr val="tx1"/>
                </a:solidFill>
              </a:rPr>
              <a:t>kratak</a:t>
            </a:r>
            <a:r>
              <a:rPr lang="en-US" dirty="0">
                <a:solidFill>
                  <a:schemeClr val="tx1"/>
                </a:solidFill>
              </a:rPr>
              <a:t> </a:t>
            </a:r>
            <a:r>
              <a:rPr lang="en-US" dirty="0" err="1">
                <a:solidFill>
                  <a:schemeClr val="tx1"/>
                </a:solidFill>
              </a:rPr>
              <a:t>poluživot</a:t>
            </a:r>
            <a:r>
              <a:rPr lang="en-US" dirty="0">
                <a:solidFill>
                  <a:schemeClr val="tx1"/>
                </a:solidFill>
              </a:rPr>
              <a:t> </a:t>
            </a:r>
            <a:r>
              <a:rPr lang="en-US" dirty="0" err="1">
                <a:solidFill>
                  <a:schemeClr val="tx1"/>
                </a:solidFill>
              </a:rPr>
              <a:t>distribucije</a:t>
            </a:r>
            <a:r>
              <a:rPr lang="en-US" dirty="0">
                <a:solidFill>
                  <a:schemeClr val="tx1"/>
                </a:solidFill>
              </a:rPr>
              <a:t> </a:t>
            </a:r>
            <a:r>
              <a:rPr lang="en-US" dirty="0" err="1">
                <a:solidFill>
                  <a:schemeClr val="tx1"/>
                </a:solidFill>
              </a:rPr>
              <a:t>uz</a:t>
            </a:r>
            <a:r>
              <a:rPr lang="en-US" dirty="0">
                <a:solidFill>
                  <a:schemeClr val="tx1"/>
                </a:solidFill>
              </a:rPr>
              <a:t> </a:t>
            </a:r>
            <a:r>
              <a:rPr lang="en-US" dirty="0" err="1">
                <a:solidFill>
                  <a:schemeClr val="tx1"/>
                </a:solidFill>
              </a:rPr>
              <a:t>odsustvo</a:t>
            </a:r>
            <a:r>
              <a:rPr lang="en-US" dirty="0">
                <a:solidFill>
                  <a:schemeClr val="tx1"/>
                </a:solidFill>
              </a:rPr>
              <a:t> </a:t>
            </a:r>
            <a:r>
              <a:rPr lang="en-US" dirty="0" err="1">
                <a:solidFill>
                  <a:schemeClr val="tx1"/>
                </a:solidFill>
              </a:rPr>
              <a:t>redistribuciju</a:t>
            </a:r>
            <a:r>
              <a:rPr lang="en-US" dirty="0" smtClean="0">
                <a:solidFill>
                  <a:schemeClr val="tx1"/>
                </a:solidFill>
              </a:rPr>
              <a:t>;</a:t>
            </a:r>
            <a:endParaRPr lang="sr-Latn-RS" dirty="0" smtClean="0">
              <a:solidFill>
                <a:schemeClr val="tx1"/>
              </a:solidFill>
            </a:endParaRPr>
          </a:p>
          <a:p>
            <a:r>
              <a:rPr lang="en-US" dirty="0" smtClean="0">
                <a:solidFill>
                  <a:schemeClr val="tx1"/>
                </a:solidFill>
              </a:rPr>
              <a:t> </a:t>
            </a:r>
            <a:r>
              <a:rPr lang="en-US" b="1" dirty="0">
                <a:solidFill>
                  <a:schemeClr val="tx1"/>
                </a:solidFill>
              </a:rPr>
              <a:t>7</a:t>
            </a:r>
            <a:r>
              <a:rPr lang="en-US" dirty="0">
                <a:solidFill>
                  <a:schemeClr val="tx1"/>
                </a:solidFill>
              </a:rPr>
              <a:t>) </a:t>
            </a:r>
            <a:r>
              <a:rPr lang="en-US" dirty="0" err="1">
                <a:solidFill>
                  <a:schemeClr val="tx1"/>
                </a:solidFill>
              </a:rPr>
              <a:t>relativno</a:t>
            </a:r>
            <a:r>
              <a:rPr lang="en-US" dirty="0">
                <a:solidFill>
                  <a:schemeClr val="tx1"/>
                </a:solidFill>
              </a:rPr>
              <a:t> </a:t>
            </a:r>
            <a:r>
              <a:rPr lang="en-US" dirty="0" err="1">
                <a:solidFill>
                  <a:schemeClr val="tx1"/>
                </a:solidFill>
              </a:rPr>
              <a:t>kratak</a:t>
            </a:r>
            <a:r>
              <a:rPr lang="en-US" dirty="0">
                <a:solidFill>
                  <a:schemeClr val="tx1"/>
                </a:solidFill>
              </a:rPr>
              <a:t> </a:t>
            </a:r>
            <a:r>
              <a:rPr lang="en-US" dirty="0" err="1">
                <a:solidFill>
                  <a:schemeClr val="tx1"/>
                </a:solidFill>
              </a:rPr>
              <a:t>poluživot</a:t>
            </a:r>
            <a:r>
              <a:rPr lang="en-US" dirty="0">
                <a:solidFill>
                  <a:schemeClr val="tx1"/>
                </a:solidFill>
              </a:rPr>
              <a:t> </a:t>
            </a:r>
            <a:r>
              <a:rPr lang="en-US" dirty="0" err="1">
                <a:solidFill>
                  <a:schemeClr val="tx1"/>
                </a:solidFill>
              </a:rPr>
              <a:t>eliminacije</a:t>
            </a:r>
            <a:r>
              <a:rPr lang="en-US" dirty="0">
                <a:solidFill>
                  <a:schemeClr val="tx1"/>
                </a:solidFill>
              </a:rPr>
              <a:t> </a:t>
            </a:r>
            <a:r>
              <a:rPr lang="en-US" dirty="0" err="1">
                <a:solidFill>
                  <a:schemeClr val="tx1"/>
                </a:solidFill>
              </a:rPr>
              <a:t>koji</a:t>
            </a:r>
            <a:r>
              <a:rPr lang="en-US" dirty="0">
                <a:solidFill>
                  <a:schemeClr val="tx1"/>
                </a:solidFill>
              </a:rPr>
              <a:t> </a:t>
            </a:r>
            <a:r>
              <a:rPr lang="en-US" dirty="0" err="1">
                <a:solidFill>
                  <a:schemeClr val="tx1"/>
                </a:solidFill>
              </a:rPr>
              <a:t>sprečava</a:t>
            </a:r>
            <a:r>
              <a:rPr lang="en-US" dirty="0">
                <a:solidFill>
                  <a:schemeClr val="tx1"/>
                </a:solidFill>
              </a:rPr>
              <a:t> </a:t>
            </a:r>
            <a:r>
              <a:rPr lang="en-US" dirty="0" err="1">
                <a:solidFill>
                  <a:schemeClr val="tx1"/>
                </a:solidFill>
              </a:rPr>
              <a:t>kumulaciju</a:t>
            </a:r>
            <a:r>
              <a:rPr lang="en-US" dirty="0">
                <a:solidFill>
                  <a:schemeClr val="tx1"/>
                </a:solidFill>
              </a:rPr>
              <a:t> </a:t>
            </a:r>
            <a:r>
              <a:rPr lang="en-US" dirty="0" err="1">
                <a:solidFill>
                  <a:schemeClr val="tx1"/>
                </a:solidFill>
              </a:rPr>
              <a:t>leka</a:t>
            </a:r>
            <a:r>
              <a:rPr lang="en-US" dirty="0">
                <a:solidFill>
                  <a:schemeClr val="tx1"/>
                </a:solidFill>
              </a:rPr>
              <a:t>; </a:t>
            </a:r>
            <a:endParaRPr lang="sr-Latn-RS" dirty="0" err="1">
              <a:solidFill>
                <a:schemeClr val="tx1"/>
              </a:solidFill>
            </a:endParaRPr>
          </a:p>
          <a:p>
            <a:r>
              <a:rPr lang="en-US" dirty="0" smtClean="0">
                <a:solidFill>
                  <a:schemeClr val="tx1"/>
                </a:solidFill>
              </a:rPr>
              <a:t> </a:t>
            </a:r>
            <a:r>
              <a:rPr lang="en-US" b="1" dirty="0">
                <a:solidFill>
                  <a:schemeClr val="tx1"/>
                </a:solidFill>
              </a:rPr>
              <a:t>8</a:t>
            </a:r>
            <a:r>
              <a:rPr lang="en-US" dirty="0">
                <a:solidFill>
                  <a:schemeClr val="tx1"/>
                </a:solidFill>
              </a:rPr>
              <a:t>) </a:t>
            </a:r>
            <a:r>
              <a:rPr lang="en-US" dirty="0" err="1">
                <a:solidFill>
                  <a:schemeClr val="tx1"/>
                </a:solidFill>
              </a:rPr>
              <a:t>efikasanost</a:t>
            </a:r>
            <a:r>
              <a:rPr lang="en-US" dirty="0">
                <a:solidFill>
                  <a:schemeClr val="tx1"/>
                </a:solidFill>
              </a:rPr>
              <a:t> u </a:t>
            </a:r>
            <a:r>
              <a:rPr lang="en-US" dirty="0" err="1">
                <a:solidFill>
                  <a:schemeClr val="tx1"/>
                </a:solidFill>
              </a:rPr>
              <a:t>oralnoj</a:t>
            </a:r>
            <a:r>
              <a:rPr lang="en-US" dirty="0">
                <a:solidFill>
                  <a:schemeClr val="tx1"/>
                </a:solidFill>
              </a:rPr>
              <a:t> </a:t>
            </a:r>
            <a:r>
              <a:rPr lang="en-US" dirty="0" err="1">
                <a:solidFill>
                  <a:schemeClr val="tx1"/>
                </a:solidFill>
              </a:rPr>
              <a:t>formi</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nastavak</a:t>
            </a:r>
            <a:r>
              <a:rPr lang="en-US" dirty="0">
                <a:solidFill>
                  <a:schemeClr val="tx1"/>
                </a:solidFill>
              </a:rPr>
              <a:t> </a:t>
            </a:r>
            <a:r>
              <a:rPr lang="en-US" dirty="0" err="1">
                <a:solidFill>
                  <a:schemeClr val="tx1"/>
                </a:solidFill>
              </a:rPr>
              <a:t>hronične</a:t>
            </a:r>
            <a:r>
              <a:rPr lang="en-US" dirty="0">
                <a:solidFill>
                  <a:schemeClr val="tx1"/>
                </a:solidFill>
              </a:rPr>
              <a:t> </a:t>
            </a:r>
            <a:r>
              <a:rPr lang="en-US" dirty="0" err="1">
                <a:solidFill>
                  <a:schemeClr val="tx1"/>
                </a:solidFill>
              </a:rPr>
              <a:t>antiepileptičke</a:t>
            </a:r>
            <a:r>
              <a:rPr lang="en-US" dirty="0">
                <a:solidFill>
                  <a:schemeClr val="tx1"/>
                </a:solidFill>
              </a:rPr>
              <a:t> </a:t>
            </a:r>
            <a:r>
              <a:rPr lang="en-US" dirty="0" err="1">
                <a:solidFill>
                  <a:schemeClr val="tx1"/>
                </a:solidFill>
              </a:rPr>
              <a:t>terapije</a:t>
            </a:r>
            <a:r>
              <a:rPr lang="en-US" dirty="0">
                <a:solidFill>
                  <a:schemeClr val="tx1"/>
                </a:solidFill>
              </a:rPr>
              <a:t>. </a:t>
            </a:r>
            <a:endParaRPr lang="sr-Latn-RS" dirty="0" smtClean="0">
              <a:solidFill>
                <a:schemeClr val="tx1"/>
              </a:solidFill>
            </a:endParaRPr>
          </a:p>
          <a:p>
            <a:r>
              <a:rPr lang="en-US" dirty="0" err="1" smtClean="0">
                <a:solidFill>
                  <a:schemeClr val="tx1"/>
                </a:solidFill>
              </a:rPr>
              <a:t>Drugim</a:t>
            </a:r>
            <a:r>
              <a:rPr lang="en-US" dirty="0" smtClean="0">
                <a:solidFill>
                  <a:schemeClr val="tx1"/>
                </a:solidFill>
              </a:rPr>
              <a:t> </a:t>
            </a:r>
            <a:r>
              <a:rPr lang="en-US" dirty="0" err="1">
                <a:solidFill>
                  <a:schemeClr val="tx1"/>
                </a:solidFill>
              </a:rPr>
              <a:t>rečima</a:t>
            </a:r>
            <a:r>
              <a:rPr lang="en-US" dirty="0">
                <a:solidFill>
                  <a:schemeClr val="tx1"/>
                </a:solidFill>
              </a:rPr>
              <a:t>, </a:t>
            </a:r>
            <a:r>
              <a:rPr lang="en-US" dirty="0" err="1">
                <a:solidFill>
                  <a:schemeClr val="tx1"/>
                </a:solidFill>
              </a:rPr>
              <a:t>lek</a:t>
            </a:r>
            <a:r>
              <a:rPr lang="en-US" dirty="0">
                <a:solidFill>
                  <a:schemeClr val="tx1"/>
                </a:solidFill>
              </a:rPr>
              <a:t> </a:t>
            </a:r>
            <a:r>
              <a:rPr lang="en-US" dirty="0" err="1">
                <a:solidFill>
                  <a:schemeClr val="tx1"/>
                </a:solidFill>
              </a:rPr>
              <a:t>koji</a:t>
            </a:r>
            <a:r>
              <a:rPr lang="en-US" dirty="0">
                <a:solidFill>
                  <a:schemeClr val="tx1"/>
                </a:solidFill>
              </a:rPr>
              <a:t> bi se </a:t>
            </a:r>
            <a:r>
              <a:rPr lang="en-US" dirty="0" err="1">
                <a:solidFill>
                  <a:schemeClr val="tx1"/>
                </a:solidFill>
              </a:rPr>
              <a:t>davao</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lečenje</a:t>
            </a:r>
            <a:r>
              <a:rPr lang="en-US" dirty="0">
                <a:solidFill>
                  <a:schemeClr val="tx1"/>
                </a:solidFill>
              </a:rPr>
              <a:t> </a:t>
            </a:r>
            <a:r>
              <a:rPr lang="en-US" dirty="0" err="1">
                <a:solidFill>
                  <a:schemeClr val="tx1"/>
                </a:solidFill>
              </a:rPr>
              <a:t>statusa</a:t>
            </a:r>
            <a:r>
              <a:rPr lang="en-US" dirty="0">
                <a:solidFill>
                  <a:schemeClr val="tx1"/>
                </a:solidFill>
              </a:rPr>
              <a:t> mora da </a:t>
            </a:r>
            <a:r>
              <a:rPr lang="en-US" dirty="0" err="1">
                <a:solidFill>
                  <a:schemeClr val="tx1"/>
                </a:solidFill>
              </a:rPr>
              <a:t>bude</a:t>
            </a:r>
            <a:r>
              <a:rPr lang="en-US" dirty="0">
                <a:solidFill>
                  <a:schemeClr val="tx1"/>
                </a:solidFill>
              </a:rPr>
              <a:t> </a:t>
            </a:r>
            <a:r>
              <a:rPr lang="en-US" dirty="0" err="1">
                <a:solidFill>
                  <a:schemeClr val="tx1"/>
                </a:solidFill>
              </a:rPr>
              <a:t>najefkasniji</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njegov</a:t>
            </a:r>
            <a:r>
              <a:rPr lang="en-US" dirty="0">
                <a:solidFill>
                  <a:schemeClr val="tx1"/>
                </a:solidFill>
              </a:rPr>
              <a:t> </a:t>
            </a:r>
            <a:r>
              <a:rPr lang="en-US" dirty="0" err="1">
                <a:solidFill>
                  <a:schemeClr val="tx1"/>
                </a:solidFill>
              </a:rPr>
              <a:t>prekid</a:t>
            </a:r>
            <a:r>
              <a:rPr lang="en-US" dirty="0">
                <a:solidFill>
                  <a:schemeClr val="tx1"/>
                </a:solidFill>
              </a:rPr>
              <a:t> </a:t>
            </a:r>
            <a:r>
              <a:rPr lang="en-US" dirty="0" err="1">
                <a:solidFill>
                  <a:schemeClr val="tx1"/>
                </a:solidFill>
              </a:rPr>
              <a:t>uz</a:t>
            </a:r>
            <a:r>
              <a:rPr lang="en-US" dirty="0">
                <a:solidFill>
                  <a:schemeClr val="tx1"/>
                </a:solidFill>
              </a:rPr>
              <a:t> </a:t>
            </a:r>
            <a:r>
              <a:rPr lang="en-US" dirty="0" err="1">
                <a:solidFill>
                  <a:schemeClr val="tx1"/>
                </a:solidFill>
              </a:rPr>
              <a:t>veliku</a:t>
            </a:r>
            <a:r>
              <a:rPr lang="en-US" dirty="0">
                <a:solidFill>
                  <a:schemeClr val="tx1"/>
                </a:solidFill>
              </a:rPr>
              <a:t> </a:t>
            </a:r>
            <a:r>
              <a:rPr lang="en-US" dirty="0" err="1">
                <a:solidFill>
                  <a:schemeClr val="tx1"/>
                </a:solidFill>
              </a:rPr>
              <a:t>terapijsku</a:t>
            </a:r>
            <a:r>
              <a:rPr lang="en-US" dirty="0">
                <a:solidFill>
                  <a:schemeClr val="tx1"/>
                </a:solidFill>
              </a:rPr>
              <a:t> </a:t>
            </a:r>
            <a:r>
              <a:rPr lang="en-US" dirty="0" err="1">
                <a:solidFill>
                  <a:schemeClr val="tx1"/>
                </a:solidFill>
              </a:rPr>
              <a:t>širinu</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mali</a:t>
            </a:r>
            <a:r>
              <a:rPr lang="en-US" dirty="0">
                <a:solidFill>
                  <a:schemeClr val="tx1"/>
                </a:solidFill>
              </a:rPr>
              <a:t> </a:t>
            </a:r>
            <a:r>
              <a:rPr lang="en-US" dirty="0" err="1">
                <a:solidFill>
                  <a:schemeClr val="tx1"/>
                </a:solidFill>
              </a:rPr>
              <a:t>stepen</a:t>
            </a:r>
            <a:r>
              <a:rPr lang="en-US" dirty="0">
                <a:solidFill>
                  <a:schemeClr val="tx1"/>
                </a:solidFill>
              </a:rPr>
              <a:t> </a:t>
            </a:r>
            <a:r>
              <a:rPr lang="en-US" dirty="0" err="1">
                <a:solidFill>
                  <a:schemeClr val="tx1"/>
                </a:solidFill>
              </a:rPr>
              <a:t>neželjenih</a:t>
            </a:r>
            <a:r>
              <a:rPr lang="en-US" dirty="0">
                <a:solidFill>
                  <a:schemeClr val="tx1"/>
                </a:solidFill>
              </a:rPr>
              <a:t> </a:t>
            </a:r>
            <a:r>
              <a:rPr lang="en-US" dirty="0" err="1">
                <a:solidFill>
                  <a:schemeClr val="tx1"/>
                </a:solidFill>
              </a:rPr>
              <a:t>dejstava</a:t>
            </a:r>
            <a:r>
              <a:rPr lang="en-US" dirty="0">
                <a:solidFill>
                  <a:schemeClr val="tx1"/>
                </a:solidFill>
              </a:rPr>
              <a:t>.</a:t>
            </a:r>
          </a:p>
          <a:p>
            <a:endParaRPr lang="en-US" dirty="0">
              <a:solidFill>
                <a:schemeClr val="tx1"/>
              </a:solidFill>
            </a:endParaRPr>
          </a:p>
        </p:txBody>
      </p:sp>
      <p:sp>
        <p:nvSpPr>
          <p:cNvPr id="4" name="Date Placeholder 3"/>
          <p:cNvSpPr>
            <a:spLocks noGrp="1"/>
          </p:cNvSpPr>
          <p:nvPr>
            <p:ph type="dt" sz="half" idx="10"/>
          </p:nvPr>
        </p:nvSpPr>
        <p:spPr/>
        <p:txBody>
          <a:bodyPr/>
          <a:lstStyle/>
          <a:p>
            <a:fld id="{EE09BE35-FD0B-4CFA-959E-88EEC269BCBC}" type="datetime5">
              <a:rPr lang="en-US" smtClean="0"/>
              <a:t>5-Mar-24</a:t>
            </a:fld>
            <a:endParaRPr lang="en-US"/>
          </a:p>
        </p:txBody>
      </p:sp>
      <p:sp>
        <p:nvSpPr>
          <p:cNvPr id="5" name="Footer Placeholder 4"/>
          <p:cNvSpPr>
            <a:spLocks noGrp="1"/>
          </p:cNvSpPr>
          <p:nvPr>
            <p:ph type="ftr" sz="quarter" idx="11"/>
          </p:nvPr>
        </p:nvSpPr>
        <p:spPr/>
        <p:txBody>
          <a:bodyPr/>
          <a:lstStyle/>
          <a:p>
            <a:r>
              <a:rPr lang="en-US" smtClean="0"/>
              <a:t>TERAPIJA EPILEPTIČKOG STATUSA</a:t>
            </a:r>
            <a:endParaRPr lang="en-US"/>
          </a:p>
        </p:txBody>
      </p:sp>
      <p:sp>
        <p:nvSpPr>
          <p:cNvPr id="6" name="Slide Number Placeholder 5"/>
          <p:cNvSpPr>
            <a:spLocks noGrp="1"/>
          </p:cNvSpPr>
          <p:nvPr>
            <p:ph type="sldNum" sz="quarter" idx="12"/>
          </p:nvPr>
        </p:nvSpPr>
        <p:spPr/>
        <p:txBody>
          <a:bodyPr/>
          <a:lstStyle/>
          <a:p>
            <a:fld id="{487D6195-76A2-4FD1-824F-9A6F7304FD73}" type="slidenum">
              <a:rPr lang="en-US" smtClean="0"/>
              <a:pPr/>
              <a:t>97</a:t>
            </a:fld>
            <a:endParaRPr lang="en-US"/>
          </a:p>
        </p:txBody>
      </p:sp>
    </p:spTree>
    <p:extLst>
      <p:ext uri="{BB962C8B-B14F-4D97-AF65-F5344CB8AC3E}">
        <p14:creationId xmlns:p14="http://schemas.microsoft.com/office/powerpoint/2010/main" val="540315277"/>
      </p:ext>
    </p:extLst>
  </p:cSld>
  <p:clrMapOvr>
    <a:masterClrMapping/>
  </p:clrMapOvr>
  <mc:AlternateContent xmlns:mc="http://schemas.openxmlformats.org/markup-compatibility/2006" xmlns:p14="http://schemas.microsoft.com/office/powerpoint/2010/main">
    <mc:Choice Requires="p14">
      <p:transition spd="slow" p14:dur="2000" advTm="47962"/>
    </mc:Choice>
    <mc:Fallback xmlns="">
      <p:transition spd="slow" advTm="47962"/>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a:bodyPr>
          <a:lstStyle/>
          <a:p>
            <a:r>
              <a:rPr lang="sr-Latn-RS" dirty="0"/>
              <a:t>INTRAVENOUS LOADING DOSE</a:t>
            </a:r>
            <a:endParaRPr lang="en-US" dirty="0"/>
          </a:p>
        </p:txBody>
      </p:sp>
      <p:sp>
        <p:nvSpPr>
          <p:cNvPr id="3" name="Content Placeholder 2"/>
          <p:cNvSpPr>
            <a:spLocks noGrp="1"/>
          </p:cNvSpPr>
          <p:nvPr>
            <p:ph idx="1"/>
          </p:nvPr>
        </p:nvSpPr>
        <p:spPr>
          <a:ln>
            <a:solidFill>
              <a:schemeClr val="tx1"/>
            </a:solidFill>
          </a:ln>
        </p:spPr>
        <p:txBody>
          <a:bodyPr>
            <a:normAutofit fontScale="62500" lnSpcReduction="20000"/>
          </a:bodyPr>
          <a:lstStyle/>
          <a:p>
            <a:r>
              <a:rPr lang="en-US" dirty="0">
                <a:solidFill>
                  <a:schemeClr val="tx1"/>
                </a:solidFill>
              </a:rPr>
              <a:t>In order for the ideal medicine to be fully effective, it is best to apply it at the very beginning of the status. However, the ideal drug must show full effectiveness even if administered at any time after many hours spent in convulsions</a:t>
            </a:r>
          </a:p>
          <a:p>
            <a:r>
              <a:rPr lang="en-US" dirty="0">
                <a:solidFill>
                  <a:schemeClr val="tx1"/>
                </a:solidFill>
              </a:rPr>
              <a:t>The method of administration of an antiepileptic drug to terminate epileptic status is characteristic (</a:t>
            </a:r>
            <a:r>
              <a:rPr lang="en-US" dirty="0" err="1">
                <a:solidFill>
                  <a:schemeClr val="tx1"/>
                </a:solidFill>
              </a:rPr>
              <a:t>Treiman</a:t>
            </a:r>
            <a:r>
              <a:rPr lang="en-US" dirty="0">
                <a:solidFill>
                  <a:schemeClr val="tx1"/>
                </a:solidFill>
              </a:rPr>
              <a:t>, 1983; Rey, 1999). In order for the drug to be effective, it must be administered:</a:t>
            </a:r>
          </a:p>
          <a:p>
            <a:r>
              <a:rPr lang="en-US" dirty="0">
                <a:solidFill>
                  <a:schemeClr val="tx1"/>
                </a:solidFill>
              </a:rPr>
              <a:t> 1) exclusively intravenously; 2) in a sufficiently large dose; and 3) fast enough.</a:t>
            </a:r>
          </a:p>
          <a:p>
            <a:r>
              <a:rPr lang="en-US" dirty="0">
                <a:solidFill>
                  <a:schemeClr val="tx1"/>
                </a:solidFill>
              </a:rPr>
              <a:t>The combination of intravenous administration of a large enough dose, at a high enough rate is called an INTRAVENOUS LOADING DOSE drug for the treatment of status </a:t>
            </a:r>
            <a:r>
              <a:rPr lang="en-US" dirty="0" err="1">
                <a:solidFill>
                  <a:schemeClr val="tx1"/>
                </a:solidFill>
              </a:rPr>
              <a:t>epilepticus</a:t>
            </a:r>
            <a:r>
              <a:rPr lang="en-US" dirty="0">
                <a:solidFill>
                  <a:schemeClr val="tx1"/>
                </a:solidFill>
              </a:rPr>
              <a:t>.</a:t>
            </a:r>
          </a:p>
          <a:p>
            <a:r>
              <a:rPr lang="en-US" dirty="0">
                <a:solidFill>
                  <a:schemeClr val="tx1"/>
                </a:solidFill>
              </a:rPr>
              <a:t>The purpose of the loading dose is to achieve high and therapeutically effective concentrations of the drug in the plasma and brain in a very short period of time, to saturate the elimination mechanisms and establish stable pharmacokinetics at the level of maintaining the therapeutically effective concentration of the drug in the plasma.</a:t>
            </a:r>
          </a:p>
          <a:p>
            <a:r>
              <a:rPr lang="en-US" dirty="0">
                <a:solidFill>
                  <a:schemeClr val="tx1"/>
                </a:solidFill>
              </a:rPr>
              <a:t>Therapy can then be continued with an average maintenance dose of the antiepileptic drug</a:t>
            </a:r>
          </a:p>
        </p:txBody>
      </p:sp>
      <p:sp>
        <p:nvSpPr>
          <p:cNvPr id="4" name="Date Placeholder 3"/>
          <p:cNvSpPr>
            <a:spLocks noGrp="1"/>
          </p:cNvSpPr>
          <p:nvPr>
            <p:ph type="dt" sz="half" idx="10"/>
          </p:nvPr>
        </p:nvSpPr>
        <p:spPr/>
        <p:txBody>
          <a:bodyPr/>
          <a:lstStyle/>
          <a:p>
            <a:fld id="{EE09BE35-FD0B-4CFA-959E-88EEC269BCBC}" type="datetime5">
              <a:rPr lang="en-US" smtClean="0"/>
              <a:t>5-Mar-24</a:t>
            </a:fld>
            <a:endParaRPr lang="en-US"/>
          </a:p>
        </p:txBody>
      </p:sp>
      <p:sp>
        <p:nvSpPr>
          <p:cNvPr id="5" name="Footer Placeholder 4"/>
          <p:cNvSpPr>
            <a:spLocks noGrp="1"/>
          </p:cNvSpPr>
          <p:nvPr>
            <p:ph type="ftr" sz="quarter" idx="11"/>
          </p:nvPr>
        </p:nvSpPr>
        <p:spPr/>
        <p:txBody>
          <a:bodyPr/>
          <a:lstStyle/>
          <a:p>
            <a:r>
              <a:rPr lang="en-US" smtClean="0"/>
              <a:t>TERAPIJA EPILEPTIČKOG STATUSA</a:t>
            </a:r>
            <a:endParaRPr lang="en-US"/>
          </a:p>
        </p:txBody>
      </p:sp>
      <p:sp>
        <p:nvSpPr>
          <p:cNvPr id="6" name="Slide Number Placeholder 5"/>
          <p:cNvSpPr>
            <a:spLocks noGrp="1"/>
          </p:cNvSpPr>
          <p:nvPr>
            <p:ph type="sldNum" sz="quarter" idx="12"/>
          </p:nvPr>
        </p:nvSpPr>
        <p:spPr/>
        <p:txBody>
          <a:bodyPr/>
          <a:lstStyle/>
          <a:p>
            <a:fld id="{487D6195-76A2-4FD1-824F-9A6F7304FD73}" type="slidenum">
              <a:rPr lang="en-US" smtClean="0"/>
              <a:pPr/>
              <a:t>98</a:t>
            </a:fld>
            <a:endParaRPr lang="en-US"/>
          </a:p>
        </p:txBody>
      </p:sp>
    </p:spTree>
    <p:extLst>
      <p:ext uri="{BB962C8B-B14F-4D97-AF65-F5344CB8AC3E}">
        <p14:creationId xmlns:p14="http://schemas.microsoft.com/office/powerpoint/2010/main" val="1629447323"/>
      </p:ext>
    </p:extLst>
  </p:cSld>
  <p:clrMapOvr>
    <a:masterClrMapping/>
  </p:clrMapOvr>
  <mc:AlternateContent xmlns:mc="http://schemas.openxmlformats.org/markup-compatibility/2006" xmlns:p14="http://schemas.microsoft.com/office/powerpoint/2010/main">
    <mc:Choice Requires="p14">
      <p:transition spd="slow" p14:dur="2000" advTm="84037"/>
    </mc:Choice>
    <mc:Fallback xmlns="">
      <p:transition spd="slow" advTm="84037"/>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6190" y="1070382"/>
            <a:ext cx="7537827" cy="1131570"/>
          </a:xfrm>
          <a:ln>
            <a:solidFill>
              <a:schemeClr val="tx1"/>
            </a:solidFill>
          </a:ln>
        </p:spPr>
        <p:txBody>
          <a:bodyPr>
            <a:normAutofit fontScale="90000"/>
          </a:bodyPr>
          <a:lstStyle/>
          <a:p>
            <a:r>
              <a:rPr lang="sr-Latn-RS" dirty="0"/>
              <a:t>IV PHENOBARBITONE LOAD DOSE</a:t>
            </a:r>
            <a:endParaRPr lang="en-US" dirty="0"/>
          </a:p>
        </p:txBody>
      </p:sp>
      <p:sp>
        <p:nvSpPr>
          <p:cNvPr id="3" name="Content Placeholder 2"/>
          <p:cNvSpPr>
            <a:spLocks noGrp="1"/>
          </p:cNvSpPr>
          <p:nvPr>
            <p:ph idx="1"/>
          </p:nvPr>
        </p:nvSpPr>
        <p:spPr>
          <a:ln>
            <a:solidFill>
              <a:schemeClr val="tx1"/>
            </a:solidFill>
          </a:ln>
        </p:spPr>
        <p:txBody>
          <a:bodyPr/>
          <a:lstStyle/>
          <a:p>
            <a:endParaRPr lang="sr-Latn-RS" dirty="0" smtClean="0">
              <a:solidFill>
                <a:schemeClr val="bg1"/>
              </a:solidFill>
            </a:endParaRPr>
          </a:p>
          <a:p>
            <a:endParaRPr lang="sr-Latn-RS" dirty="0">
              <a:solidFill>
                <a:schemeClr val="bg1"/>
              </a:solidFill>
            </a:endParaRPr>
          </a:p>
          <a:p>
            <a:r>
              <a:rPr lang="sr-Latn-RS" dirty="0">
                <a:solidFill>
                  <a:schemeClr val="tx1"/>
                </a:solidFill>
              </a:rPr>
              <a:t>1. INTRAVENOUS ROUTE</a:t>
            </a:r>
          </a:p>
          <a:p>
            <a:r>
              <a:rPr lang="sr-Latn-RS" dirty="0">
                <a:solidFill>
                  <a:schemeClr val="tx1"/>
                </a:solidFill>
              </a:rPr>
              <a:t>2. IN SUFFICIENT DOSE</a:t>
            </a:r>
          </a:p>
          <a:p>
            <a:r>
              <a:rPr lang="sr-Latn-RS" dirty="0">
                <a:solidFill>
                  <a:schemeClr val="tx1"/>
                </a:solidFill>
              </a:rPr>
              <a:t>3. FAST ENOUGH</a:t>
            </a:r>
            <a:endParaRPr lang="en-US" dirty="0"/>
          </a:p>
        </p:txBody>
      </p:sp>
      <p:sp>
        <p:nvSpPr>
          <p:cNvPr id="4" name="Date Placeholder 3"/>
          <p:cNvSpPr>
            <a:spLocks noGrp="1"/>
          </p:cNvSpPr>
          <p:nvPr>
            <p:ph type="dt" sz="half" idx="10"/>
          </p:nvPr>
        </p:nvSpPr>
        <p:spPr/>
        <p:txBody>
          <a:bodyPr/>
          <a:lstStyle/>
          <a:p>
            <a:fld id="{EE09BE35-FD0B-4CFA-959E-88EEC269BCBC}" type="datetime5">
              <a:rPr lang="en-US" smtClean="0"/>
              <a:t>5-Mar-24</a:t>
            </a:fld>
            <a:endParaRPr lang="en-US"/>
          </a:p>
        </p:txBody>
      </p:sp>
      <p:sp>
        <p:nvSpPr>
          <p:cNvPr id="5" name="Footer Placeholder 4"/>
          <p:cNvSpPr>
            <a:spLocks noGrp="1"/>
          </p:cNvSpPr>
          <p:nvPr>
            <p:ph type="ftr" sz="quarter" idx="11"/>
          </p:nvPr>
        </p:nvSpPr>
        <p:spPr/>
        <p:txBody>
          <a:bodyPr/>
          <a:lstStyle/>
          <a:p>
            <a:r>
              <a:rPr lang="en-US" smtClean="0"/>
              <a:t>TERAPIJA EPILEPTIČKOG STATUSA</a:t>
            </a:r>
            <a:endParaRPr lang="en-US"/>
          </a:p>
        </p:txBody>
      </p:sp>
      <p:sp>
        <p:nvSpPr>
          <p:cNvPr id="6" name="Slide Number Placeholder 5"/>
          <p:cNvSpPr>
            <a:spLocks noGrp="1"/>
          </p:cNvSpPr>
          <p:nvPr>
            <p:ph type="sldNum" sz="quarter" idx="12"/>
          </p:nvPr>
        </p:nvSpPr>
        <p:spPr/>
        <p:txBody>
          <a:bodyPr/>
          <a:lstStyle/>
          <a:p>
            <a:fld id="{487D6195-76A2-4FD1-824F-9A6F7304FD73}" type="slidenum">
              <a:rPr lang="en-US" smtClean="0"/>
              <a:pPr/>
              <a:t>99</a:t>
            </a:fld>
            <a:endParaRPr lang="en-US"/>
          </a:p>
        </p:txBody>
      </p:sp>
    </p:spTree>
    <p:extLst>
      <p:ext uri="{BB962C8B-B14F-4D97-AF65-F5344CB8AC3E}">
        <p14:creationId xmlns:p14="http://schemas.microsoft.com/office/powerpoint/2010/main" val="200531920"/>
      </p:ext>
    </p:extLst>
  </p:cSld>
  <p:clrMapOvr>
    <a:masterClrMapping/>
  </p:clrMapOvr>
  <mc:AlternateContent xmlns:mc="http://schemas.openxmlformats.org/markup-compatibility/2006" xmlns:p14="http://schemas.microsoft.com/office/powerpoint/2010/main">
    <mc:Choice Requires="p14">
      <p:transition spd="slow" p14:dur="2000" advTm="47066"/>
    </mc:Choice>
    <mc:Fallback xmlns="">
      <p:transition spd="slow" advTm="47066"/>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4637</TotalTime>
  <Words>13101</Words>
  <Application>Microsoft Office PowerPoint</Application>
  <PresentationFormat>Widescreen</PresentationFormat>
  <Paragraphs>1090</Paragraphs>
  <Slides>171</Slides>
  <Notes>0</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4</vt:i4>
      </vt:variant>
      <vt:variant>
        <vt:lpstr>Slide Titles</vt:lpstr>
      </vt:variant>
      <vt:variant>
        <vt:i4>171</vt:i4>
      </vt:variant>
    </vt:vector>
  </HeadingPairs>
  <TitlesOfParts>
    <vt:vector size="187" baseType="lpstr">
      <vt:lpstr>Arial</vt:lpstr>
      <vt:lpstr>Arial Black</vt:lpstr>
      <vt:lpstr>Calibri</vt:lpstr>
      <vt:lpstr>Garamond</vt:lpstr>
      <vt:lpstr>Tahoma</vt:lpstr>
      <vt:lpstr>Times New Roman</vt:lpstr>
      <vt:lpstr>Times YU</vt:lpstr>
      <vt:lpstr>Verdana</vt:lpstr>
      <vt:lpstr>Wingdings</vt:lpstr>
      <vt:lpstr>Organic</vt:lpstr>
      <vt:lpstr>Office Theme</vt:lpstr>
      <vt:lpstr>1_Office Theme</vt:lpstr>
      <vt:lpstr>Photo Editor Photo</vt:lpstr>
      <vt:lpstr>CorelPhotoPaint.Image.6</vt:lpstr>
      <vt:lpstr>ClipArt</vt:lpstr>
      <vt:lpstr>Chart</vt:lpstr>
      <vt:lpstr>EPILEPSY</vt:lpstr>
      <vt:lpstr>HISTORY OF EPILEPSY</vt:lpstr>
      <vt:lpstr>We define two entities</vt:lpstr>
      <vt:lpstr>Definition of seizure</vt:lpstr>
      <vt:lpstr>SEIZURE</vt:lpstr>
      <vt:lpstr>An epileptic seizure is characterized</vt:lpstr>
      <vt:lpstr>CLASIFICATION OF SEIZURES</vt:lpstr>
      <vt:lpstr>Seizures are a symptom</vt:lpstr>
      <vt:lpstr>DEFINITION OF EPILEPSY</vt:lpstr>
      <vt:lpstr>PowerPoint Presentation</vt:lpstr>
      <vt:lpstr>PowerPoint Presentation</vt:lpstr>
      <vt:lpstr>ETIOLOGY AND CLASSIFICATION OF CLINICAL FORMS OF EPILEPSY</vt:lpstr>
      <vt:lpstr>EPIDEMIOLOGY OF EPILEPSY</vt:lpstr>
      <vt:lpstr>PATHOGENESIS OF EPILEPSY</vt:lpstr>
      <vt:lpstr>PATHOGENESIS OF EPILEPSY</vt:lpstr>
      <vt:lpstr>PATHOGENESIS OF EPILEPSY</vt:lpstr>
      <vt:lpstr>Multiaxial levels of diagnosis of epilepsy</vt:lpstr>
      <vt:lpstr>Multiaxial levels of diagnosis of epilepsy</vt:lpstr>
      <vt:lpstr>PowerPoint Presentation</vt:lpstr>
      <vt:lpstr>PowerPoint Presentation</vt:lpstr>
      <vt:lpstr>PowerPoint Presentation</vt:lpstr>
      <vt:lpstr>PowerPoint Presentation</vt:lpstr>
      <vt:lpstr>Electroencephalography (EEG)</vt:lpstr>
      <vt:lpstr>PowerPoint Presentation</vt:lpstr>
      <vt:lpstr>PowerPoint Presentation</vt:lpstr>
      <vt:lpstr>PowerPoint Presentation</vt:lpstr>
      <vt:lpstr>EEG</vt:lpstr>
      <vt:lpstr>EEG in epilepsy</vt:lpstr>
      <vt:lpstr>PowerPoint Presentation</vt:lpstr>
      <vt:lpstr>ICTAL EEG</vt:lpstr>
      <vt:lpstr>Sensitivity of interictal EEG</vt:lpstr>
      <vt:lpstr>Multiaxial levels of diagnosis of epilepsy</vt:lpstr>
      <vt:lpstr>Клиничке карактеристике епилептичког напада</vt:lpstr>
      <vt:lpstr>Separation of unprovoked from acute symptomatic ie provoked attacks</vt:lpstr>
      <vt:lpstr>Unprovoked (spontaneous) seizures</vt:lpstr>
      <vt:lpstr>PowerPoint Presentation</vt:lpstr>
      <vt:lpstr>Multiaxial levels of diagnosis of epilepsy</vt:lpstr>
      <vt:lpstr>PowerPoint Presentation</vt:lpstr>
      <vt:lpstr>Classification of seizures</vt:lpstr>
      <vt:lpstr>PowerPoint Presentation</vt:lpstr>
      <vt:lpstr>PowerPoint Presentation</vt:lpstr>
      <vt:lpstr>PowerPoint Presentation</vt:lpstr>
      <vt:lpstr>PowerPoint Presentation</vt:lpstr>
      <vt:lpstr>PowerPoint Presentation</vt:lpstr>
      <vt:lpstr>PowerPoint Presentation</vt:lpstr>
      <vt:lpstr>Multiaxial levels of diagnosis of epilepsy</vt:lpstr>
      <vt:lpstr>PowerPoint Presentation</vt:lpstr>
      <vt:lpstr>PowerPoint Presentation</vt:lpstr>
      <vt:lpstr>PowerPoint Presentation</vt:lpstr>
      <vt:lpstr>FEBRILE SEIZURE</vt:lpstr>
      <vt:lpstr>Basic causes of epilepsy</vt:lpstr>
      <vt:lpstr>The most common provocative factors</vt:lpstr>
      <vt:lpstr>The influence of technology on the recognition of etiology</vt:lpstr>
      <vt:lpstr>Classification of epilepsies  GENERALIZED OR (FOCAL) PARTIAL</vt:lpstr>
      <vt:lpstr>Causes of generalized epilepsies</vt:lpstr>
      <vt:lpstr>PowerPoint Presentation</vt:lpstr>
      <vt:lpstr>Differential diagnosis</vt:lpstr>
      <vt:lpstr>PowerPoint Presentation</vt:lpstr>
      <vt:lpstr>PowerPoint Presentation</vt:lpstr>
      <vt:lpstr>Causes of focal epilepsies</vt:lpstr>
      <vt:lpstr>Treatment of provoked epilepsies</vt:lpstr>
      <vt:lpstr>Cryptogenic epilepsies</vt:lpstr>
      <vt:lpstr>Diagnostic tests</vt:lpstr>
      <vt:lpstr>Psychogenic non-epileptic seizure</vt:lpstr>
      <vt:lpstr>PowerPoint Presentation</vt:lpstr>
      <vt:lpstr>PowerPoint Presentation</vt:lpstr>
      <vt:lpstr>PowerPoint Presentation</vt:lpstr>
      <vt:lpstr>PowerPoint Presentation</vt:lpstr>
      <vt:lpstr>PowerPoint Presentation</vt:lpstr>
      <vt:lpstr>PowerPoint Presentation</vt:lpstr>
      <vt:lpstr>Mechanism of AED</vt:lpstr>
      <vt:lpstr>PowerPoint Presentation</vt:lpstr>
      <vt:lpstr>Selection of AED according to:</vt:lpstr>
      <vt:lpstr>PowerPoint Presentation</vt:lpstr>
      <vt:lpstr>PowerPoint Presentation</vt:lpstr>
      <vt:lpstr>PowerPoint Presentation</vt:lpstr>
      <vt:lpstr>PowerPoint Presentation</vt:lpstr>
      <vt:lpstr>Epilepsy in women</vt:lpstr>
      <vt:lpstr>PowerPoint Presentation</vt:lpstr>
      <vt:lpstr>PREGNANCY</vt:lpstr>
      <vt:lpstr>PREGNANCY</vt:lpstr>
      <vt:lpstr>Epileptic status (Status epilepticus)</vt:lpstr>
      <vt:lpstr>DEFINITION of status epilepticus</vt:lpstr>
      <vt:lpstr>PowerPoint Presentation</vt:lpstr>
      <vt:lpstr>Incidence by 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Idealan lek za prekid se</vt:lpstr>
      <vt:lpstr>INTRAVENOUS LOADING DOSE</vt:lpstr>
      <vt:lpstr>IV PHENOBARBITONE LOAD DOSE</vt:lpstr>
      <vt:lpstr>PowerPoint Presentation</vt:lpstr>
      <vt:lpstr>Medicines to treat status epilepticus  (anti-status drugs)</vt:lpstr>
      <vt:lpstr>PowerPoint Presentation</vt:lpstr>
      <vt:lpstr>PowerPoint Presentation</vt:lpstr>
      <vt:lpstr>PowerPoint Presentation</vt:lpstr>
      <vt:lpstr>Which drugs can be given as an oral loading dose?</vt:lpstr>
      <vt:lpstr>Oral loading dose</vt:lpstr>
      <vt:lpstr>CONCLUSION </vt:lpstr>
      <vt:lpstr>Cranial nerve V:  the trigeminal nerve </vt:lpstr>
      <vt:lpstr>The trigeminal nerve-Introduction</vt:lpstr>
      <vt:lpstr>Anatomy </vt:lpstr>
      <vt:lpstr>Anatomy </vt:lpstr>
      <vt:lpstr>PowerPoint Presentation</vt:lpstr>
      <vt:lpstr>Anatomy </vt:lpstr>
      <vt:lpstr>Anatomy </vt:lpstr>
      <vt:lpstr>Anatomy </vt:lpstr>
      <vt:lpstr>Anatomy </vt:lpstr>
      <vt:lpstr>Anatomy </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Cranial nerve VII:  the facial nerve </vt:lpstr>
      <vt:lpstr>Cranial nerve VII:  Introduction</vt:lpstr>
      <vt:lpstr>Anatomy</vt:lpstr>
      <vt:lpstr>Anatomy</vt:lpstr>
      <vt:lpstr>Anatomy</vt:lpstr>
      <vt:lpstr>Anatomy</vt:lpstr>
      <vt:lpstr>Anatomy</vt:lpstr>
      <vt:lpstr>Anatomy</vt:lpstr>
      <vt:lpstr>PowerPoint Presentation</vt:lpstr>
      <vt:lpstr>CLINICAL SYNDROMES</vt:lpstr>
      <vt:lpstr>PowerPoint Presentation</vt:lpstr>
      <vt:lpstr>CLINICAL SYNDROMES</vt:lpstr>
      <vt:lpstr>CLINICAL SYNDROMES</vt:lpstr>
      <vt:lpstr>CLINICAL SYNDROMES</vt:lpstr>
      <vt:lpstr>CLINICAL SYNDROMES</vt:lpstr>
      <vt:lpstr>Cranial Nerve VIII: Vestibulocochlear System</vt:lpstr>
      <vt:lpstr>Cranial Nerve VIII:  Vestibulocochlear System</vt:lpstr>
      <vt:lpstr>Auditory System</vt:lpstr>
      <vt:lpstr>Auditory System</vt:lpstr>
      <vt:lpstr>Auditory System</vt:lpstr>
      <vt:lpstr>Auditory System</vt:lpstr>
      <vt:lpstr>Vestibular System</vt:lpstr>
      <vt:lpstr>Vestibular System</vt:lpstr>
      <vt:lpstr>Vestibular System</vt:lpstr>
      <vt:lpstr>Vestibular System</vt:lpstr>
      <vt:lpstr>Vestibular System</vt:lpstr>
      <vt:lpstr>Vestibular System</vt:lpstr>
      <vt:lpstr>Vestibular System</vt:lpstr>
      <vt:lpstr>Cranial Nerve VIII:  Vestibulocochlear System</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CLINICAL SYNDROMES</vt:lpstr>
      <vt:lpstr>Symptomatic management of peripheral vestibular disorders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Epilepsija</dc:title>
  <dc:creator>aristic</dc:creator>
  <cp:lastModifiedBy>AleksAnDar</cp:lastModifiedBy>
  <cp:revision>207</cp:revision>
  <dcterms:created xsi:type="dcterms:W3CDTF">2004-04-17T06:39:10Z</dcterms:created>
  <dcterms:modified xsi:type="dcterms:W3CDTF">2024-03-05T11:32:08Z</dcterms:modified>
</cp:coreProperties>
</file>